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handoutMasterIdLst>
    <p:handoutMasterId r:id="rId33"/>
  </p:handoutMasterIdLst>
  <p:sldIdLst>
    <p:sldId id="472" r:id="rId2"/>
    <p:sldId id="483" r:id="rId3"/>
    <p:sldId id="466" r:id="rId4"/>
    <p:sldId id="459" r:id="rId5"/>
    <p:sldId id="486" r:id="rId6"/>
    <p:sldId id="487" r:id="rId7"/>
    <p:sldId id="488" r:id="rId8"/>
    <p:sldId id="489" r:id="rId9"/>
    <p:sldId id="490" r:id="rId10"/>
    <p:sldId id="491" r:id="rId11"/>
    <p:sldId id="492" r:id="rId12"/>
    <p:sldId id="493" r:id="rId13"/>
    <p:sldId id="433" r:id="rId14"/>
    <p:sldId id="502" r:id="rId15"/>
    <p:sldId id="494" r:id="rId16"/>
    <p:sldId id="495" r:id="rId17"/>
    <p:sldId id="496" r:id="rId18"/>
    <p:sldId id="497" r:id="rId19"/>
    <p:sldId id="465" r:id="rId20"/>
    <p:sldId id="464" r:id="rId21"/>
    <p:sldId id="450" r:id="rId22"/>
    <p:sldId id="452" r:id="rId23"/>
    <p:sldId id="451" r:id="rId24"/>
    <p:sldId id="453" r:id="rId25"/>
    <p:sldId id="454" r:id="rId26"/>
    <p:sldId id="498" r:id="rId27"/>
    <p:sldId id="456" r:id="rId28"/>
    <p:sldId id="503" r:id="rId29"/>
    <p:sldId id="501" r:id="rId30"/>
    <p:sldId id="499" r:id="rId3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Jodi Powell" initials="JP" lastIdx="18" clrIdx="6">
    <p:extLst>
      <p:ext uri="{19B8F6BF-5375-455C-9EA6-DF929625EA0E}">
        <p15:presenceInfo xmlns:p15="http://schemas.microsoft.com/office/powerpoint/2012/main" userId="S::jpowell@toh.ca::42bd7dcc-0221-4fcf-a9cf-bd781ef61ff1" providerId="AD"/>
      </p:ext>
    </p:extLst>
  </p:cmAuthor>
  <p:cmAuthor id="1" name="Sousa, Megan" initials="SM" lastIdx="4" clrIdx="0">
    <p:extLst/>
  </p:cmAuthor>
  <p:cmAuthor id="8" name="murphyc2" initials="mu" lastIdx="10" clrIdx="7"/>
  <p:cmAuthor id="2" name="&quot;murphyc2&quot;" initials="mu" lastIdx="19" clrIdx="1"/>
  <p:cmAuthor id="9" name="pcadmin" initials="p" lastIdx="2" clrIdx="8">
    <p:extLst>
      <p:ext uri="{19B8F6BF-5375-455C-9EA6-DF929625EA0E}">
        <p15:presenceInfo xmlns:p15="http://schemas.microsoft.com/office/powerpoint/2012/main" userId="pcadmin" providerId="None"/>
      </p:ext>
    </p:extLst>
  </p:cmAuthor>
  <p:cmAuthor id="3" name="Eleanor MarrisRogers" initials="EM" lastIdx="15" clrIdx="2">
    <p:extLst>
      <p:ext uri="{19B8F6BF-5375-455C-9EA6-DF929625EA0E}">
        <p15:presenceInfo xmlns:p15="http://schemas.microsoft.com/office/powerpoint/2012/main" userId="S-1-5-21-3268520485-1580165246-4160084142-21977" providerId="AD"/>
      </p:ext>
    </p:extLst>
  </p:cmAuthor>
  <p:cmAuthor id="4" name="Cristofk" initials="C" lastIdx="2" clrIdx="3"/>
  <p:cmAuthor id="5" name="McNicoll-Whiteman Rhonda" initials="MR" lastIdx="27" clrIdx="4">
    <p:extLst>
      <p:ext uri="{19B8F6BF-5375-455C-9EA6-DF929625EA0E}">
        <p15:presenceInfo xmlns:p15="http://schemas.microsoft.com/office/powerpoint/2012/main" userId="McNicoll-Whiteman Rhonda" providerId="None"/>
      </p:ext>
    </p:extLst>
  </p:cmAuthor>
  <p:cmAuthor id="6" name="Verrilli, Sue" initials="VS" lastIdx="64"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65" autoAdjust="0"/>
    <p:restoredTop sz="77558" autoAdjust="0"/>
  </p:normalViewPr>
  <p:slideViewPr>
    <p:cSldViewPr>
      <p:cViewPr varScale="1">
        <p:scale>
          <a:sx n="90" d="100"/>
          <a:sy n="90" d="100"/>
        </p:scale>
        <p:origin x="2148" y="90"/>
      </p:cViewPr>
      <p:guideLst>
        <p:guide orient="horz" pos="2160"/>
        <p:guide pos="2880"/>
      </p:guideLst>
    </p:cSldViewPr>
  </p:slideViewPr>
  <p:notesTextViewPr>
    <p:cViewPr>
      <p:scale>
        <a:sx n="1" d="1"/>
        <a:sy n="1" d="1"/>
      </p:scale>
      <p:origin x="0" y="0"/>
    </p:cViewPr>
  </p:notesTextViewPr>
  <p:sorterViewPr>
    <p:cViewPr>
      <p:scale>
        <a:sx n="100" d="100"/>
        <a:sy n="100" d="100"/>
      </p:scale>
      <p:origin x="0" y="-175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EEDD349-7128-477C-82D5-E983091E3840}" type="datetimeFigureOut">
              <a:rPr lang="en-CA" smtClean="0"/>
              <a:pPr/>
              <a:t>05/10/2020</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52E7E59-1064-4C54-85F4-F5BD046D3196}" type="slidenum">
              <a:rPr lang="en-CA" smtClean="0"/>
              <a:pPr/>
              <a:t>‹#›</a:t>
            </a:fld>
            <a:endParaRPr lang="en-CA"/>
          </a:p>
        </p:txBody>
      </p:sp>
    </p:spTree>
    <p:extLst>
      <p:ext uri="{BB962C8B-B14F-4D97-AF65-F5344CB8AC3E}">
        <p14:creationId xmlns:p14="http://schemas.microsoft.com/office/powerpoint/2010/main" val="5832390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F1F825F-D59A-4EA1-9B21-AC6F2BDF6A80}" type="datetimeFigureOut">
              <a:rPr lang="en-CA" smtClean="0"/>
              <a:pPr/>
              <a:t>05/10/2020</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9CEC2EB-88A8-4964-9B56-D2957186534B}" type="slidenum">
              <a:rPr lang="en-CA" smtClean="0"/>
              <a:pPr/>
              <a:t>‹#›</a:t>
            </a:fld>
            <a:endParaRPr lang="en-CA"/>
          </a:p>
        </p:txBody>
      </p:sp>
    </p:spTree>
    <p:extLst>
      <p:ext uri="{BB962C8B-B14F-4D97-AF65-F5344CB8AC3E}">
        <p14:creationId xmlns:p14="http://schemas.microsoft.com/office/powerpoint/2010/main" val="4258772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heartstrokeprod.azureedge.net/-/media/1-stroke-best-practices/acute-stroke-management/box-4a-4d.ashx?rev=114bc53533ef4bb3977f86abd126bedf&amp;hash=32FF7E1F2544C7DCFB804C2EA66AC38D"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heartstrokeprod.azureedge.net/-/media/1-stroke-best-practices/acute-stroke-management/box-5a-5c.ashx?rev=99f6ce72d86f4ebfb7f82216afa9a25a&amp;hash=6C2386497CC593CA37F8DF9E8908553C"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FC5FC1C-EAF6-4615-B33D-28A5138DDBEE}" type="slidenum">
              <a:rPr lang="en-CA" smtClean="0"/>
              <a:t>1</a:t>
            </a:fld>
            <a:endParaRPr lang="en-CA"/>
          </a:p>
        </p:txBody>
      </p:sp>
    </p:spTree>
    <p:extLst>
      <p:ext uri="{BB962C8B-B14F-4D97-AF65-F5344CB8AC3E}">
        <p14:creationId xmlns:p14="http://schemas.microsoft.com/office/powerpoint/2010/main" val="2200438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2</a:t>
            </a:fld>
            <a:endParaRPr lang="en-CA"/>
          </a:p>
        </p:txBody>
      </p:sp>
    </p:spTree>
    <p:extLst>
      <p:ext uri="{BB962C8B-B14F-4D97-AF65-F5344CB8AC3E}">
        <p14:creationId xmlns:p14="http://schemas.microsoft.com/office/powerpoint/2010/main" val="3905053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endParaRPr lang="en-CA" dirty="0"/>
          </a:p>
          <a:p>
            <a:endParaRPr lang="en-CA"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3</a:t>
            </a:fld>
            <a:endParaRPr lang="en-CA"/>
          </a:p>
        </p:txBody>
      </p:sp>
    </p:spTree>
    <p:extLst>
      <p:ext uri="{BB962C8B-B14F-4D97-AF65-F5344CB8AC3E}">
        <p14:creationId xmlns:p14="http://schemas.microsoft.com/office/powerpoint/2010/main" val="460174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CA"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4</a:t>
            </a:fld>
            <a:endParaRPr lang="en-CA"/>
          </a:p>
        </p:txBody>
      </p:sp>
    </p:spTree>
    <p:extLst>
      <p:ext uri="{BB962C8B-B14F-4D97-AF65-F5344CB8AC3E}">
        <p14:creationId xmlns:p14="http://schemas.microsoft.com/office/powerpoint/2010/main" val="188586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5</a:t>
            </a:fld>
            <a:endParaRPr lang="en-CA"/>
          </a:p>
        </p:txBody>
      </p:sp>
    </p:spTree>
    <p:extLst>
      <p:ext uri="{BB962C8B-B14F-4D97-AF65-F5344CB8AC3E}">
        <p14:creationId xmlns:p14="http://schemas.microsoft.com/office/powerpoint/2010/main" val="259559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6</a:t>
            </a:fld>
            <a:endParaRPr lang="en-CA"/>
          </a:p>
        </p:txBody>
      </p:sp>
    </p:spTree>
    <p:extLst>
      <p:ext uri="{BB962C8B-B14F-4D97-AF65-F5344CB8AC3E}">
        <p14:creationId xmlns:p14="http://schemas.microsoft.com/office/powerpoint/2010/main" val="3924930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i="1" dirty="0"/>
              <a:t>Note: Primary stroke centres that cannot do CTA should have pre-planned arrangements for rapid transfer of appropriate patients. They should complete NCCT and offer intravenous </a:t>
            </a:r>
            <a:r>
              <a:rPr lang="en-CA" i="1" dirty="0" err="1"/>
              <a:t>alteplase</a:t>
            </a:r>
            <a:r>
              <a:rPr lang="en-CA" i="1" dirty="0"/>
              <a:t> as appropriate and then rapidly transfer the patient to a CSC for more advanced imaging and consideration for EVT</a:t>
            </a:r>
            <a:r>
              <a:rPr lang="en-CA" dirty="0"/>
              <a:t>. </a:t>
            </a:r>
            <a:r>
              <a:rPr lang="en-CA" dirty="0">
                <a:effectLst/>
              </a:rPr>
              <a:t>A validated triage tool (such as ASPECTS) should be used to rapidly identify patients who may be eligible for endovascular thrombectomy treatment and may require transfer to a different facility for EVT [Evidence Level B]. [New for 2018]</a:t>
            </a:r>
          </a:p>
          <a:p>
            <a:r>
              <a:rPr lang="en-CA" dirty="0">
                <a:effectLst/>
              </a:rPr>
              <a:t>Advanced CT imaging such as CT perfusion (CTP) or multiphase or dynamic CTA (to assess </a:t>
            </a:r>
            <a:r>
              <a:rPr lang="en-CA" dirty="0" err="1">
                <a:effectLst/>
              </a:rPr>
              <a:t>pial</a:t>
            </a:r>
            <a:r>
              <a:rPr lang="en-CA" dirty="0">
                <a:effectLst/>
              </a:rPr>
              <a:t> collateral vessels) can be considered as part of initial imaging to aid patient selection [Evidence Level B]. However this must not substantially delay decision and treatment with intravenous thrombolysis with </a:t>
            </a:r>
            <a:r>
              <a:rPr lang="en-CA" dirty="0" err="1">
                <a:effectLst/>
              </a:rPr>
              <a:t>alteplase</a:t>
            </a:r>
            <a:r>
              <a:rPr lang="en-CA" dirty="0">
                <a:effectLst/>
              </a:rPr>
              <a:t> or endovascular thrombectomy treatment. </a:t>
            </a:r>
            <a:r>
              <a:rPr lang="en-CA" i="1" dirty="0">
                <a:effectLst/>
              </a:rPr>
              <a:t>Refer to Box </a:t>
            </a:r>
            <a:r>
              <a:rPr lang="en-CA" i="1" dirty="0">
                <a:effectLst/>
                <a:hlinkClick r:id="rId3"/>
              </a:rPr>
              <a:t>4C</a:t>
            </a:r>
            <a:r>
              <a:rPr lang="en-CA" i="1" dirty="0">
                <a:effectLst/>
              </a:rPr>
              <a:t> and </a:t>
            </a:r>
            <a:r>
              <a:rPr lang="en-CA" i="1" dirty="0">
                <a:effectLst/>
                <a:hlinkClick r:id="rId4"/>
              </a:rPr>
              <a:t>5C</a:t>
            </a:r>
            <a:r>
              <a:rPr lang="en-CA" i="1" dirty="0">
                <a:effectLst/>
              </a:rPr>
              <a:t>.</a:t>
            </a:r>
            <a:r>
              <a:rPr lang="en-CA" strike="sngStrike" dirty="0">
                <a:effectLst/>
              </a:rPr>
              <a:t/>
            </a:r>
            <a:br>
              <a:rPr lang="en-CA" strike="sngStrike" dirty="0">
                <a:effectLst/>
              </a:rPr>
            </a:br>
            <a:r>
              <a:rPr lang="en-CA" i="1" dirty="0">
                <a:effectLst/>
              </a:rPr>
              <a:t>Note: if there are signs of hemorrhage on initial CT images there is no need to proceed to CTP imaging as part of initial imaging and CTA should be completed based on the clinical judgement of the treating physician</a:t>
            </a:r>
            <a:endParaRPr lang="en-CA" dirty="0">
              <a:effectLst/>
            </a:endParaRPr>
          </a:p>
          <a:p>
            <a:endParaRPr lang="en-US"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7</a:t>
            </a:fld>
            <a:endParaRPr lang="en-CA"/>
          </a:p>
        </p:txBody>
      </p:sp>
    </p:spTree>
    <p:extLst>
      <p:ext uri="{BB962C8B-B14F-4D97-AF65-F5344CB8AC3E}">
        <p14:creationId xmlns:p14="http://schemas.microsoft.com/office/powerpoint/2010/main" val="2760484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CA"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8</a:t>
            </a:fld>
            <a:endParaRPr lang="en-CA"/>
          </a:p>
        </p:txBody>
      </p:sp>
    </p:spTree>
    <p:extLst>
      <p:ext uri="{BB962C8B-B14F-4D97-AF65-F5344CB8AC3E}">
        <p14:creationId xmlns:p14="http://schemas.microsoft.com/office/powerpoint/2010/main" val="1445030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CC943BE-7042-4B61-9A33-B3E71BA75008}" type="slidenum">
              <a:rPr lang="en-CA" smtClean="0"/>
              <a:pPr/>
              <a:t>9</a:t>
            </a:fld>
            <a:endParaRPr lang="en-CA"/>
          </a:p>
        </p:txBody>
      </p:sp>
    </p:spTree>
    <p:extLst>
      <p:ext uri="{BB962C8B-B14F-4D97-AF65-F5344CB8AC3E}">
        <p14:creationId xmlns:p14="http://schemas.microsoft.com/office/powerpoint/2010/main" val="3673445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100" dirty="0"/>
          </a:p>
          <a:p>
            <a:pPr rtl="0" eaLnBrk="1" fontAlgn="t" latinLnBrk="0" hangingPunct="1"/>
            <a:endParaRPr lang="en-US" sz="1100" dirty="0"/>
          </a:p>
          <a:p>
            <a:endParaRPr lang="en-CA" dirty="0"/>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10</a:t>
            </a:fld>
            <a:endParaRPr lang="en-US" dirty="0"/>
          </a:p>
        </p:txBody>
      </p:sp>
    </p:spTree>
    <p:extLst>
      <p:ext uri="{BB962C8B-B14F-4D97-AF65-F5344CB8AC3E}">
        <p14:creationId xmlns:p14="http://schemas.microsoft.com/office/powerpoint/2010/main" val="2903847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endParaRPr lang="en-US" dirty="0">
              <a:solidFill>
                <a:srgbClr val="FF0000"/>
              </a:solidFill>
            </a:endParaRPr>
          </a:p>
        </p:txBody>
      </p:sp>
      <p:sp>
        <p:nvSpPr>
          <p:cNvPr id="4" name="Slide Number Placeholder 3"/>
          <p:cNvSpPr>
            <a:spLocks noGrp="1"/>
          </p:cNvSpPr>
          <p:nvPr>
            <p:ph type="sldNum" sz="quarter" idx="10"/>
          </p:nvPr>
        </p:nvSpPr>
        <p:spPr/>
        <p:txBody>
          <a:bodyPr/>
          <a:lstStyle/>
          <a:p>
            <a:fld id="{4B328C1C-4695-4BED-843B-38F220DEF081}" type="slidenum">
              <a:rPr lang="en-US" smtClean="0"/>
              <a:pPr/>
              <a:t>11</a:t>
            </a:fld>
            <a:endParaRPr lang="en-US"/>
          </a:p>
        </p:txBody>
      </p:sp>
    </p:spTree>
    <p:extLst>
      <p:ext uri="{BB962C8B-B14F-4D97-AF65-F5344CB8AC3E}">
        <p14:creationId xmlns:p14="http://schemas.microsoft.com/office/powerpoint/2010/main" val="3702834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17</a:t>
            </a:fld>
            <a:endParaRPr lang="en-CA"/>
          </a:p>
        </p:txBody>
      </p:sp>
    </p:spTree>
    <p:extLst>
      <p:ext uri="{BB962C8B-B14F-4D97-AF65-F5344CB8AC3E}">
        <p14:creationId xmlns:p14="http://schemas.microsoft.com/office/powerpoint/2010/main" val="42308115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Please note,</a:t>
            </a:r>
            <a:r>
              <a:rPr lang="en-US" baseline="0" dirty="0"/>
              <a:t> t</a:t>
            </a:r>
            <a:r>
              <a:rPr lang="en-US" dirty="0"/>
              <a:t>his</a:t>
            </a:r>
            <a:r>
              <a:rPr lang="en-US" baseline="0" dirty="0"/>
              <a:t> PDF article</a:t>
            </a:r>
            <a:r>
              <a:rPr lang="en-US" dirty="0"/>
              <a:t> was based</a:t>
            </a:r>
            <a:r>
              <a:rPr lang="en-US" baseline="0" dirty="0"/>
              <a:t> on the research that’s why it says &lt;6hours however this tool can be used to screen up to 24hours.</a:t>
            </a:r>
            <a:endParaRPr lang="en-CA"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18</a:t>
            </a:fld>
            <a:endParaRPr lang="en-CA"/>
          </a:p>
        </p:txBody>
      </p:sp>
    </p:spTree>
    <p:extLst>
      <p:ext uri="{BB962C8B-B14F-4D97-AF65-F5344CB8AC3E}">
        <p14:creationId xmlns:p14="http://schemas.microsoft.com/office/powerpoint/2010/main" val="30337265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974FF6B-C909-4111-AD35-7E065D149380}" type="slidenum">
              <a:rPr lang="en-CA" smtClean="0"/>
              <a:pPr/>
              <a:t>19</a:t>
            </a:fld>
            <a:endParaRPr lang="en-CA" dirty="0"/>
          </a:p>
        </p:txBody>
      </p:sp>
    </p:spTree>
    <p:extLst>
      <p:ext uri="{BB962C8B-B14F-4D97-AF65-F5344CB8AC3E}">
        <p14:creationId xmlns:p14="http://schemas.microsoft.com/office/powerpoint/2010/main" val="77114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974FF6B-C909-4111-AD35-7E065D149380}" type="slidenum">
              <a:rPr lang="en-CA" smtClean="0"/>
              <a:pPr/>
              <a:t>20</a:t>
            </a:fld>
            <a:endParaRPr lang="en-CA" dirty="0"/>
          </a:p>
        </p:txBody>
      </p:sp>
    </p:spTree>
    <p:extLst>
      <p:ext uri="{BB962C8B-B14F-4D97-AF65-F5344CB8AC3E}">
        <p14:creationId xmlns:p14="http://schemas.microsoft.com/office/powerpoint/2010/main" val="2268852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ACT-FAST Score </a:t>
            </a:r>
            <a:r>
              <a:rPr lang="en-US" b="1" dirty="0">
                <a:solidFill>
                  <a:srgbClr val="FF0000"/>
                </a:solidFill>
              </a:rPr>
              <a:t>POSITIVE </a:t>
            </a:r>
            <a:r>
              <a:rPr lang="en-US" dirty="0"/>
              <a:t>for Mrs. Smith</a:t>
            </a:r>
          </a:p>
          <a:p>
            <a:r>
              <a:rPr lang="en-US" u="sng" dirty="0"/>
              <a:t>Reasons:</a:t>
            </a:r>
          </a:p>
          <a:p>
            <a:pPr marL="285750" indent="-285750">
              <a:buFontTx/>
              <a:buChar char="-"/>
            </a:pPr>
            <a:r>
              <a:rPr lang="en-US" dirty="0"/>
              <a:t>Left arm falls completely within 10 seconds of being held up. </a:t>
            </a:r>
          </a:p>
          <a:p>
            <a:pPr marL="285750" indent="-285750">
              <a:buFontTx/>
              <a:buChar char="-"/>
            </a:pPr>
            <a:r>
              <a:rPr lang="en-US" dirty="0"/>
              <a:t>Right gaze deviation.</a:t>
            </a:r>
          </a:p>
          <a:p>
            <a:endParaRPr lang="en-CA"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23</a:t>
            </a:fld>
            <a:endParaRPr lang="en-CA"/>
          </a:p>
        </p:txBody>
      </p:sp>
    </p:spTree>
    <p:extLst>
      <p:ext uri="{BB962C8B-B14F-4D97-AF65-F5344CB8AC3E}">
        <p14:creationId xmlns:p14="http://schemas.microsoft.com/office/powerpoint/2010/main" val="17170480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24</a:t>
            </a:fld>
            <a:endParaRPr lang="en-CA"/>
          </a:p>
        </p:txBody>
      </p:sp>
    </p:spTree>
    <p:extLst>
      <p:ext uri="{BB962C8B-B14F-4D97-AF65-F5344CB8AC3E}">
        <p14:creationId xmlns:p14="http://schemas.microsoft.com/office/powerpoint/2010/main" val="2571128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ACT-FAST Score </a:t>
            </a:r>
            <a:r>
              <a:rPr lang="en-US" b="1" dirty="0">
                <a:solidFill>
                  <a:srgbClr val="FF0000"/>
                </a:solidFill>
              </a:rPr>
              <a:t>Negative </a:t>
            </a:r>
            <a:r>
              <a:rPr lang="en-US" dirty="0"/>
              <a:t>for Mrs. Fall</a:t>
            </a:r>
          </a:p>
          <a:p>
            <a:r>
              <a:rPr lang="en-US" u="sng" dirty="0"/>
              <a:t>Reasons:</a:t>
            </a:r>
          </a:p>
          <a:p>
            <a:pPr marL="285750" indent="-285750">
              <a:buFontTx/>
              <a:buChar char="-"/>
            </a:pPr>
            <a:r>
              <a:rPr lang="en-US" dirty="0"/>
              <a:t>Although Left arm falls completely within 10 seconds of being held up. Her gaze is not deviated </a:t>
            </a:r>
            <a:r>
              <a:rPr lang="en-US" dirty="0">
                <a:solidFill>
                  <a:srgbClr val="FF0000"/>
                </a:solidFill>
              </a:rPr>
              <a:t>and</a:t>
            </a:r>
            <a:r>
              <a:rPr lang="en-US" baseline="0" dirty="0">
                <a:solidFill>
                  <a:srgbClr val="FF0000"/>
                </a:solidFill>
              </a:rPr>
              <a:t> there is no hemi-neglect</a:t>
            </a:r>
            <a:r>
              <a:rPr lang="en-US" dirty="0"/>
              <a:t>.</a:t>
            </a:r>
          </a:p>
          <a:p>
            <a:endParaRPr lang="en-CA"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25</a:t>
            </a:fld>
            <a:endParaRPr lang="en-CA"/>
          </a:p>
        </p:txBody>
      </p:sp>
    </p:spTree>
    <p:extLst>
      <p:ext uri="{BB962C8B-B14F-4D97-AF65-F5344CB8AC3E}">
        <p14:creationId xmlns:p14="http://schemas.microsoft.com/office/powerpoint/2010/main" val="33613127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26</a:t>
            </a:fld>
            <a:endParaRPr lang="en-CA"/>
          </a:p>
        </p:txBody>
      </p:sp>
    </p:spTree>
    <p:extLst>
      <p:ext uri="{BB962C8B-B14F-4D97-AF65-F5344CB8AC3E}">
        <p14:creationId xmlns:p14="http://schemas.microsoft.com/office/powerpoint/2010/main" val="38403094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ACT-FAST Score </a:t>
            </a:r>
            <a:r>
              <a:rPr lang="en-US" b="1" dirty="0">
                <a:solidFill>
                  <a:srgbClr val="FF0000"/>
                </a:solidFill>
              </a:rPr>
              <a:t>Positive </a:t>
            </a:r>
            <a:r>
              <a:rPr lang="en-US" dirty="0"/>
              <a:t>for Mrs. Clean</a:t>
            </a:r>
          </a:p>
          <a:p>
            <a:r>
              <a:rPr lang="en-US" u="sng" dirty="0"/>
              <a:t>Reasons:</a:t>
            </a:r>
          </a:p>
          <a:p>
            <a:pPr marL="285750" indent="-285750">
              <a:buFontTx/>
              <a:buChar char="-"/>
            </a:pPr>
            <a:r>
              <a:rPr lang="en-US" dirty="0"/>
              <a:t>Her Right arm falls completely within 10 seconds of being held up. </a:t>
            </a:r>
          </a:p>
          <a:p>
            <a:pPr marL="285750" indent="-285750">
              <a:buFontTx/>
              <a:buChar char="-"/>
            </a:pPr>
            <a:r>
              <a:rPr lang="en-US" dirty="0"/>
              <a:t>She has aphasia  </a:t>
            </a:r>
          </a:p>
          <a:p>
            <a:endParaRPr lang="en-CA"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27</a:t>
            </a:fld>
            <a:endParaRPr lang="en-CA"/>
          </a:p>
        </p:txBody>
      </p:sp>
    </p:spTree>
    <p:extLst>
      <p:ext uri="{BB962C8B-B14F-4D97-AF65-F5344CB8AC3E}">
        <p14:creationId xmlns:p14="http://schemas.microsoft.com/office/powerpoint/2010/main" val="2692496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suggestions from the group that developed the slide deck are:</a:t>
            </a:r>
          </a:p>
          <a:p>
            <a:r>
              <a:rPr lang="en-US" dirty="0"/>
              <a:t>-   Patients can be eligible for EVT up</a:t>
            </a:r>
            <a:r>
              <a:rPr lang="en-US" baseline="0" dirty="0"/>
              <a:t> to the expanded time window of 24 hours from last seen normal.</a:t>
            </a:r>
            <a:endParaRPr lang="en-US" dirty="0"/>
          </a:p>
          <a:p>
            <a:pPr marL="171450" indent="-171450">
              <a:buFontTx/>
              <a:buChar char="-"/>
            </a:pPr>
            <a:r>
              <a:rPr lang="en-US" dirty="0"/>
              <a:t>Important to have a LVO</a:t>
            </a:r>
            <a:r>
              <a:rPr lang="en-US" baseline="0" dirty="0"/>
              <a:t> </a:t>
            </a:r>
            <a:r>
              <a:rPr lang="en-US" dirty="0"/>
              <a:t>screening tool fo</a:t>
            </a:r>
            <a:r>
              <a:rPr lang="en-US" baseline="0" dirty="0"/>
              <a:t>r patients within the expanded time window and adhere to your acute stroke protocol.</a:t>
            </a:r>
          </a:p>
          <a:p>
            <a:pPr marL="171450" indent="-171450">
              <a:buFontTx/>
              <a:buChar char="-"/>
            </a:pPr>
            <a:endParaRPr lang="en-CA"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28</a:t>
            </a:fld>
            <a:endParaRPr lang="en-CA"/>
          </a:p>
        </p:txBody>
      </p:sp>
    </p:spTree>
    <p:extLst>
      <p:ext uri="{BB962C8B-B14F-4D97-AF65-F5344CB8AC3E}">
        <p14:creationId xmlns:p14="http://schemas.microsoft.com/office/powerpoint/2010/main" val="3579552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C9CEC2EB-88A8-4964-9B56-D2957186534B}" type="slidenum">
              <a:rPr lang="en-CA" smtClean="0"/>
              <a:pPr/>
              <a:t>29</a:t>
            </a:fld>
            <a:endParaRPr lang="en-CA"/>
          </a:p>
        </p:txBody>
      </p:sp>
    </p:spTree>
    <p:extLst>
      <p:ext uri="{BB962C8B-B14F-4D97-AF65-F5344CB8AC3E}">
        <p14:creationId xmlns:p14="http://schemas.microsoft.com/office/powerpoint/2010/main" val="425273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32707B2E-3C00-482B-A4E7-C68088BAEEF3}" type="datetimeFigureOut">
              <a:rPr lang="en-CA" smtClean="0"/>
              <a:pPr/>
              <a:t>05/10/2020</a:t>
            </a:fld>
            <a:endParaRPr lang="en-CA"/>
          </a:p>
        </p:txBody>
      </p:sp>
      <p:sp>
        <p:nvSpPr>
          <p:cNvPr id="19" name="Footer Placeholder 18"/>
          <p:cNvSpPr>
            <a:spLocks noGrp="1"/>
          </p:cNvSpPr>
          <p:nvPr>
            <p:ph type="ftr" sz="quarter" idx="11"/>
          </p:nvPr>
        </p:nvSpPr>
        <p:spPr/>
        <p:txBody>
          <a:bodyPr/>
          <a:lstStyle/>
          <a:p>
            <a:endParaRPr lang="en-CA"/>
          </a:p>
        </p:txBody>
      </p:sp>
      <p:sp>
        <p:nvSpPr>
          <p:cNvPr id="27" name="Slide Number Placeholder 26"/>
          <p:cNvSpPr>
            <a:spLocks noGrp="1"/>
          </p:cNvSpPr>
          <p:nvPr>
            <p:ph type="sldNum" sz="quarter" idx="12"/>
          </p:nvPr>
        </p:nvSpPr>
        <p:spPr/>
        <p:txBody>
          <a:bodyPr/>
          <a:lstStyle/>
          <a:p>
            <a:fld id="{87C977F9-3100-4684-8747-7D3E6FEF2C7C}"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2707B2E-3C00-482B-A4E7-C68088BAEEF3}" type="datetimeFigureOut">
              <a:rPr lang="en-CA" smtClean="0"/>
              <a:pPr/>
              <a:t>05/10/2020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7C977F9-3100-4684-8747-7D3E6FEF2C7C}"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32707B2E-3C00-482B-A4E7-C68088BAEEF3}" type="datetimeFigureOut">
              <a:rPr lang="en-CA" smtClean="0"/>
              <a:pPr/>
              <a:t>05/10/2020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7C977F9-3100-4684-8747-7D3E6FEF2C7C}"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2707B2E-3C00-482B-A4E7-C68088BAEEF3}" type="datetimeFigureOut">
              <a:rPr lang="en-CA" smtClean="0"/>
              <a:pPr/>
              <a:t>05/10/2020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7C977F9-3100-4684-8747-7D3E6FEF2C7C}"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32707B2E-3C00-482B-A4E7-C68088BAEEF3}" type="datetimeFigureOut">
              <a:rPr lang="en-CA" smtClean="0"/>
              <a:pPr/>
              <a:t>05/10/2020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87C977F9-3100-4684-8747-7D3E6FEF2C7C}"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32707B2E-3C00-482B-A4E7-C68088BAEEF3}" type="datetimeFigureOut">
              <a:rPr lang="en-CA" smtClean="0"/>
              <a:pPr/>
              <a:t>05/10/2020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87C977F9-3100-4684-8747-7D3E6FEF2C7C}"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707B2E-3C00-482B-A4E7-C68088BAEEF3}" type="datetimeFigureOut">
              <a:rPr lang="en-CA" smtClean="0"/>
              <a:pPr/>
              <a:t>05/10/2020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87C977F9-3100-4684-8747-7D3E6FEF2C7C}"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2707B2E-3C00-482B-A4E7-C68088BAEEF3}" type="datetimeFigureOut">
              <a:rPr lang="en-CA" smtClean="0"/>
              <a:pPr/>
              <a:t>05/10/2020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7C977F9-3100-4684-8747-7D3E6FEF2C7C}"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32707B2E-3C00-482B-A4E7-C68088BAEEF3}" type="datetimeFigureOut">
              <a:rPr lang="en-CA" smtClean="0"/>
              <a:pPr/>
              <a:t>05/10/2020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8077200" y="6356350"/>
            <a:ext cx="609600" cy="365125"/>
          </a:xfrm>
        </p:spPr>
        <p:txBody>
          <a:bodyPr/>
          <a:lstStyle/>
          <a:p>
            <a:fld id="{87C977F9-3100-4684-8747-7D3E6FEF2C7C}" type="slidenum">
              <a:rPr lang="en-CA" smtClean="0"/>
              <a:pPr/>
              <a:t>‹#›</a:t>
            </a:fld>
            <a:endParaRPr lang="en-C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2707B2E-3C00-482B-A4E7-C68088BAEEF3}" type="datetimeFigureOut">
              <a:rPr lang="en-CA" smtClean="0"/>
              <a:pPr/>
              <a:t>05/10/2020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7C977F9-3100-4684-8747-7D3E6FEF2C7C}"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2707B2E-3C00-482B-A4E7-C68088BAEEF3}" type="datetimeFigureOut">
              <a:rPr lang="en-CA" smtClean="0"/>
              <a:pPr/>
              <a:t>05/10/2020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7C977F9-3100-4684-8747-7D3E6FEF2C7C}"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2707B2E-3C00-482B-A4E7-C68088BAEEF3}" type="datetimeFigureOut">
              <a:rPr lang="en-CA" smtClean="0"/>
              <a:pPr/>
              <a:t>05/10/2020</a:t>
            </a:fld>
            <a:endParaRPr lang="en-C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7C977F9-3100-4684-8747-7D3E6FEF2C7C}" type="slidenum">
              <a:rPr lang="en-CA" smtClean="0"/>
              <a:pPr/>
              <a:t>‹#›</a:t>
            </a:fld>
            <a:endParaRPr lang="en-C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www.strokebestpractices.ca/recommendations/acute-stroke-managemen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strokebestpractices.ca/recommendations/acute-stroke-management"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strokebestpractices.ca/recommendations/acute-stroke-management"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www.strokebestpractices.ca/recommendations/acute-stroke-management" TargetMode="External"/><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s://www.strokebestpractices.ca/recommendations/acute-stroke-management/acute-ischemic-stroke-treatment" TargetMode="External"/><Relationship Id="rId5" Type="http://schemas.openxmlformats.org/officeDocument/2006/relationships/hyperlink" Target="https://www.nejm.org/doi/full/10.1056/NEJMoa1706442" TargetMode="Externa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NULL"/><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hyperlink" Target="https://www.ncbi.nlm.nih.gov/pubmed/29540611"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nejm.org/doi/full/10.1056/NEJMoa1706442"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www.strokebestpractices.ca/" TargetMode="External"/><Relationship Id="rId4" Type="http://schemas.openxmlformats.org/officeDocument/2006/relationships/hyperlink" Target="https://www.strokebestpractices.ca/recommendations/acute-stroke-management/acute-ischemic-stroke-treatment"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6" name="Rectangle 18">
            <a:extLst>
              <a:ext uri="{FF2B5EF4-FFF2-40B4-BE49-F238E27FC236}">
                <a16:creationId xmlns:a16="http://schemas.microsoft.com/office/drawing/2014/main" xmlns="" id="{3E443FD7-A66B-4AA0-872D-B088B9BC5F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xmlns="" id="{464CE971-CF79-44B3-A066-436BDF5AC3D7}"/>
              </a:ext>
            </a:extLst>
          </p:cNvPr>
          <p:cNvSpPr>
            <a:spLocks noGrp="1"/>
          </p:cNvSpPr>
          <p:nvPr>
            <p:ph type="ctrTitle"/>
          </p:nvPr>
        </p:nvSpPr>
        <p:spPr>
          <a:xfrm>
            <a:off x="0" y="2545555"/>
            <a:ext cx="4373223" cy="1766890"/>
          </a:xfrm>
        </p:spPr>
        <p:txBody>
          <a:bodyPr anchor="b">
            <a:normAutofit fontScale="90000"/>
          </a:bodyPr>
          <a:lstStyle/>
          <a:p>
            <a:pPr algn="ctr"/>
            <a:r>
              <a:rPr lang="en-US" sz="4000" dirty="0">
                <a:solidFill>
                  <a:schemeClr val="tx1"/>
                </a:solidFill>
              </a:rPr>
              <a:t>Acute Stroke Triage</a:t>
            </a:r>
            <a:br>
              <a:rPr lang="en-US" sz="4000" dirty="0">
                <a:solidFill>
                  <a:schemeClr val="tx1"/>
                </a:solidFill>
              </a:rPr>
            </a:br>
            <a:r>
              <a:rPr lang="en-US" sz="4000" dirty="0">
                <a:solidFill>
                  <a:schemeClr val="tx1"/>
                </a:solidFill>
              </a:rPr>
              <a:t>ACT-FAST</a:t>
            </a:r>
            <a:r>
              <a:rPr lang="en-US" sz="3600" dirty="0">
                <a:solidFill>
                  <a:prstClr val="black"/>
                </a:solidFill>
                <a:cs typeface="Arial" panose="020B0604020202020204" pitchFamily="34" charset="0"/>
              </a:rPr>
              <a:t> </a:t>
            </a:r>
            <a:br>
              <a:rPr lang="en-US" sz="3600" dirty="0">
                <a:solidFill>
                  <a:prstClr val="black"/>
                </a:solidFill>
                <a:cs typeface="Arial" panose="020B0604020202020204" pitchFamily="34" charset="0"/>
              </a:rPr>
            </a:br>
            <a:r>
              <a:rPr lang="en-US" sz="1600" dirty="0">
                <a:solidFill>
                  <a:prstClr val="black"/>
                </a:solidFill>
                <a:cs typeface="Arial" panose="020B0604020202020204" pitchFamily="34" charset="0"/>
              </a:rPr>
              <a:t>(Ambulance Clinical Triage for Acute Stroke Treatment)</a:t>
            </a:r>
            <a:r>
              <a:rPr lang="en-US" sz="1800" dirty="0">
                <a:solidFill>
                  <a:schemeClr val="tx1"/>
                </a:solidFill>
              </a:rPr>
              <a:t/>
            </a:r>
            <a:br>
              <a:rPr lang="en-US" sz="1800" dirty="0">
                <a:solidFill>
                  <a:schemeClr val="tx1"/>
                </a:solidFill>
              </a:rPr>
            </a:br>
            <a:r>
              <a:rPr lang="en-US" sz="4000" dirty="0">
                <a:solidFill>
                  <a:schemeClr val="tx1"/>
                </a:solidFill>
              </a:rPr>
              <a:t> </a:t>
            </a:r>
            <a:br>
              <a:rPr lang="en-US" sz="4000" dirty="0">
                <a:solidFill>
                  <a:schemeClr val="tx1"/>
                </a:solidFill>
              </a:rPr>
            </a:br>
            <a:endParaRPr lang="en-US" sz="4000" strike="sngStrike" dirty="0">
              <a:solidFill>
                <a:schemeClr val="tx1"/>
              </a:solidFill>
            </a:endParaRPr>
          </a:p>
        </p:txBody>
      </p:sp>
      <p:sp>
        <p:nvSpPr>
          <p:cNvPr id="3" name="Subtitle 2">
            <a:extLst>
              <a:ext uri="{FF2B5EF4-FFF2-40B4-BE49-F238E27FC236}">
                <a16:creationId xmlns:a16="http://schemas.microsoft.com/office/drawing/2014/main" xmlns="" id="{2FF7CEFE-693B-4263-9BB7-5D002E33CF25}"/>
              </a:ext>
            </a:extLst>
          </p:cNvPr>
          <p:cNvSpPr>
            <a:spLocks noGrp="1"/>
          </p:cNvSpPr>
          <p:nvPr>
            <p:ph type="subTitle" idx="1"/>
          </p:nvPr>
        </p:nvSpPr>
        <p:spPr>
          <a:xfrm>
            <a:off x="349969" y="3502514"/>
            <a:ext cx="3384376" cy="2343125"/>
          </a:xfrm>
        </p:spPr>
        <p:txBody>
          <a:bodyPr anchor="t">
            <a:normAutofit/>
          </a:bodyPr>
          <a:lstStyle/>
          <a:p>
            <a:pPr algn="ctr"/>
            <a:r>
              <a:rPr lang="en-US" sz="1600" dirty="0">
                <a:latin typeface="+mj-lt"/>
              </a:rPr>
              <a:t>Implementation of the ACT-FAST Large Vessel Occlusion Screening Tool on Patient Last Seen Well Between 6 to 24 hours from Stroke Symptom Onset </a:t>
            </a:r>
            <a:endParaRPr lang="en-CA" sz="1600" dirty="0">
              <a:latin typeface="+mj-lt"/>
            </a:endParaRPr>
          </a:p>
          <a:p>
            <a:pPr algn="ctr"/>
            <a:endParaRPr lang="en-US" sz="3600" dirty="0">
              <a:latin typeface="+mj-lt"/>
            </a:endParaRPr>
          </a:p>
          <a:p>
            <a:pPr algn="ctr"/>
            <a:endParaRPr lang="en-US" sz="2000" dirty="0">
              <a:latin typeface="+mj-lt"/>
            </a:endParaRPr>
          </a:p>
          <a:p>
            <a:pPr algn="l"/>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2264" y="3090900"/>
            <a:ext cx="2495989" cy="1619490"/>
          </a:xfrm>
          <a:prstGeom prst="rect">
            <a:avLst/>
          </a:prstGeom>
        </p:spPr>
      </p:pic>
      <p:pic>
        <p:nvPicPr>
          <p:cNvPr id="7" name="Picture 6"/>
          <p:cNvPicPr>
            <a:picLocks noChangeAspect="1"/>
          </p:cNvPicPr>
          <p:nvPr/>
        </p:nvPicPr>
        <p:blipFill>
          <a:blip r:embed="rId4"/>
          <a:stretch>
            <a:fillRect/>
          </a:stretch>
        </p:blipFill>
        <p:spPr>
          <a:xfrm>
            <a:off x="3741208" y="1052736"/>
            <a:ext cx="5401108" cy="450683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4293" y="2932311"/>
            <a:ext cx="2951929" cy="1915321"/>
          </a:xfrm>
          <a:prstGeom prst="rect">
            <a:avLst/>
          </a:prstGeom>
        </p:spPr>
      </p:pic>
    </p:spTree>
    <p:extLst>
      <p:ext uri="{BB962C8B-B14F-4D97-AF65-F5344CB8AC3E}">
        <p14:creationId xmlns:p14="http://schemas.microsoft.com/office/powerpoint/2010/main" val="840639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95020"/>
            <a:ext cx="8363272" cy="1143000"/>
          </a:xfrm>
        </p:spPr>
        <p:txBody>
          <a:bodyPr>
            <a:normAutofit fontScale="90000"/>
          </a:bodyPr>
          <a:lstStyle/>
          <a:p>
            <a:r>
              <a:rPr lang="en-US" dirty="0"/>
              <a:t>Intended Purpose of This Slide Deck</a:t>
            </a:r>
            <a:endParaRPr lang="en-CA" dirty="0"/>
          </a:p>
        </p:txBody>
      </p:sp>
      <p:sp>
        <p:nvSpPr>
          <p:cNvPr id="3" name="Content Placeholder 2"/>
          <p:cNvSpPr>
            <a:spLocks noGrp="1"/>
          </p:cNvSpPr>
          <p:nvPr>
            <p:ph idx="1"/>
          </p:nvPr>
        </p:nvSpPr>
        <p:spPr>
          <a:xfrm>
            <a:off x="390364" y="1844824"/>
            <a:ext cx="8229600" cy="4389120"/>
          </a:xfrm>
        </p:spPr>
        <p:txBody>
          <a:bodyPr>
            <a:normAutofit/>
          </a:bodyPr>
          <a:lstStyle/>
          <a:p>
            <a:pPr marL="0" indent="0">
              <a:buNone/>
            </a:pPr>
            <a:endParaRPr lang="en-CA" dirty="0"/>
          </a:p>
          <a:p>
            <a:r>
              <a:rPr lang="en-US" sz="2000" dirty="0">
                <a:latin typeface="Arial" panose="020B0604020202020204" pitchFamily="34" charset="0"/>
                <a:cs typeface="Arial" panose="020B0604020202020204" pitchFamily="34" charset="0"/>
              </a:rPr>
              <a:t>To be used and or adapted by organizations in collaboration with their Regional Stroke Networks to operationalize implementation of the ACT-FAST tool.</a:t>
            </a:r>
          </a:p>
          <a:p>
            <a:endParaRPr lang="en-CA" sz="2000" dirty="0">
              <a:latin typeface="Arial" panose="020B0604020202020204" pitchFamily="34" charset="0"/>
              <a:cs typeface="Arial" panose="020B0604020202020204" pitchFamily="34" charset="0"/>
            </a:endParaRPr>
          </a:p>
          <a:p>
            <a:r>
              <a:rPr lang="en-CA" sz="2000" dirty="0">
                <a:latin typeface="Arial" panose="020B0604020202020204" pitchFamily="34" charset="0"/>
                <a:cs typeface="Arial" panose="020B0604020202020204" pitchFamily="34" charset="0"/>
              </a:rPr>
              <a:t>To provide a background on endovascular therapy for stroke; reviews changes in </a:t>
            </a:r>
            <a:r>
              <a:rPr lang="en-CA" sz="2000" dirty="0" err="1">
                <a:latin typeface="Arial" panose="020B0604020202020204" pitchFamily="34" charset="0"/>
                <a:cs typeface="Arial" panose="020B0604020202020204" pitchFamily="34" charset="0"/>
              </a:rPr>
              <a:t>hyperacute</a:t>
            </a:r>
            <a:r>
              <a:rPr lang="en-CA" sz="2000" dirty="0">
                <a:latin typeface="Arial" panose="020B0604020202020204" pitchFamily="34" charset="0"/>
                <a:cs typeface="Arial" panose="020B0604020202020204" pitchFamily="34" charset="0"/>
              </a:rPr>
              <a:t> stroke care management and provides an overview of the ACT-FAST </a:t>
            </a:r>
            <a:r>
              <a:rPr lang="en-US" sz="2000" dirty="0">
                <a:solidFill>
                  <a:prstClr val="black"/>
                </a:solidFill>
                <a:latin typeface="Arial" panose="020B0604020202020204" pitchFamily="34" charset="0"/>
                <a:cs typeface="Arial" panose="020B0604020202020204" pitchFamily="34" charset="0"/>
              </a:rPr>
              <a:t>(Ambulance Clinical Triage for Acute Stroke Treatment)</a:t>
            </a:r>
            <a:r>
              <a:rPr lang="en-CA" sz="2000" dirty="0">
                <a:latin typeface="Arial" panose="020B0604020202020204" pitchFamily="34" charset="0"/>
                <a:cs typeface="Arial" panose="020B0604020202020204" pitchFamily="34" charset="0"/>
              </a:rPr>
              <a:t>.</a:t>
            </a:r>
          </a:p>
          <a:p>
            <a:pPr marL="0" indent="0">
              <a:buNone/>
            </a:pPr>
            <a:r>
              <a:rPr lang="en-US" dirty="0"/>
              <a:t> </a:t>
            </a:r>
            <a:endParaRPr lang="en-CA" dirty="0"/>
          </a:p>
        </p:txBody>
      </p:sp>
    </p:spTree>
    <p:extLst>
      <p:ext uri="{BB962C8B-B14F-4D97-AF65-F5344CB8AC3E}">
        <p14:creationId xmlns:p14="http://schemas.microsoft.com/office/powerpoint/2010/main" val="3864718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Disclosures and Acknowledgements</a:t>
            </a:r>
            <a:endParaRPr lang="en-CA" sz="4400" dirty="0"/>
          </a:p>
        </p:txBody>
      </p:sp>
      <p:sp>
        <p:nvSpPr>
          <p:cNvPr id="3" name="Content Placeholder 2"/>
          <p:cNvSpPr>
            <a:spLocks noGrp="1"/>
          </p:cNvSpPr>
          <p:nvPr>
            <p:ph idx="1"/>
          </p:nvPr>
        </p:nvSpPr>
        <p:spPr/>
        <p:txBody>
          <a:bodyPr>
            <a:normAutofit lnSpcReduction="10000"/>
          </a:bodyPr>
          <a:lstStyle/>
          <a:p>
            <a:pPr marL="0" indent="0">
              <a:buNone/>
            </a:pPr>
            <a:endParaRPr lang="en-US" sz="1800" dirty="0">
              <a:latin typeface="Arial" panose="020B0604020202020204" pitchFamily="34" charset="0"/>
              <a:cs typeface="Arial" panose="020B0604020202020204" pitchFamily="34" charset="0"/>
            </a:endParaRPr>
          </a:p>
          <a:p>
            <a:pPr>
              <a:lnSpc>
                <a:spcPct val="107000"/>
              </a:lnSpc>
              <a:spcAft>
                <a:spcPts val="0"/>
              </a:spcAft>
            </a:pPr>
            <a:r>
              <a:rPr lang="en-US" sz="2000" dirty="0">
                <a:latin typeface="Arial" panose="020B0604020202020204" pitchFamily="34" charset="0"/>
                <a:cs typeface="Arial" panose="020B0604020202020204" pitchFamily="34" charset="0"/>
              </a:rPr>
              <a:t>This presentation was created in collaboration with the </a:t>
            </a:r>
            <a:r>
              <a:rPr lang="en-US" sz="2000" dirty="0">
                <a:latin typeface="Arial" panose="020B0604020202020204" pitchFamily="34" charset="0"/>
                <a:ea typeface="Times New Roman" panose="02020603050405020304" pitchFamily="18" charset="0"/>
                <a:cs typeface="Arial" panose="020B0604020202020204" pitchFamily="34" charset="0"/>
              </a:rPr>
              <a:t>Ontario Regional Acute Stroke Best Practice Coordinator Task Group and reviewed by the Ontario Regional Education Group (OREG).</a:t>
            </a:r>
          </a:p>
          <a:p>
            <a:pPr marL="0" indent="0">
              <a:lnSpc>
                <a:spcPct val="107000"/>
              </a:lnSpc>
              <a:spcAft>
                <a:spcPts val="0"/>
              </a:spcAft>
              <a:buNone/>
            </a:pPr>
            <a:endParaRPr lang="en-CA"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en-US" sz="2000" dirty="0">
                <a:latin typeface="Arial" panose="020B0604020202020204" pitchFamily="34" charset="0"/>
                <a:cs typeface="Arial" panose="020B0604020202020204" pitchFamily="34" charset="0"/>
              </a:rPr>
              <a:t>The creators of this slide deck have no financial conflict of interest related to this work.</a:t>
            </a:r>
          </a:p>
          <a:p>
            <a:pPr>
              <a:lnSpc>
                <a:spcPct val="107000"/>
              </a:lnSpc>
            </a:pPr>
            <a:endParaRPr lang="en-US" sz="2000" dirty="0">
              <a:latin typeface="Arial" panose="020B0604020202020204" pitchFamily="34" charset="0"/>
              <a:cs typeface="Arial" panose="020B0604020202020204" pitchFamily="34" charset="0"/>
            </a:endParaRPr>
          </a:p>
          <a:p>
            <a:pPr>
              <a:lnSpc>
                <a:spcPct val="107000"/>
              </a:lnSpc>
            </a:pPr>
            <a:r>
              <a:rPr lang="en-CA" sz="2000" dirty="0">
                <a:latin typeface="Arial" panose="020B0604020202020204" pitchFamily="34" charset="0"/>
                <a:cs typeface="Arial" panose="020B0604020202020204" pitchFamily="34" charset="0"/>
              </a:rPr>
              <a:t>This slide deck offers information designed for educational purposes only and is not a substitute for, nor does it replace professional medical advice, diagnosis, or treatment. Please consult with a physician or other appropriate health care providers regarding medical or health related diagnoses or treatment options.</a:t>
            </a:r>
            <a:endParaRPr lang="en-US" sz="2000" dirty="0">
              <a:latin typeface="Arial" panose="020B0604020202020204" pitchFamily="34" charset="0"/>
              <a:cs typeface="Arial" panose="020B0604020202020204" pitchFamily="34" charset="0"/>
            </a:endParaRPr>
          </a:p>
          <a:p>
            <a:pPr>
              <a:lnSpc>
                <a:spcPct val="107000"/>
              </a:lnSpc>
              <a:spcAft>
                <a:spcPts val="0"/>
              </a:spcAft>
            </a:pPr>
            <a:endParaRPr lang="en-CA"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6100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xmlns="" id="{1CD81A2A-6ED4-4EF4-A14C-912D31E148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2" name="Title 1">
            <a:extLst>
              <a:ext uri="{FF2B5EF4-FFF2-40B4-BE49-F238E27FC236}">
                <a16:creationId xmlns:a16="http://schemas.microsoft.com/office/drawing/2014/main" xmlns="" id="{480FAD13-73DD-4578-A1C4-38F9D471889F}"/>
              </a:ext>
            </a:extLst>
          </p:cNvPr>
          <p:cNvSpPr>
            <a:spLocks noGrp="1"/>
          </p:cNvSpPr>
          <p:nvPr>
            <p:ph type="title"/>
          </p:nvPr>
        </p:nvSpPr>
        <p:spPr>
          <a:xfrm>
            <a:off x="600397" y="968369"/>
            <a:ext cx="4045021" cy="994172"/>
          </a:xfrm>
        </p:spPr>
        <p:txBody>
          <a:bodyPr>
            <a:normAutofit/>
          </a:bodyPr>
          <a:lstStyle/>
          <a:p>
            <a:pPr algn="ctr"/>
            <a:r>
              <a:rPr lang="en-US" b="1" dirty="0"/>
              <a:t>Objectives:</a:t>
            </a:r>
          </a:p>
        </p:txBody>
      </p:sp>
      <p:sp>
        <p:nvSpPr>
          <p:cNvPr id="17" name="Freeform: Shape 11">
            <a:extLst>
              <a:ext uri="{FF2B5EF4-FFF2-40B4-BE49-F238E27FC236}">
                <a16:creationId xmlns:a16="http://schemas.microsoft.com/office/drawing/2014/main" xmlns="" id="{1661932C-CA15-4E17-B115-FAE7CBEE47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648993" y="857251"/>
            <a:ext cx="866357" cy="468770"/>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 name="Content Placeholder 2">
            <a:extLst>
              <a:ext uri="{FF2B5EF4-FFF2-40B4-BE49-F238E27FC236}">
                <a16:creationId xmlns:a16="http://schemas.microsoft.com/office/drawing/2014/main" xmlns="" id="{FF1398BB-6523-4E31-B614-E09DB006284A}"/>
              </a:ext>
            </a:extLst>
          </p:cNvPr>
          <p:cNvSpPr>
            <a:spLocks noGrp="1"/>
          </p:cNvSpPr>
          <p:nvPr>
            <p:ph idx="1"/>
          </p:nvPr>
        </p:nvSpPr>
        <p:spPr>
          <a:xfrm>
            <a:off x="683568" y="1916832"/>
            <a:ext cx="4045021" cy="4206731"/>
          </a:xfrm>
        </p:spPr>
        <p:txBody>
          <a:bodyPr>
            <a:normAutofit fontScale="62500" lnSpcReduction="20000"/>
          </a:bodyPr>
          <a:lstStyle/>
          <a:p>
            <a:endParaRPr lang="en-US" dirty="0">
              <a:latin typeface="Arial" panose="020B0604020202020204" pitchFamily="34" charset="0"/>
              <a:ea typeface="Tahoma" panose="020B0604030504040204" pitchFamily="34" charset="0"/>
              <a:cs typeface="Arial" panose="020B0604020202020204" pitchFamily="34" charset="0"/>
            </a:endParaRPr>
          </a:p>
          <a:p>
            <a:r>
              <a:rPr lang="en-US" dirty="0">
                <a:latin typeface="Arial" panose="020B0604020202020204" pitchFamily="34" charset="0"/>
                <a:ea typeface="Tahoma" panose="020B0604030504040204" pitchFamily="34" charset="0"/>
                <a:cs typeface="Arial" panose="020B0604020202020204" pitchFamily="34" charset="0"/>
              </a:rPr>
              <a:t>Describe key Canadian Stroke Best Practice Recommendations for </a:t>
            </a:r>
            <a:r>
              <a:rPr lang="en-US" dirty="0" err="1">
                <a:latin typeface="Arial" panose="020B0604020202020204" pitchFamily="34" charset="0"/>
                <a:ea typeface="Tahoma" panose="020B0604030504040204" pitchFamily="34" charset="0"/>
                <a:cs typeface="Arial" panose="020B0604020202020204" pitchFamily="34" charset="0"/>
              </a:rPr>
              <a:t>hyperacute</a:t>
            </a:r>
            <a:r>
              <a:rPr lang="en-US" dirty="0">
                <a:latin typeface="Arial" panose="020B0604020202020204" pitchFamily="34" charset="0"/>
                <a:ea typeface="Tahoma" panose="020B0604030504040204" pitchFamily="34" charset="0"/>
                <a:cs typeface="Arial" panose="020B0604020202020204" pitchFamily="34" charset="0"/>
              </a:rPr>
              <a:t> stroke treatment.</a:t>
            </a:r>
          </a:p>
          <a:p>
            <a:pPr marL="0" indent="0">
              <a:buNone/>
            </a:pPr>
            <a:r>
              <a:rPr lang="en-US" dirty="0">
                <a:latin typeface="Arial" panose="020B0604020202020204" pitchFamily="34" charset="0"/>
                <a:ea typeface="Tahoma" panose="020B0604030504040204" pitchFamily="34" charset="0"/>
                <a:cs typeface="Arial" panose="020B0604020202020204" pitchFamily="34" charset="0"/>
              </a:rPr>
              <a:t> </a:t>
            </a:r>
          </a:p>
          <a:p>
            <a:r>
              <a:rPr lang="en-US" dirty="0">
                <a:latin typeface="Arial" panose="020B0604020202020204" pitchFamily="34" charset="0"/>
                <a:ea typeface="Tahoma" panose="020B0604030504040204" pitchFamily="34" charset="0"/>
                <a:cs typeface="Arial" panose="020B0604020202020204" pitchFamily="34" charset="0"/>
              </a:rPr>
              <a:t>Review the changes to Endovascular Thrombectomy (EVT) and its impact on your hospital.</a:t>
            </a:r>
          </a:p>
          <a:p>
            <a:pPr marL="0" indent="0">
              <a:buNone/>
            </a:pPr>
            <a:endParaRPr lang="en-US" dirty="0">
              <a:latin typeface="Arial" panose="020B0604020202020204" pitchFamily="34" charset="0"/>
              <a:ea typeface="Tahoma" panose="020B0604030504040204" pitchFamily="34" charset="0"/>
              <a:cs typeface="Arial" panose="020B0604020202020204" pitchFamily="34" charset="0"/>
            </a:endParaRPr>
          </a:p>
          <a:p>
            <a:r>
              <a:rPr lang="en-US" dirty="0">
                <a:latin typeface="Arial" panose="020B0604020202020204" pitchFamily="34" charset="0"/>
                <a:ea typeface="Tahoma" panose="020B0604030504040204" pitchFamily="34" charset="0"/>
                <a:cs typeface="Arial" panose="020B0604020202020204" pitchFamily="34" charset="0"/>
              </a:rPr>
              <a:t>Understand the  update to the acute stroke ischemic protocol for the 6-24 hour window. </a:t>
            </a:r>
          </a:p>
          <a:p>
            <a:pPr marL="0" indent="0">
              <a:buNone/>
            </a:pPr>
            <a:endParaRPr lang="en-US" dirty="0">
              <a:latin typeface="Arial" panose="020B0604020202020204" pitchFamily="34" charset="0"/>
              <a:ea typeface="Tahoma" panose="020B0604030504040204" pitchFamily="34" charset="0"/>
              <a:cs typeface="Arial" panose="020B0604020202020204" pitchFamily="34" charset="0"/>
            </a:endParaRPr>
          </a:p>
          <a:p>
            <a:r>
              <a:rPr lang="en-US" dirty="0">
                <a:latin typeface="Arial" panose="020B0604020202020204" pitchFamily="34" charset="0"/>
                <a:ea typeface="Tahoma" panose="020B0604030504040204" pitchFamily="34" charset="0"/>
                <a:cs typeface="Arial" panose="020B0604020202020204" pitchFamily="34" charset="0"/>
              </a:rPr>
              <a:t>Apply the ACT-FAST screening tool on patients that arrive in the emergency department (ED) from 6-24 hours from stroke symptom onset. </a:t>
            </a:r>
          </a:p>
          <a:p>
            <a:endParaRPr lang="en-US" dirty="0">
              <a:latin typeface="Arial" panose="020B0604020202020204" pitchFamily="34" charset="0"/>
              <a:ea typeface="Tahoma" panose="020B0604030504040204" pitchFamily="34" charset="0"/>
              <a:cs typeface="Arial" panose="020B0604020202020204" pitchFamily="34" charset="0"/>
            </a:endParaRPr>
          </a:p>
        </p:txBody>
      </p:sp>
      <p:sp>
        <p:nvSpPr>
          <p:cNvPr id="14" name="Oval 13">
            <a:extLst>
              <a:ext uri="{FF2B5EF4-FFF2-40B4-BE49-F238E27FC236}">
                <a16:creationId xmlns:a16="http://schemas.microsoft.com/office/drawing/2014/main" xmlns="" id="{8590ADD5-9383-4D3D-9047-3DA2593CCB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106139" y="3425219"/>
            <a:ext cx="405617" cy="40561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raphic 6" descr="Sync">
            <a:extLst>
              <a:ext uri="{FF2B5EF4-FFF2-40B4-BE49-F238E27FC236}">
                <a16:creationId xmlns:a16="http://schemas.microsoft.com/office/drawing/2014/main" xmlns="" id="{D67BEC8F-4F3B-4349-94A5-78C19D216E1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915389" y="1769614"/>
            <a:ext cx="2835788" cy="283578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6" name="Freeform: Shape 15">
            <a:extLst>
              <a:ext uri="{FF2B5EF4-FFF2-40B4-BE49-F238E27FC236}">
                <a16:creationId xmlns:a16="http://schemas.microsoft.com/office/drawing/2014/main" xmlns="" id="{DABE3E45-88CF-45D8-8D40-C773324D93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062202" y="857251"/>
            <a:ext cx="1550211" cy="121640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sz="1350"/>
          </a:p>
        </p:txBody>
      </p:sp>
      <p:cxnSp>
        <p:nvCxnSpPr>
          <p:cNvPr id="18" name="Straight Connector 17">
            <a:extLst>
              <a:ext uri="{FF2B5EF4-FFF2-40B4-BE49-F238E27FC236}">
                <a16:creationId xmlns:a16="http://schemas.microsoft.com/office/drawing/2014/main" xmlns="" id="{49CD1692-827B-4C8D-B4A1-134FD04CF45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104059" y="1628180"/>
            <a:ext cx="0" cy="1198281"/>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xmlns="" id="{B91ECDA9-56DC-4270-8F33-01C5637B8C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463438">
            <a:off x="5592435" y="4732262"/>
            <a:ext cx="1376794" cy="1518589"/>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sz="1350"/>
          </a:p>
        </p:txBody>
      </p:sp>
      <p:sp>
        <p:nvSpPr>
          <p:cNvPr id="22" name="Freeform: Shape 21">
            <a:extLst>
              <a:ext uri="{FF2B5EF4-FFF2-40B4-BE49-F238E27FC236}">
                <a16:creationId xmlns:a16="http://schemas.microsoft.com/office/drawing/2014/main" xmlns="" id="{75F47824-961D-465D-84F9-EAE11BC617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107145" y="5382597"/>
            <a:ext cx="1493298" cy="618154"/>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24" name="Freeform: Shape 23">
            <a:extLst>
              <a:ext uri="{FF2B5EF4-FFF2-40B4-BE49-F238E27FC236}">
                <a16:creationId xmlns:a16="http://schemas.microsoft.com/office/drawing/2014/main" xmlns="" id="{FEC9DA3E-C1D7-472D-B7C0-F71AE41FBA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138772" y="4996647"/>
            <a:ext cx="1005229" cy="1004104"/>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sz="1350"/>
          </a:p>
        </p:txBody>
      </p:sp>
    </p:spTree>
    <p:extLst>
      <p:ext uri="{BB962C8B-B14F-4D97-AF65-F5344CB8AC3E}">
        <p14:creationId xmlns:p14="http://schemas.microsoft.com/office/powerpoint/2010/main" val="1486678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320" y="0"/>
            <a:ext cx="9178320" cy="1022719"/>
          </a:xfrm>
          <a:solidFill>
            <a:srgbClr val="92D050"/>
          </a:solidFill>
        </p:spPr>
        <p:txBody>
          <a:bodyPr>
            <a:noAutofit/>
          </a:bodyPr>
          <a:lstStyle/>
          <a:p>
            <a:pPr algn="ctr"/>
            <a:r>
              <a:rPr lang="en-CA" sz="2800" b="1" dirty="0">
                <a:latin typeface="Arial" panose="020B0604020202020204" pitchFamily="34" charset="0"/>
                <a:cs typeface="Arial" panose="020B0604020202020204" pitchFamily="34" charset="0"/>
              </a:rPr>
              <a:t>Evidence Based Research</a:t>
            </a:r>
            <a:br>
              <a:rPr lang="en-CA" sz="2800" b="1" dirty="0">
                <a:latin typeface="Arial" panose="020B0604020202020204" pitchFamily="34" charset="0"/>
                <a:cs typeface="Arial" panose="020B0604020202020204" pitchFamily="34" charset="0"/>
              </a:rPr>
            </a:br>
            <a:endParaRPr lang="en-CA" sz="2800" b="1" dirty="0">
              <a:latin typeface="Arial" panose="020B0604020202020204" pitchFamily="34" charset="0"/>
              <a:cs typeface="Arial" panose="020B0604020202020204" pitchFamily="34" charset="0"/>
            </a:endParaRPr>
          </a:p>
        </p:txBody>
      </p:sp>
      <p:sp>
        <p:nvSpPr>
          <p:cNvPr id="7" name="Flowchart: Connector 6"/>
          <p:cNvSpPr/>
          <p:nvPr/>
        </p:nvSpPr>
        <p:spPr>
          <a:xfrm>
            <a:off x="4928908" y="1408721"/>
            <a:ext cx="4131539" cy="4236165"/>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Flowchart: Connector 10"/>
          <p:cNvSpPr/>
          <p:nvPr/>
        </p:nvSpPr>
        <p:spPr>
          <a:xfrm>
            <a:off x="160204" y="2498119"/>
            <a:ext cx="4332129" cy="414851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596779" y="3163801"/>
            <a:ext cx="3462637" cy="3016210"/>
          </a:xfrm>
          <a:prstGeom prst="rect">
            <a:avLst/>
          </a:prstGeom>
          <a:noFill/>
        </p:spPr>
        <p:txBody>
          <a:bodyPr wrap="square" rtlCol="0">
            <a:spAutoFit/>
          </a:bodyPr>
          <a:lstStyle/>
          <a:p>
            <a:pPr algn="ctr"/>
            <a:r>
              <a:rPr lang="en-CA" sz="1600" b="1" dirty="0">
                <a:solidFill>
                  <a:schemeClr val="bg1"/>
                </a:solidFill>
                <a:latin typeface="Arial" panose="020B0604020202020204" pitchFamily="34" charset="0"/>
                <a:cs typeface="Arial" panose="020B0604020202020204" pitchFamily="34" charset="0"/>
              </a:rPr>
              <a:t>Randomized controlled trials found that highly selected patients with disabling stroke symptoms may now benefit from EVT up to 24 hrs, including patients with stroke on awakening, and these patients should be considered for eligibility within the extended time window on a case-by-case basis. </a:t>
            </a:r>
          </a:p>
          <a:p>
            <a:pPr algn="ctr"/>
            <a:endParaRPr lang="en-US" sz="1400" b="1" dirty="0">
              <a:solidFill>
                <a:schemeClr val="bg1"/>
              </a:solidFill>
              <a:latin typeface="Arial" panose="020B0604020202020204" pitchFamily="34" charset="0"/>
              <a:cs typeface="Arial" panose="020B0604020202020204" pitchFamily="34" charset="0"/>
            </a:endParaRPr>
          </a:p>
        </p:txBody>
      </p:sp>
      <p:pic>
        <p:nvPicPr>
          <p:cNvPr id="18" name="Picture 17"/>
          <p:cNvPicPr>
            <a:picLocks noChangeAspect="1"/>
          </p:cNvPicPr>
          <p:nvPr/>
        </p:nvPicPr>
        <p:blipFill>
          <a:blip r:embed="rId3"/>
          <a:stretch>
            <a:fillRect/>
          </a:stretch>
        </p:blipFill>
        <p:spPr>
          <a:xfrm>
            <a:off x="4383452" y="5644887"/>
            <a:ext cx="1493649" cy="615749"/>
          </a:xfrm>
          <a:prstGeom prst="rect">
            <a:avLst/>
          </a:prstGeom>
        </p:spPr>
      </p:pic>
      <p:pic>
        <p:nvPicPr>
          <p:cNvPr id="20" name="Picture 19"/>
          <p:cNvPicPr>
            <a:picLocks noChangeAspect="1"/>
          </p:cNvPicPr>
          <p:nvPr/>
        </p:nvPicPr>
        <p:blipFill>
          <a:blip r:embed="rId4"/>
          <a:stretch>
            <a:fillRect/>
          </a:stretch>
        </p:blipFill>
        <p:spPr>
          <a:xfrm>
            <a:off x="4492334" y="5219719"/>
            <a:ext cx="1743607" cy="1127858"/>
          </a:xfrm>
          <a:prstGeom prst="rect">
            <a:avLst/>
          </a:prstGeom>
        </p:spPr>
      </p:pic>
      <p:pic>
        <p:nvPicPr>
          <p:cNvPr id="22" name="Picture 21"/>
          <p:cNvPicPr>
            <a:picLocks noChangeAspect="1"/>
          </p:cNvPicPr>
          <p:nvPr/>
        </p:nvPicPr>
        <p:blipFill>
          <a:blip r:embed="rId5"/>
          <a:stretch>
            <a:fillRect/>
          </a:stretch>
        </p:blipFill>
        <p:spPr>
          <a:xfrm>
            <a:off x="4306801" y="3163801"/>
            <a:ext cx="530398" cy="530398"/>
          </a:xfrm>
          <a:prstGeom prst="rect">
            <a:avLst/>
          </a:prstGeom>
        </p:spPr>
      </p:pic>
      <p:pic>
        <p:nvPicPr>
          <p:cNvPr id="24" name="Picture 23"/>
          <p:cNvPicPr>
            <a:picLocks noChangeAspect="1"/>
          </p:cNvPicPr>
          <p:nvPr/>
        </p:nvPicPr>
        <p:blipFill>
          <a:blip r:embed="rId6"/>
          <a:stretch>
            <a:fillRect/>
          </a:stretch>
        </p:blipFill>
        <p:spPr>
          <a:xfrm>
            <a:off x="3715025" y="1018642"/>
            <a:ext cx="1554615" cy="1213209"/>
          </a:xfrm>
          <a:prstGeom prst="rect">
            <a:avLst/>
          </a:prstGeom>
        </p:spPr>
      </p:pic>
      <p:sp>
        <p:nvSpPr>
          <p:cNvPr id="12" name="Content Placeholder 3">
            <a:extLst>
              <a:ext uri="{FF2B5EF4-FFF2-40B4-BE49-F238E27FC236}">
                <a16:creationId xmlns:a16="http://schemas.microsoft.com/office/drawing/2014/main" xmlns="" id="{ECE06422-4FE5-4DB0-93F4-C08B1C801909}"/>
              </a:ext>
            </a:extLst>
          </p:cNvPr>
          <p:cNvSpPr txBox="1">
            <a:spLocks noGrp="1"/>
          </p:cNvSpPr>
          <p:nvPr>
            <p:ph idx="1"/>
          </p:nvPr>
        </p:nvSpPr>
        <p:spPr>
          <a:xfrm>
            <a:off x="5163640" y="2647194"/>
            <a:ext cx="3662073" cy="2049792"/>
          </a:xfrm>
          <a:prstGeom prst="rect">
            <a:avLst/>
          </a:prstGeom>
          <a:noFill/>
        </p:spPr>
        <p:txBody>
          <a:bodyPr wrap="square" rtlCol="0">
            <a:spAutoFit/>
          </a:bodyPr>
          <a:lstStyle/>
          <a:p>
            <a:pPr marL="0" indent="0" algn="ctr">
              <a:buNone/>
            </a:pPr>
            <a:r>
              <a:rPr lang="en-US" sz="1600" b="1" dirty="0">
                <a:solidFill>
                  <a:schemeClr val="bg1"/>
                </a:solidFill>
                <a:latin typeface="Arial" panose="020B0604020202020204" pitchFamily="34" charset="0"/>
                <a:cs typeface="Arial" panose="020B0604020202020204" pitchFamily="34" charset="0"/>
              </a:rPr>
              <a:t>5 major trials (Mr. Clean, ESCAPE, EXTEND-IA, SWIFT PRIME, REVASCAT) </a:t>
            </a:r>
            <a:r>
              <a:rPr lang="en-US" sz="1600" b="1" strike="sngStrike" dirty="0">
                <a:solidFill>
                  <a:schemeClr val="bg1"/>
                </a:solidFill>
                <a:latin typeface="Arial" panose="020B0604020202020204" pitchFamily="34" charset="0"/>
                <a:cs typeface="Arial" panose="020B0604020202020204" pitchFamily="34" charset="0"/>
              </a:rPr>
              <a:t> </a:t>
            </a:r>
            <a:r>
              <a:rPr lang="en-US" sz="1600" b="1" dirty="0">
                <a:solidFill>
                  <a:schemeClr val="bg1"/>
                </a:solidFill>
                <a:latin typeface="Arial" panose="020B0604020202020204" pitchFamily="34" charset="0"/>
                <a:cs typeface="Arial" panose="020B0604020202020204" pitchFamily="34" charset="0"/>
              </a:rPr>
              <a:t>demonstrated that EVT performed on selected patients significantly improved functional outcomes and reduced death.</a:t>
            </a:r>
          </a:p>
          <a:p>
            <a:pPr marL="0" indent="0" algn="ctr">
              <a:buNone/>
            </a:pPr>
            <a:r>
              <a:rPr lang="en-US" b="1" dirty="0">
                <a:solidFill>
                  <a:schemeClr val="tx2"/>
                </a:solidFill>
                <a:latin typeface="Arial" panose="020B0604020202020204" pitchFamily="34" charset="0"/>
                <a:cs typeface="Arial" panose="020B0604020202020204" pitchFamily="34" charset="0"/>
              </a:rPr>
              <a:t> </a:t>
            </a:r>
          </a:p>
        </p:txBody>
      </p:sp>
      <p:sp>
        <p:nvSpPr>
          <p:cNvPr id="13" name="Rectangle 12"/>
          <p:cNvSpPr/>
          <p:nvPr/>
        </p:nvSpPr>
        <p:spPr>
          <a:xfrm>
            <a:off x="6176020" y="5995696"/>
            <a:ext cx="2917530" cy="369332"/>
          </a:xfrm>
          <a:prstGeom prst="rect">
            <a:avLst/>
          </a:prstGeom>
        </p:spPr>
        <p:txBody>
          <a:bodyPr wrap="none">
            <a:spAutoFit/>
          </a:bodyPr>
          <a:lstStyle/>
          <a:p>
            <a:r>
              <a:rPr lang="en-CA" dirty="0">
                <a:hlinkClick r:id="rId7"/>
              </a:rPr>
              <a:t>www.strokebestpractices.ca</a:t>
            </a:r>
            <a:endParaRPr lang="en-CA" dirty="0"/>
          </a:p>
        </p:txBody>
      </p:sp>
    </p:spTree>
    <p:extLst>
      <p:ext uri="{BB962C8B-B14F-4D97-AF65-F5344CB8AC3E}">
        <p14:creationId xmlns:p14="http://schemas.microsoft.com/office/powerpoint/2010/main" val="1414844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51620"/>
          </a:xfrm>
          <a:solidFill>
            <a:srgbClr val="92D050"/>
          </a:solidFill>
        </p:spPr>
        <p:txBody>
          <a:bodyPr>
            <a:noAutofit/>
          </a:bodyPr>
          <a:lstStyle/>
          <a:p>
            <a:pPr algn="ctr"/>
            <a:r>
              <a:rPr lang="en-CA" sz="3200" b="1" dirty="0">
                <a:latin typeface="Arial" panose="020B0604020202020204" pitchFamily="34" charset="0"/>
                <a:cs typeface="Arial" panose="020B0604020202020204" pitchFamily="34" charset="0"/>
              </a:rPr>
              <a:t>2018 Update Canadian Stroke Best Practice Recommendations (CSBPR)</a:t>
            </a:r>
          </a:p>
        </p:txBody>
      </p:sp>
      <p:sp>
        <p:nvSpPr>
          <p:cNvPr id="7" name="Flowchart: Connector 6"/>
          <p:cNvSpPr/>
          <p:nvPr/>
        </p:nvSpPr>
        <p:spPr>
          <a:xfrm>
            <a:off x="5130277" y="1408722"/>
            <a:ext cx="3888432" cy="374441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Flowchart: Connector 10"/>
          <p:cNvSpPr/>
          <p:nvPr/>
        </p:nvSpPr>
        <p:spPr>
          <a:xfrm>
            <a:off x="323528" y="2967301"/>
            <a:ext cx="3888432" cy="374441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603902" y="3808457"/>
            <a:ext cx="3240360" cy="1569660"/>
          </a:xfrm>
          <a:prstGeom prst="rect">
            <a:avLst/>
          </a:prstGeom>
          <a:noFill/>
        </p:spPr>
        <p:txBody>
          <a:bodyPr wrap="square" rtlCol="0">
            <a:spAutoFit/>
          </a:bodyPr>
          <a:lstStyle/>
          <a:p>
            <a:pPr algn="ctr"/>
            <a:r>
              <a:rPr lang="en-CA" sz="1600" b="1" dirty="0">
                <a:solidFill>
                  <a:schemeClr val="bg1"/>
                </a:solidFill>
                <a:latin typeface="Arial" panose="020B0604020202020204" pitchFamily="34" charset="0"/>
                <a:cs typeface="Arial" panose="020B0604020202020204" pitchFamily="34" charset="0"/>
              </a:rPr>
              <a:t>Canadian Stroke Best Practice Recommendations indicate Endovascular therapy (EVT) is a standard of care for the clinical management of select  ischemic stroke patients.</a:t>
            </a:r>
            <a:r>
              <a:rPr lang="en-US" sz="1600" b="1" dirty="0">
                <a:solidFill>
                  <a:schemeClr val="bg1"/>
                </a:solidFill>
                <a:latin typeface="Arial" panose="020B0604020202020204" pitchFamily="34" charset="0"/>
                <a:cs typeface="Arial" panose="020B0604020202020204" pitchFamily="34" charset="0"/>
              </a:rPr>
              <a:t> </a:t>
            </a:r>
          </a:p>
        </p:txBody>
      </p:sp>
      <p:pic>
        <p:nvPicPr>
          <p:cNvPr id="18" name="Picture 17"/>
          <p:cNvPicPr>
            <a:picLocks noChangeAspect="1"/>
          </p:cNvPicPr>
          <p:nvPr/>
        </p:nvPicPr>
        <p:blipFill>
          <a:blip r:embed="rId3"/>
          <a:stretch>
            <a:fillRect/>
          </a:stretch>
        </p:blipFill>
        <p:spPr>
          <a:xfrm>
            <a:off x="4383452" y="5644887"/>
            <a:ext cx="1493649" cy="615749"/>
          </a:xfrm>
          <a:prstGeom prst="rect">
            <a:avLst/>
          </a:prstGeom>
        </p:spPr>
      </p:pic>
      <p:pic>
        <p:nvPicPr>
          <p:cNvPr id="20" name="Picture 19"/>
          <p:cNvPicPr>
            <a:picLocks noChangeAspect="1"/>
          </p:cNvPicPr>
          <p:nvPr/>
        </p:nvPicPr>
        <p:blipFill>
          <a:blip r:embed="rId4"/>
          <a:stretch>
            <a:fillRect/>
          </a:stretch>
        </p:blipFill>
        <p:spPr>
          <a:xfrm>
            <a:off x="4492334" y="5219719"/>
            <a:ext cx="1743607" cy="1127858"/>
          </a:xfrm>
          <a:prstGeom prst="rect">
            <a:avLst/>
          </a:prstGeom>
        </p:spPr>
      </p:pic>
      <p:pic>
        <p:nvPicPr>
          <p:cNvPr id="22" name="Picture 21"/>
          <p:cNvPicPr>
            <a:picLocks noChangeAspect="1"/>
          </p:cNvPicPr>
          <p:nvPr/>
        </p:nvPicPr>
        <p:blipFill>
          <a:blip r:embed="rId5"/>
          <a:stretch>
            <a:fillRect/>
          </a:stretch>
        </p:blipFill>
        <p:spPr>
          <a:xfrm>
            <a:off x="4306801" y="3163801"/>
            <a:ext cx="530398" cy="530398"/>
          </a:xfrm>
          <a:prstGeom prst="rect">
            <a:avLst/>
          </a:prstGeom>
        </p:spPr>
      </p:pic>
      <p:sp>
        <p:nvSpPr>
          <p:cNvPr id="3" name="Rectangle 2"/>
          <p:cNvSpPr/>
          <p:nvPr/>
        </p:nvSpPr>
        <p:spPr>
          <a:xfrm>
            <a:off x="6176020" y="5995696"/>
            <a:ext cx="2917530" cy="369332"/>
          </a:xfrm>
          <a:prstGeom prst="rect">
            <a:avLst/>
          </a:prstGeom>
        </p:spPr>
        <p:txBody>
          <a:bodyPr wrap="none">
            <a:spAutoFit/>
          </a:bodyPr>
          <a:lstStyle/>
          <a:p>
            <a:r>
              <a:rPr lang="en-CA" dirty="0">
                <a:hlinkClick r:id="rId6"/>
              </a:rPr>
              <a:t>www.strokebestpractices.ca</a:t>
            </a:r>
            <a:endParaRPr lang="en-CA" dirty="0"/>
          </a:p>
        </p:txBody>
      </p:sp>
      <p:sp>
        <p:nvSpPr>
          <p:cNvPr id="12" name="TextBox 11">
            <a:extLst>
              <a:ext uri="{FF2B5EF4-FFF2-40B4-BE49-F238E27FC236}">
                <a16:creationId xmlns:a16="http://schemas.microsoft.com/office/drawing/2014/main" xmlns="" id="{675BE7D7-A146-4614-AEFF-CAC0BB8A2D42}"/>
              </a:ext>
            </a:extLst>
          </p:cNvPr>
          <p:cNvSpPr txBox="1"/>
          <p:nvPr/>
        </p:nvSpPr>
        <p:spPr>
          <a:xfrm>
            <a:off x="5562325" y="2358756"/>
            <a:ext cx="3024336" cy="1815882"/>
          </a:xfrm>
          <a:prstGeom prst="rect">
            <a:avLst/>
          </a:prstGeom>
          <a:noFill/>
        </p:spPr>
        <p:txBody>
          <a:bodyPr wrap="square" rtlCol="0">
            <a:spAutoFit/>
          </a:bodyPr>
          <a:lstStyle/>
          <a:p>
            <a:pPr algn="ctr"/>
            <a:r>
              <a:rPr lang="en-CA" sz="1600" b="1" dirty="0">
                <a:solidFill>
                  <a:schemeClr val="bg1"/>
                </a:solidFill>
                <a:latin typeface="Arial" panose="020B0604020202020204" pitchFamily="34" charset="0"/>
                <a:cs typeface="Arial" panose="020B0604020202020204" pitchFamily="34" charset="0"/>
              </a:rPr>
              <a:t>All patients with </a:t>
            </a:r>
            <a:r>
              <a:rPr lang="en-CA" sz="1600" b="1" i="1" dirty="0">
                <a:solidFill>
                  <a:schemeClr val="bg1"/>
                </a:solidFill>
                <a:latin typeface="Arial" panose="020B0604020202020204" pitchFamily="34" charset="0"/>
                <a:cs typeface="Arial" panose="020B0604020202020204" pitchFamily="34" charset="0"/>
              </a:rPr>
              <a:t>disabling</a:t>
            </a:r>
            <a:r>
              <a:rPr lang="en-CA" sz="1600" b="1" dirty="0">
                <a:solidFill>
                  <a:schemeClr val="bg1"/>
                </a:solidFill>
                <a:latin typeface="Arial" panose="020B0604020202020204" pitchFamily="34" charset="0"/>
                <a:cs typeface="Arial" panose="020B0604020202020204" pitchFamily="34" charset="0"/>
              </a:rPr>
              <a:t> acute ischemic stroke, within 24 hours of stroke symptom onset or last known well, should be rapidly screened clinically and with neurovascular imaging.</a:t>
            </a:r>
          </a:p>
        </p:txBody>
      </p:sp>
      <p:pic>
        <p:nvPicPr>
          <p:cNvPr id="14" name="Picture 13"/>
          <p:cNvPicPr>
            <a:picLocks noChangeAspect="1"/>
          </p:cNvPicPr>
          <p:nvPr/>
        </p:nvPicPr>
        <p:blipFill>
          <a:blip r:embed="rId7"/>
          <a:stretch>
            <a:fillRect/>
          </a:stretch>
        </p:blipFill>
        <p:spPr>
          <a:xfrm>
            <a:off x="2636337" y="1284910"/>
            <a:ext cx="1554615" cy="1213209"/>
          </a:xfrm>
          <a:prstGeom prst="rect">
            <a:avLst/>
          </a:prstGeom>
        </p:spPr>
      </p:pic>
    </p:spTree>
    <p:extLst>
      <p:ext uri="{BB962C8B-B14F-4D97-AF65-F5344CB8AC3E}">
        <p14:creationId xmlns:p14="http://schemas.microsoft.com/office/powerpoint/2010/main" val="3048538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owchart: Connector 6"/>
          <p:cNvSpPr/>
          <p:nvPr/>
        </p:nvSpPr>
        <p:spPr>
          <a:xfrm>
            <a:off x="5130277" y="1408722"/>
            <a:ext cx="3888432" cy="374441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Flowchart: Connector 10"/>
          <p:cNvSpPr/>
          <p:nvPr/>
        </p:nvSpPr>
        <p:spPr>
          <a:xfrm>
            <a:off x="345561" y="2924944"/>
            <a:ext cx="3888432" cy="374441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8" name="Picture 17"/>
          <p:cNvPicPr>
            <a:picLocks noChangeAspect="1"/>
          </p:cNvPicPr>
          <p:nvPr/>
        </p:nvPicPr>
        <p:blipFill>
          <a:blip r:embed="rId3"/>
          <a:stretch>
            <a:fillRect/>
          </a:stretch>
        </p:blipFill>
        <p:spPr>
          <a:xfrm>
            <a:off x="4383452" y="5644887"/>
            <a:ext cx="1493649" cy="615749"/>
          </a:xfrm>
          <a:prstGeom prst="rect">
            <a:avLst/>
          </a:prstGeom>
        </p:spPr>
      </p:pic>
      <p:pic>
        <p:nvPicPr>
          <p:cNvPr id="20" name="Picture 19"/>
          <p:cNvPicPr>
            <a:picLocks noChangeAspect="1"/>
          </p:cNvPicPr>
          <p:nvPr/>
        </p:nvPicPr>
        <p:blipFill>
          <a:blip r:embed="rId4"/>
          <a:stretch>
            <a:fillRect/>
          </a:stretch>
        </p:blipFill>
        <p:spPr>
          <a:xfrm>
            <a:off x="4492334" y="5219719"/>
            <a:ext cx="1743607" cy="1127858"/>
          </a:xfrm>
          <a:prstGeom prst="rect">
            <a:avLst/>
          </a:prstGeom>
        </p:spPr>
      </p:pic>
      <p:pic>
        <p:nvPicPr>
          <p:cNvPr id="22" name="Picture 21"/>
          <p:cNvPicPr>
            <a:picLocks noChangeAspect="1"/>
          </p:cNvPicPr>
          <p:nvPr/>
        </p:nvPicPr>
        <p:blipFill>
          <a:blip r:embed="rId5"/>
          <a:stretch>
            <a:fillRect/>
          </a:stretch>
        </p:blipFill>
        <p:spPr>
          <a:xfrm>
            <a:off x="4306801" y="3163801"/>
            <a:ext cx="530398" cy="530398"/>
          </a:xfrm>
          <a:prstGeom prst="rect">
            <a:avLst/>
          </a:prstGeom>
        </p:spPr>
      </p:pic>
      <p:sp>
        <p:nvSpPr>
          <p:cNvPr id="15" name="Title 1"/>
          <p:cNvSpPr txBox="1">
            <a:spLocks/>
          </p:cNvSpPr>
          <p:nvPr/>
        </p:nvSpPr>
        <p:spPr>
          <a:xfrm>
            <a:off x="0" y="0"/>
            <a:ext cx="9144000" cy="1016613"/>
          </a:xfrm>
          <a:prstGeom prst="rect">
            <a:avLst/>
          </a:prstGeom>
          <a:solidFill>
            <a:srgbClr val="92D050"/>
          </a:solidFill>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endParaRPr lang="en-CA" sz="2800" b="1" dirty="0">
              <a:latin typeface="Arial" panose="020B0604020202020204" pitchFamily="34" charset="0"/>
              <a:cs typeface="Arial" panose="020B0604020202020204" pitchFamily="34" charset="0"/>
            </a:endParaRPr>
          </a:p>
          <a:p>
            <a:pPr algn="ctr"/>
            <a:r>
              <a:rPr lang="en-CA" sz="2800" b="1" dirty="0">
                <a:latin typeface="Arial" panose="020B0604020202020204" pitchFamily="34" charset="0"/>
                <a:cs typeface="Arial" panose="020B0604020202020204" pitchFamily="34" charset="0"/>
              </a:rPr>
              <a:t>2018 Updated Canadian Stroke Best Practice Recommendations (CSBPR)</a:t>
            </a:r>
          </a:p>
        </p:txBody>
      </p:sp>
      <p:sp>
        <p:nvSpPr>
          <p:cNvPr id="16" name="TextBox 15">
            <a:extLst>
              <a:ext uri="{FF2B5EF4-FFF2-40B4-BE49-F238E27FC236}">
                <a16:creationId xmlns:a16="http://schemas.microsoft.com/office/drawing/2014/main" xmlns="" id="{FDB85AD4-8FB9-4560-84D4-C08138090E9A}"/>
              </a:ext>
            </a:extLst>
          </p:cNvPr>
          <p:cNvSpPr txBox="1"/>
          <p:nvPr/>
        </p:nvSpPr>
        <p:spPr>
          <a:xfrm>
            <a:off x="647564" y="3707302"/>
            <a:ext cx="3240360" cy="2339102"/>
          </a:xfrm>
          <a:prstGeom prst="rect">
            <a:avLst/>
          </a:prstGeom>
          <a:noFill/>
        </p:spPr>
        <p:txBody>
          <a:bodyPr wrap="square" rtlCol="0">
            <a:spAutoFit/>
          </a:bodyPr>
          <a:lstStyle/>
          <a:p>
            <a:pPr algn="ctr"/>
            <a:r>
              <a:rPr lang="en-CA" sz="1600" b="1" dirty="0">
                <a:solidFill>
                  <a:schemeClr val="bg1"/>
                </a:solidFill>
                <a:latin typeface="Arial" panose="020B0604020202020204" pitchFamily="34" charset="0"/>
                <a:cs typeface="Arial" panose="020B0604020202020204" pitchFamily="34" charset="0"/>
              </a:rPr>
              <a:t>If 6-24 hrs and potentially EVT eligible, patients undergo NCCT with CTA+ CTP. Sites using CTP should utilize software that provides reproducible objective measurement of infarct core and ischemic penumbra.</a:t>
            </a:r>
            <a:endParaRPr lang="en-US" sz="1600" b="1" dirty="0">
              <a:solidFill>
                <a:schemeClr val="bg1"/>
              </a:solidFill>
              <a:latin typeface="Arial" panose="020B0604020202020204" pitchFamily="34" charset="0"/>
              <a:cs typeface="Arial" panose="020B0604020202020204" pitchFamily="34" charset="0"/>
            </a:endParaRPr>
          </a:p>
          <a:p>
            <a:pPr algn="ctr"/>
            <a:r>
              <a:rPr lang="en-US" b="1" dirty="0">
                <a:solidFill>
                  <a:schemeClr val="bg1"/>
                </a:solidFill>
                <a:latin typeface="Arial" panose="020B0604020202020204" pitchFamily="34" charset="0"/>
                <a:cs typeface="Arial" panose="020B0604020202020204" pitchFamily="34" charset="0"/>
              </a:rPr>
              <a:t> </a:t>
            </a:r>
          </a:p>
        </p:txBody>
      </p:sp>
      <p:sp>
        <p:nvSpPr>
          <p:cNvPr id="12" name="Rectangle 11"/>
          <p:cNvSpPr/>
          <p:nvPr/>
        </p:nvSpPr>
        <p:spPr>
          <a:xfrm>
            <a:off x="6176020" y="5995696"/>
            <a:ext cx="2917530" cy="369332"/>
          </a:xfrm>
          <a:prstGeom prst="rect">
            <a:avLst/>
          </a:prstGeom>
        </p:spPr>
        <p:txBody>
          <a:bodyPr wrap="none">
            <a:spAutoFit/>
          </a:bodyPr>
          <a:lstStyle/>
          <a:p>
            <a:r>
              <a:rPr lang="en-CA" dirty="0">
                <a:hlinkClick r:id="rId6"/>
              </a:rPr>
              <a:t>www.strokebestpractices.ca</a:t>
            </a:r>
            <a:endParaRPr lang="en-CA" dirty="0"/>
          </a:p>
        </p:txBody>
      </p:sp>
      <p:sp>
        <p:nvSpPr>
          <p:cNvPr id="13" name="TextBox 12">
            <a:extLst>
              <a:ext uri="{FF2B5EF4-FFF2-40B4-BE49-F238E27FC236}">
                <a16:creationId xmlns:a16="http://schemas.microsoft.com/office/drawing/2014/main" xmlns="" id="{718B7AEC-B488-4B71-AA70-2D6B621AAEA2}"/>
              </a:ext>
            </a:extLst>
          </p:cNvPr>
          <p:cNvSpPr txBox="1"/>
          <p:nvPr/>
        </p:nvSpPr>
        <p:spPr>
          <a:xfrm>
            <a:off x="5508104" y="2321004"/>
            <a:ext cx="3366550" cy="2215991"/>
          </a:xfrm>
          <a:prstGeom prst="rect">
            <a:avLst/>
          </a:prstGeom>
          <a:noFill/>
        </p:spPr>
        <p:txBody>
          <a:bodyPr wrap="square" rtlCol="0">
            <a:spAutoFit/>
          </a:bodyPr>
          <a:lstStyle/>
          <a:p>
            <a:pPr algn="ctr"/>
            <a:r>
              <a:rPr lang="en-CA" sz="1500" b="1" dirty="0">
                <a:solidFill>
                  <a:schemeClr val="bg1"/>
                </a:solidFill>
                <a:latin typeface="Arial" panose="020B0604020202020204" pitchFamily="34" charset="0"/>
                <a:cs typeface="Arial" panose="020B0604020202020204" pitchFamily="34" charset="0"/>
              </a:rPr>
              <a:t>Patients (within 6 hours) should immediately undergo neurovascular imaging with non-contrast computed tomography (NCCT) and CT angiography (CTA) or multiphase CTA, then considered for treatment on the basis of. imaging </a:t>
            </a:r>
          </a:p>
          <a:p>
            <a:pPr algn="ctr"/>
            <a:endParaRPr lang="en-CA" dirty="0"/>
          </a:p>
        </p:txBody>
      </p:sp>
      <p:sp>
        <p:nvSpPr>
          <p:cNvPr id="14" name="Rectangle 13"/>
          <p:cNvSpPr/>
          <p:nvPr/>
        </p:nvSpPr>
        <p:spPr>
          <a:xfrm>
            <a:off x="411738" y="1723633"/>
            <a:ext cx="4572000" cy="646331"/>
          </a:xfrm>
          <a:prstGeom prst="rect">
            <a:avLst/>
          </a:prstGeom>
        </p:spPr>
        <p:txBody>
          <a:bodyPr>
            <a:spAutoFit/>
          </a:bodyPr>
          <a:lstStyle/>
          <a:p>
            <a:pPr algn="ctr"/>
            <a:r>
              <a:rPr lang="en-CA" b="1" dirty="0"/>
              <a:t>4.2 Neurovascular (Brain and Vascular) Imaging </a:t>
            </a:r>
          </a:p>
        </p:txBody>
      </p:sp>
    </p:spTree>
    <p:extLst>
      <p:ext uri="{BB962C8B-B14F-4D97-AF65-F5344CB8AC3E}">
        <p14:creationId xmlns:p14="http://schemas.microsoft.com/office/powerpoint/2010/main" val="459903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Sync">
            <a:extLst>
              <a:ext uri="{FF2B5EF4-FFF2-40B4-BE49-F238E27FC236}">
                <a16:creationId xmlns:a16="http://schemas.microsoft.com/office/drawing/2014/main" xmlns="" id="{D67BEC8F-4F3B-4349-94A5-78C19D216E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915389" y="1769614"/>
            <a:ext cx="2835788" cy="283578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9" name="Flowchart: Connector 18"/>
          <p:cNvSpPr/>
          <p:nvPr/>
        </p:nvSpPr>
        <p:spPr>
          <a:xfrm>
            <a:off x="317332" y="1326021"/>
            <a:ext cx="4210817" cy="427728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783188" y="2017770"/>
            <a:ext cx="3407334" cy="3293209"/>
          </a:xfrm>
          <a:prstGeom prst="rect">
            <a:avLst/>
          </a:prstGeom>
          <a:noFill/>
        </p:spPr>
        <p:txBody>
          <a:bodyPr wrap="square" rtlCol="0">
            <a:spAutoFit/>
          </a:bodyPr>
          <a:lstStyle/>
          <a:p>
            <a:pPr algn="ctr"/>
            <a:r>
              <a:rPr lang="en-CA" sz="1600" b="1" dirty="0">
                <a:solidFill>
                  <a:schemeClr val="bg1"/>
                </a:solidFill>
                <a:latin typeface="Arial" panose="020B0604020202020204" pitchFamily="34" charset="0"/>
                <a:cs typeface="Arial" panose="020B0604020202020204" pitchFamily="34" charset="0"/>
              </a:rPr>
              <a:t>All patients with </a:t>
            </a:r>
            <a:r>
              <a:rPr lang="en-CA" sz="1600" b="1" i="1" dirty="0">
                <a:solidFill>
                  <a:schemeClr val="bg1"/>
                </a:solidFill>
                <a:latin typeface="Arial" panose="020B0604020202020204" pitchFamily="34" charset="0"/>
                <a:cs typeface="Arial" panose="020B0604020202020204" pitchFamily="34" charset="0"/>
              </a:rPr>
              <a:t>disabling</a:t>
            </a:r>
            <a:r>
              <a:rPr lang="en-CA" sz="1600" b="1" dirty="0">
                <a:solidFill>
                  <a:schemeClr val="bg1"/>
                </a:solidFill>
                <a:latin typeface="Arial" panose="020B0604020202020204" pitchFamily="34" charset="0"/>
                <a:cs typeface="Arial" panose="020B0604020202020204" pitchFamily="34" charset="0"/>
              </a:rPr>
              <a:t> acute ischemic stroke who can be treated within the indicated time windows must be screened </a:t>
            </a:r>
            <a:r>
              <a:rPr lang="en-CA" sz="1600" b="1" i="1" dirty="0">
                <a:solidFill>
                  <a:schemeClr val="bg1"/>
                </a:solidFill>
                <a:latin typeface="Arial" panose="020B0604020202020204" pitchFamily="34" charset="0"/>
                <a:cs typeface="Arial" panose="020B0604020202020204" pitchFamily="34" charset="0"/>
              </a:rPr>
              <a:t>without delay</a:t>
            </a:r>
            <a:r>
              <a:rPr lang="en-CA" sz="1600" b="1" dirty="0">
                <a:solidFill>
                  <a:schemeClr val="bg1"/>
                </a:solidFill>
                <a:latin typeface="Arial" panose="020B0604020202020204" pitchFamily="34" charset="0"/>
                <a:cs typeface="Arial" panose="020B0604020202020204" pitchFamily="34" charset="0"/>
              </a:rPr>
              <a:t> by a physician with stroke expertise (either on-site or by telemedicine/telestroke consultation) to determine their eligibility for both IV </a:t>
            </a:r>
            <a:r>
              <a:rPr lang="en-CA" sz="1600" b="1" dirty="0" err="1">
                <a:solidFill>
                  <a:schemeClr val="bg1"/>
                </a:solidFill>
                <a:latin typeface="Arial" panose="020B0604020202020204" pitchFamily="34" charset="0"/>
                <a:cs typeface="Arial" panose="020B0604020202020204" pitchFamily="34" charset="0"/>
              </a:rPr>
              <a:t>tPA</a:t>
            </a:r>
            <a:r>
              <a:rPr lang="en-CA" sz="1600" b="1" dirty="0">
                <a:solidFill>
                  <a:schemeClr val="bg1"/>
                </a:solidFill>
                <a:latin typeface="Arial" panose="020B0604020202020204" pitchFamily="34" charset="0"/>
                <a:cs typeface="Arial" panose="020B0604020202020204" pitchFamily="34" charset="0"/>
              </a:rPr>
              <a:t> (within 4.5 hours from stroke symptom onset) and/or EVT (within 24</a:t>
            </a:r>
            <a:r>
              <a:rPr lang="en-CA" sz="1600" b="1" strike="sngStrike" dirty="0">
                <a:solidFill>
                  <a:schemeClr val="bg1"/>
                </a:solidFill>
                <a:latin typeface="Arial" panose="020B0604020202020204" pitchFamily="34" charset="0"/>
                <a:cs typeface="Arial" panose="020B0604020202020204" pitchFamily="34" charset="0"/>
              </a:rPr>
              <a:t> </a:t>
            </a:r>
            <a:r>
              <a:rPr lang="en-CA" sz="1600" b="1" dirty="0">
                <a:solidFill>
                  <a:schemeClr val="bg1"/>
                </a:solidFill>
                <a:latin typeface="Arial" panose="020B0604020202020204" pitchFamily="34" charset="0"/>
                <a:cs typeface="Arial" panose="020B0604020202020204" pitchFamily="34" charset="0"/>
              </a:rPr>
              <a:t>hour window from stroke symptom onset). </a:t>
            </a:r>
          </a:p>
        </p:txBody>
      </p:sp>
      <p:sp>
        <p:nvSpPr>
          <p:cNvPr id="23" name="Title 1"/>
          <p:cNvSpPr txBox="1">
            <a:spLocks/>
          </p:cNvSpPr>
          <p:nvPr/>
        </p:nvSpPr>
        <p:spPr>
          <a:xfrm>
            <a:off x="0" y="-28940"/>
            <a:ext cx="9143999" cy="1143000"/>
          </a:xfrm>
          <a:prstGeom prst="rect">
            <a:avLst/>
          </a:prstGeom>
          <a:solidFill>
            <a:srgbClr val="92D050"/>
          </a:solidFill>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endParaRPr lang="en-CA" sz="2800" b="1" dirty="0">
              <a:latin typeface="Arial" panose="020B0604020202020204" pitchFamily="34" charset="0"/>
              <a:cs typeface="Arial" panose="020B0604020202020204" pitchFamily="34" charset="0"/>
            </a:endParaRPr>
          </a:p>
          <a:p>
            <a:pPr algn="ctr"/>
            <a:r>
              <a:rPr lang="en-CA" sz="2800" b="1" dirty="0">
                <a:latin typeface="Arial" panose="020B0604020202020204" pitchFamily="34" charset="0"/>
                <a:cs typeface="Arial" panose="020B0604020202020204" pitchFamily="34" charset="0"/>
              </a:rPr>
              <a:t>2018 Updated Canadian Stroke Best Practice Recommendations (CSBPR)</a:t>
            </a:r>
          </a:p>
        </p:txBody>
      </p:sp>
      <p:sp>
        <p:nvSpPr>
          <p:cNvPr id="6" name="Rectangle 5"/>
          <p:cNvSpPr/>
          <p:nvPr/>
        </p:nvSpPr>
        <p:spPr>
          <a:xfrm>
            <a:off x="6176020" y="5995696"/>
            <a:ext cx="2917530" cy="369332"/>
          </a:xfrm>
          <a:prstGeom prst="rect">
            <a:avLst/>
          </a:prstGeom>
        </p:spPr>
        <p:txBody>
          <a:bodyPr wrap="none">
            <a:spAutoFit/>
          </a:bodyPr>
          <a:lstStyle/>
          <a:p>
            <a:r>
              <a:rPr lang="en-CA" dirty="0">
                <a:hlinkClick r:id="rId5"/>
              </a:rPr>
              <a:t>www.strokebestpractices.ca</a:t>
            </a:r>
            <a:endParaRPr lang="en-CA" dirty="0"/>
          </a:p>
        </p:txBody>
      </p:sp>
    </p:spTree>
    <p:extLst>
      <p:ext uri="{BB962C8B-B14F-4D97-AF65-F5344CB8AC3E}">
        <p14:creationId xmlns:p14="http://schemas.microsoft.com/office/powerpoint/2010/main" val="2662964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Grp="1" noChangeAspect="1" noChangeArrowheads="1"/>
          </p:cNvPicPr>
          <p:nvPr>
            <p:ph sz="quarter" idx="4294967295"/>
          </p:nvPr>
        </p:nvPicPr>
        <p:blipFill>
          <a:blip r:embed="rId3" cstate="print"/>
          <a:stretch>
            <a:fillRect/>
          </a:stretch>
        </p:blipFill>
        <p:spPr bwMode="auto">
          <a:xfrm>
            <a:off x="8828" y="-1"/>
            <a:ext cx="9135172" cy="4792521"/>
          </a:xfrm>
          <a:prstGeom prst="rect">
            <a:avLst/>
          </a:prstGeom>
          <a:noFill/>
          <a:ln w="9525">
            <a:noFill/>
            <a:miter lim="800000"/>
            <a:headEnd/>
            <a:tailEnd/>
          </a:ln>
        </p:spPr>
      </p:pic>
      <p:sp>
        <p:nvSpPr>
          <p:cNvPr id="11" name="TextBox 10"/>
          <p:cNvSpPr txBox="1"/>
          <p:nvPr/>
        </p:nvSpPr>
        <p:spPr>
          <a:xfrm>
            <a:off x="8827" y="6550223"/>
            <a:ext cx="8229600" cy="307777"/>
          </a:xfrm>
          <a:prstGeom prst="rect">
            <a:avLst/>
          </a:prstGeom>
          <a:noFill/>
        </p:spPr>
        <p:txBody>
          <a:bodyPr wrap="square" rtlCol="0">
            <a:spAutoFit/>
          </a:bodyPr>
          <a:lstStyle/>
          <a:p>
            <a:r>
              <a:rPr lang="en-CA" sz="1400" b="1" i="1" dirty="0"/>
              <a:t>(Photo courtesy of the Cumming School of Medicine, University of Calgary)</a:t>
            </a:r>
            <a:endParaRPr lang="en-CA" sz="1400" dirty="0"/>
          </a:p>
        </p:txBody>
      </p:sp>
      <p:sp>
        <p:nvSpPr>
          <p:cNvPr id="2" name="TextBox 1"/>
          <p:cNvSpPr txBox="1"/>
          <p:nvPr/>
        </p:nvSpPr>
        <p:spPr>
          <a:xfrm>
            <a:off x="25986" y="4653136"/>
            <a:ext cx="9010510" cy="1754326"/>
          </a:xfrm>
          <a:prstGeom prst="rect">
            <a:avLst/>
          </a:prstGeom>
          <a:solidFill>
            <a:srgbClr val="00B0F0"/>
          </a:solidFill>
        </p:spPr>
        <p:txBody>
          <a:bodyPr wrap="square" rtlCol="0">
            <a:spAutoFit/>
          </a:bodyPr>
          <a:lstStyle/>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Compare patients who receive tPA alone (on left) to those who receive tPA &amp; EVT (on right)</a:t>
            </a:r>
          </a:p>
          <a:p>
            <a:endParaRPr lang="en-US"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Shows a decrease in death and disability and an increase in positive outcomes</a:t>
            </a:r>
            <a:endParaRPr lang="en-CA" b="1" dirty="0">
              <a:latin typeface="Arial" panose="020B0604020202020204" pitchFamily="34" charset="0"/>
              <a:cs typeface="Arial" panose="020B0604020202020204" pitchFamily="34" charset="0"/>
            </a:endParaRPr>
          </a:p>
          <a:p>
            <a:endParaRPr lang="en-CA" dirty="0"/>
          </a:p>
        </p:txBody>
      </p:sp>
    </p:spTree>
    <p:extLst>
      <p:ext uri="{BB962C8B-B14F-4D97-AF65-F5344CB8AC3E}">
        <p14:creationId xmlns:p14="http://schemas.microsoft.com/office/powerpoint/2010/main" val="317646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500"/>
                                        <p:tgtEl>
                                          <p:spTgt spid="307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604FFF39-3692-4DFE-B01B-7CBAFB2D4B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908720"/>
            <a:ext cx="5724128" cy="2870710"/>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xmlns="" id="{571039C8-D34E-485E-B838-DB9BAEBAAB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52" y="4139051"/>
            <a:ext cx="4553585" cy="2534004"/>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xmlns="" id="{E5BAB1B6-A081-4D89-9D17-F20D8D6A028A}"/>
              </a:ext>
            </a:extLst>
          </p:cNvPr>
          <p:cNvSpPr txBox="1"/>
          <p:nvPr/>
        </p:nvSpPr>
        <p:spPr>
          <a:xfrm>
            <a:off x="7668344" y="2276872"/>
            <a:ext cx="897233" cy="369332"/>
          </a:xfrm>
          <a:prstGeom prst="rect">
            <a:avLst/>
          </a:prstGeom>
          <a:noFill/>
        </p:spPr>
        <p:txBody>
          <a:bodyPr wrap="none" rtlCol="0">
            <a:spAutoFit/>
          </a:bodyPr>
          <a:lstStyle/>
          <a:p>
            <a:r>
              <a:rPr lang="en-US" dirty="0">
                <a:hlinkClick r:id="rId5"/>
              </a:rPr>
              <a:t>DAWN</a:t>
            </a:r>
            <a:endParaRPr lang="en-US" dirty="0"/>
          </a:p>
        </p:txBody>
      </p:sp>
      <p:sp>
        <p:nvSpPr>
          <p:cNvPr id="4" name="TextBox 3">
            <a:extLst>
              <a:ext uri="{FF2B5EF4-FFF2-40B4-BE49-F238E27FC236}">
                <a16:creationId xmlns:a16="http://schemas.microsoft.com/office/drawing/2014/main" xmlns="" id="{7A1A54AD-EE1A-4776-9AD9-E2D7DCA13AEB}"/>
              </a:ext>
            </a:extLst>
          </p:cNvPr>
          <p:cNvSpPr txBox="1"/>
          <p:nvPr/>
        </p:nvSpPr>
        <p:spPr>
          <a:xfrm>
            <a:off x="6429575" y="4797152"/>
            <a:ext cx="1204176" cy="369332"/>
          </a:xfrm>
          <a:prstGeom prst="rect">
            <a:avLst/>
          </a:prstGeom>
          <a:noFill/>
        </p:spPr>
        <p:txBody>
          <a:bodyPr wrap="none" rtlCol="0">
            <a:spAutoFit/>
          </a:bodyPr>
          <a:lstStyle/>
          <a:p>
            <a:r>
              <a:rPr lang="en-US" dirty="0">
                <a:hlinkClick r:id="rId6"/>
              </a:rPr>
              <a:t>DEFUSE 3</a:t>
            </a:r>
            <a:endParaRPr lang="en-US" dirty="0"/>
          </a:p>
        </p:txBody>
      </p:sp>
    </p:spTree>
    <p:extLst>
      <p:ext uri="{BB962C8B-B14F-4D97-AF65-F5344CB8AC3E}">
        <p14:creationId xmlns:p14="http://schemas.microsoft.com/office/powerpoint/2010/main" val="1994488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9318"/>
            <a:ext cx="9036496" cy="994172"/>
          </a:xfrm>
        </p:spPr>
        <p:txBody>
          <a:bodyPr>
            <a:noAutofit/>
          </a:bodyPr>
          <a:lstStyle/>
          <a:p>
            <a:pPr algn="ctr"/>
            <a:r>
              <a:rPr lang="en-CA" sz="4800" dirty="0">
                <a:latin typeface="Arial" panose="020B0604020202020204" pitchFamily="34" charset="0"/>
                <a:cs typeface="Arial" panose="020B0604020202020204" pitchFamily="34" charset="0"/>
              </a:rPr>
              <a:t>CT Perfusion and RAPID Output</a:t>
            </a:r>
            <a:endParaRPr lang="en-US" sz="4800" dirty="0">
              <a:latin typeface="Arial" panose="020B0604020202020204" pitchFamily="34" charset="0"/>
              <a:cs typeface="Arial" panose="020B0604020202020204" pitchFamily="34" charset="0"/>
            </a:endParaRPr>
          </a:p>
        </p:txBody>
      </p:sp>
      <p:pic>
        <p:nvPicPr>
          <p:cNvPr id="4" name="Picture 2" descr="RAPID Mismatch Output_21Feb19.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141122" y="2204864"/>
            <a:ext cx="4910215" cy="3073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08674" y="1769501"/>
            <a:ext cx="4032448" cy="4062651"/>
          </a:xfrm>
          <a:prstGeom prst="rect">
            <a:avLst/>
          </a:prstGeom>
          <a:noFill/>
        </p:spPr>
        <p:txBody>
          <a:bodyPr wrap="square" rtlCol="0">
            <a:spAutoFit/>
          </a:bodyPr>
          <a:lstStyle/>
          <a:p>
            <a:pPr>
              <a:buFont typeface="Wingdings" panose="05000000000000000000" pitchFamily="2" charset="2"/>
              <a:buNone/>
            </a:pPr>
            <a:r>
              <a:rPr lang="en-US" sz="1600" dirty="0">
                <a:latin typeface="Arial" panose="020B0604020202020204" pitchFamily="34" charset="0"/>
                <a:cs typeface="Arial" panose="020B0604020202020204" pitchFamily="34" charset="0"/>
              </a:rPr>
              <a:t>The photo shows an identification of infarct and tissue at risk using the RAPID </a:t>
            </a:r>
            <a:r>
              <a:rPr lang="en-US" sz="1600" dirty="0">
                <a:solidFill>
                  <a:srgbClr val="FF0000"/>
                </a:solidFill>
                <a:latin typeface="Arial" panose="020B0604020202020204" pitchFamily="34" charset="0"/>
                <a:cs typeface="Arial" panose="020B0604020202020204" pitchFamily="34" charset="0"/>
              </a:rPr>
              <a:t>CT Perfusion </a:t>
            </a:r>
            <a:r>
              <a:rPr lang="en-US" sz="1600" dirty="0">
                <a:latin typeface="Arial" panose="020B0604020202020204" pitchFamily="34" charset="0"/>
                <a:cs typeface="Arial" panose="020B0604020202020204" pitchFamily="34" charset="0"/>
              </a:rPr>
              <a:t>software. This software gives an additional layer in the selection process for EVT. </a:t>
            </a:r>
          </a:p>
          <a:p>
            <a:pPr>
              <a:buFont typeface="Wingdings" panose="05000000000000000000" pitchFamily="2" charset="2"/>
              <a:buNone/>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On the left (purple area): indicates the area that has been infarcted.</a:t>
            </a:r>
          </a:p>
          <a:p>
            <a:pPr>
              <a:buFont typeface="Wingdings" panose="05000000000000000000" pitchFamily="2" charset="2"/>
              <a:buNone/>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On the right (green area): shows the part of the brain that is not getting enough blood. Therefore, if you take the clot ,the green area will get reperfused and that tissue will be salvaged. </a:t>
            </a:r>
            <a:endParaRPr lang="en-US" sz="1600" dirty="0">
              <a:solidFill>
                <a:srgbClr val="FF0000"/>
              </a:solidFill>
              <a:latin typeface="Arial" panose="020B0604020202020204" pitchFamily="34" charset="0"/>
              <a:cs typeface="Arial" panose="020B0604020202020204" pitchFamily="34" charset="0"/>
            </a:endParaRPr>
          </a:p>
          <a:p>
            <a:endParaRPr lang="en-CA" dirty="0"/>
          </a:p>
        </p:txBody>
      </p:sp>
    </p:spTree>
    <p:extLst>
      <p:ext uri="{BB962C8B-B14F-4D97-AF65-F5344CB8AC3E}">
        <p14:creationId xmlns:p14="http://schemas.microsoft.com/office/powerpoint/2010/main" val="370093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24744"/>
            <a:ext cx="8229600" cy="1143000"/>
          </a:xfrm>
        </p:spPr>
        <p:txBody>
          <a:bodyPr>
            <a:noAutofit/>
          </a:bodyPr>
          <a:lstStyle/>
          <a:p>
            <a:pPr algn="ctr"/>
            <a:r>
              <a:rPr lang="en-US" sz="4400" dirty="0">
                <a:latin typeface="Arial" panose="020B0604020202020204" pitchFamily="34" charset="0"/>
                <a:cs typeface="Arial" panose="020B0604020202020204" pitchFamily="34" charset="0"/>
              </a:rPr>
              <a:t>What is Endovascular Thrombectomy (EVT)?</a:t>
            </a:r>
            <a:endParaRPr lang="en-CA" sz="44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95536" y="2250705"/>
            <a:ext cx="8229600" cy="4389120"/>
          </a:xfrm>
        </p:spPr>
        <p:txBody>
          <a:bodyPr vert="horz" lIns="91440" tIns="45720" rIns="91440" bIns="45720" anchor="t">
            <a:normAutofit/>
          </a:bodyPr>
          <a:lstStyle/>
          <a:p>
            <a:pPr>
              <a:lnSpc>
                <a:spcPct val="100000"/>
              </a:lnSpc>
            </a:pPr>
            <a:endParaRPr lang="en-US" sz="1800" dirty="0">
              <a:latin typeface="Arial" panose="020B0604020202020204" pitchFamily="34" charset="0"/>
              <a:ea typeface="Tahoma" panose="020B0604030504040204" pitchFamily="34" charset="0"/>
              <a:cs typeface="Arial" panose="020B0604020202020204" pitchFamily="34" charset="0"/>
            </a:endParaRPr>
          </a:p>
          <a:p>
            <a:pPr>
              <a:lnSpc>
                <a:spcPct val="100000"/>
              </a:lnSpc>
            </a:pPr>
            <a:r>
              <a:rPr lang="en-US" sz="1800" dirty="0">
                <a:latin typeface="Arial" panose="020B0604020202020204" pitchFamily="34" charset="0"/>
                <a:ea typeface="Tahoma" panose="020B0604030504040204" pitchFamily="34" charset="0"/>
                <a:cs typeface="Arial" panose="020B0604020202020204" pitchFamily="34" charset="0"/>
              </a:rPr>
              <a:t>EVT is a highly specialized procedure involving the mechanical removal of a clot in the brain. </a:t>
            </a:r>
          </a:p>
          <a:p>
            <a:pPr>
              <a:lnSpc>
                <a:spcPct val="100000"/>
              </a:lnSpc>
            </a:pPr>
            <a:r>
              <a:rPr lang="en-US" sz="1800" dirty="0">
                <a:latin typeface="Arial" panose="020B0604020202020204" pitchFamily="34" charset="0"/>
                <a:ea typeface="Tahoma" panose="020B0604030504040204" pitchFamily="34" charset="0"/>
                <a:cs typeface="Arial" panose="020B0604020202020204" pitchFamily="34" charset="0"/>
              </a:rPr>
              <a:t>The procedure:</a:t>
            </a:r>
          </a:p>
          <a:p>
            <a:pPr lvl="1" indent="-246380">
              <a:lnSpc>
                <a:spcPct val="100000"/>
              </a:lnSpc>
            </a:pPr>
            <a:r>
              <a:rPr lang="en-US" sz="1800" dirty="0">
                <a:latin typeface="Arial"/>
                <a:ea typeface="Tahoma"/>
                <a:cs typeface="Arial"/>
              </a:rPr>
              <a:t>A catheter is inserted into the femoral artery.</a:t>
            </a:r>
            <a:endParaRPr lang="en-US" sz="1800" dirty="0">
              <a:latin typeface="Arial" panose="020B0604020202020204" pitchFamily="34" charset="0"/>
              <a:ea typeface="Tahoma" panose="020B0604030504040204" pitchFamily="34" charset="0"/>
              <a:cs typeface="Arial" panose="020B0604020202020204" pitchFamily="34" charset="0"/>
            </a:endParaRPr>
          </a:p>
          <a:p>
            <a:pPr lvl="1">
              <a:lnSpc>
                <a:spcPct val="100000"/>
              </a:lnSpc>
            </a:pPr>
            <a:r>
              <a:rPr lang="en-US" sz="1800" dirty="0">
                <a:latin typeface="Arial" panose="020B0604020202020204" pitchFamily="34" charset="0"/>
                <a:ea typeface="Tahoma" panose="020B0604030504040204" pitchFamily="34" charset="0"/>
                <a:cs typeface="Arial" panose="020B0604020202020204" pitchFamily="34" charset="0"/>
              </a:rPr>
              <a:t>Using advanced imaging as a guide, the catheter is navigated to the clot in the brain.</a:t>
            </a:r>
          </a:p>
          <a:p>
            <a:pPr lvl="1">
              <a:lnSpc>
                <a:spcPct val="100000"/>
              </a:lnSpc>
            </a:pPr>
            <a:r>
              <a:rPr lang="en-US" sz="1800" dirty="0">
                <a:latin typeface="Arial" panose="020B0604020202020204" pitchFamily="34" charset="0"/>
                <a:ea typeface="Tahoma" panose="020B0604030504040204" pitchFamily="34" charset="0"/>
                <a:cs typeface="Arial" panose="020B0604020202020204" pitchFamily="34" charset="0"/>
              </a:rPr>
              <a:t>A mesh stent is inserted through the catheter to the clot. </a:t>
            </a:r>
          </a:p>
          <a:p>
            <a:pPr lvl="1">
              <a:lnSpc>
                <a:spcPct val="100000"/>
              </a:lnSpc>
            </a:pPr>
            <a:r>
              <a:rPr lang="en-US" sz="1800" dirty="0">
                <a:latin typeface="Arial" panose="020B0604020202020204" pitchFamily="34" charset="0"/>
                <a:ea typeface="Tahoma" panose="020B0604030504040204" pitchFamily="34" charset="0"/>
                <a:cs typeface="Arial" panose="020B0604020202020204" pitchFamily="34" charset="0"/>
              </a:rPr>
              <a:t>The catheter is retracted, allowing the stent to expand through the clot. This expansion causes the clot to become trapped within the stent. </a:t>
            </a:r>
          </a:p>
          <a:p>
            <a:pPr lvl="1">
              <a:lnSpc>
                <a:spcPct val="100000"/>
              </a:lnSpc>
            </a:pPr>
            <a:r>
              <a:rPr lang="en-US" sz="1800" dirty="0">
                <a:latin typeface="Arial" panose="020B0604020202020204" pitchFamily="34" charset="0"/>
                <a:ea typeface="Tahoma" panose="020B0604030504040204" pitchFamily="34" charset="0"/>
                <a:cs typeface="Arial" panose="020B0604020202020204" pitchFamily="34" charset="0"/>
              </a:rPr>
              <a:t>The stent can then be removed, bringing the clot with it and immediately restoring blood flow.  </a:t>
            </a:r>
          </a:p>
          <a:p>
            <a:pPr lvl="1">
              <a:lnSpc>
                <a:spcPct val="100000"/>
              </a:lnSpc>
            </a:pPr>
            <a:endParaRPr lang="en-US" sz="1200" dirty="0">
              <a:latin typeface="Open Sans"/>
              <a:ea typeface="Tahoma" panose="020B0604030504040204" pitchFamily="34" charset="0"/>
              <a:cs typeface="Tahoma" panose="020B0604030504040204" pitchFamily="34" charset="0"/>
            </a:endParaRPr>
          </a:p>
          <a:p>
            <a:pPr lvl="1">
              <a:lnSpc>
                <a:spcPct val="100000"/>
              </a:lnSpc>
            </a:pPr>
            <a:endParaRPr lang="en-US" sz="1200" dirty="0">
              <a:latin typeface="Open Sans"/>
            </a:endParaRPr>
          </a:p>
        </p:txBody>
      </p:sp>
    </p:spTree>
    <p:extLst>
      <p:ext uri="{BB962C8B-B14F-4D97-AF65-F5344CB8AC3E}">
        <p14:creationId xmlns:p14="http://schemas.microsoft.com/office/powerpoint/2010/main" val="94030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80968" y="697246"/>
            <a:ext cx="4335248" cy="4798905"/>
          </a:xfrm>
        </p:spPr>
      </p:pic>
      <p:sp>
        <p:nvSpPr>
          <p:cNvPr id="5" name="TextBox 4"/>
          <p:cNvSpPr txBox="1"/>
          <p:nvPr/>
        </p:nvSpPr>
        <p:spPr>
          <a:xfrm>
            <a:off x="11281" y="5893241"/>
            <a:ext cx="8859795" cy="400110"/>
          </a:xfrm>
          <a:prstGeom prst="rect">
            <a:avLst/>
          </a:prstGeom>
          <a:noFill/>
        </p:spPr>
        <p:txBody>
          <a:bodyPr wrap="square" rtlCol="0">
            <a:spAutoFit/>
          </a:bodyPr>
          <a:lstStyle/>
          <a:p>
            <a:pPr algn="ctr"/>
            <a:r>
              <a:rPr lang="en-CA" sz="1000" i="1" dirty="0">
                <a:latin typeface="Arial" panose="020B0604020202020204" pitchFamily="34" charset="0"/>
                <a:cs typeface="Arial" panose="020B0604020202020204" pitchFamily="34" charset="0"/>
              </a:rPr>
              <a:t>(The above image was created by the Central South Stroke Network: permission was obtained to use image Obtained from LHSC: Clot Retrieval for Stroke, Patient and Family Education pamphlet, 2017.)</a:t>
            </a:r>
            <a:endParaRPr lang="en-CA"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4561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877272"/>
            <a:ext cx="8434568" cy="792088"/>
          </a:xfrm>
        </p:spPr>
        <p:txBody>
          <a:bodyPr>
            <a:noAutofit/>
          </a:bodyPr>
          <a:lstStyle/>
          <a:p>
            <a:r>
              <a:rPr lang="en-US" sz="1000" b="1" i="1" dirty="0">
                <a:latin typeface="Arial" panose="020B0604020202020204" pitchFamily="34" charset="0"/>
                <a:cs typeface="Arial" panose="020B0604020202020204" pitchFamily="34" charset="0"/>
              </a:rPr>
              <a:t>Image Source:  </a:t>
            </a:r>
            <a:r>
              <a:rPr lang="en-US" sz="1000" i="1" dirty="0" err="1">
                <a:latin typeface="Arial" panose="020B0604020202020204" pitchFamily="34" charset="0"/>
                <a:cs typeface="Arial" panose="020B0604020202020204" pitchFamily="34" charset="0"/>
              </a:rPr>
              <a:t>Hyperacute</a:t>
            </a:r>
            <a:r>
              <a:rPr lang="en-US" sz="1000" i="1" dirty="0">
                <a:latin typeface="Arial" panose="020B0604020202020204" pitchFamily="34" charset="0"/>
                <a:cs typeface="Arial" panose="020B0604020202020204" pitchFamily="34" charset="0"/>
              </a:rPr>
              <a:t> Stoke Care, Managed by </a:t>
            </a:r>
            <a:r>
              <a:rPr lang="en-US" sz="1000" i="1" dirty="0" err="1">
                <a:latin typeface="Arial" panose="020B0604020202020204" pitchFamily="34" charset="0"/>
                <a:cs typeface="Arial" panose="020B0604020202020204" pitchFamily="34" charset="0"/>
              </a:rPr>
              <a:t>Telestoke</a:t>
            </a:r>
            <a:r>
              <a:rPr lang="en-US" sz="1000" i="1" dirty="0">
                <a:latin typeface="Arial" panose="020B0604020202020204" pitchFamily="34" charset="0"/>
                <a:cs typeface="Arial" panose="020B0604020202020204" pitchFamily="34" charset="0"/>
              </a:rPr>
              <a:t> Presentation, Thunder Bay (via videoconference) March 22, 2016 </a:t>
            </a:r>
            <a:br>
              <a:rPr lang="en-US" sz="1000" i="1" dirty="0">
                <a:latin typeface="Arial" panose="020B0604020202020204" pitchFamily="34" charset="0"/>
                <a:cs typeface="Arial" panose="020B0604020202020204" pitchFamily="34" charset="0"/>
              </a:rPr>
            </a:br>
            <a:r>
              <a:rPr lang="en-US" sz="1000" b="1" i="1" dirty="0">
                <a:latin typeface="Arial" panose="020B0604020202020204" pitchFamily="34" charset="0"/>
                <a:cs typeface="Arial" panose="020B0604020202020204" pitchFamily="34" charset="0"/>
              </a:rPr>
              <a:t>Courtesy of: </a:t>
            </a:r>
            <a:r>
              <a:rPr lang="en-US" sz="1000" i="1" dirty="0">
                <a:latin typeface="Arial" panose="020B0604020202020204" pitchFamily="34" charset="0"/>
                <a:cs typeface="Arial" panose="020B0604020202020204" pitchFamily="34" charset="0"/>
              </a:rPr>
              <a:t>Dr. Frank L. Silver, MD, FRCP(C), Professor of Medicine (Neurology), University of Toronto  Medical Director, Toronto West Stroke Region Co-PI, Registry of the Canadian Stroke Network Medical Director, Ontario Telestroke Program</a:t>
            </a:r>
            <a:r>
              <a:rPr lang="en-US" sz="1400" dirty="0">
                <a:latin typeface="Arial" panose="020B0604020202020204" pitchFamily="34" charset="0"/>
                <a:cs typeface="Arial" panose="020B0604020202020204" pitchFamily="34" charset="0"/>
              </a:rPr>
              <a:t/>
            </a:r>
            <a:br>
              <a:rPr lang="en-US" sz="1400" dirty="0">
                <a:latin typeface="Arial" panose="020B0604020202020204" pitchFamily="34" charset="0"/>
                <a:cs typeface="Arial" panose="020B0604020202020204" pitchFamily="34" charset="0"/>
              </a:rPr>
            </a:br>
            <a:endParaRPr lang="en-US" sz="1000" dirty="0">
              <a:latin typeface="Arial" panose="020B0604020202020204" pitchFamily="34" charset="0"/>
              <a:cs typeface="Arial" panose="020B0604020202020204" pitchFamily="34" charset="0"/>
            </a:endParaRPr>
          </a:p>
        </p:txBody>
      </p:sp>
      <p:pic>
        <p:nvPicPr>
          <p:cNvPr id="4" name="Content Placeholder 3" descr="thrombus"/>
          <p:cNvPicPr>
            <a:picLocks noGrp="1"/>
          </p:cNvPicPr>
          <p:nvPr>
            <p:ph idx="1"/>
          </p:nvPr>
        </p:nvPicPr>
        <p:blipFill>
          <a:blip r:embed="rId2" cstate="print">
            <a:extLst>
              <a:ext uri="{BEBA8EAE-BF5A-486C-A8C5-ECC9F3942E4B}">
                <a14:imgProps xmlns:a14="http://schemas.microsoft.com/office/drawing/2010/main">
                  <a14:imgLayer r:embed="rId3">
                    <a14:imgEffect>
                      <a14:colorTemperature colorTemp="3310"/>
                    </a14:imgEffect>
                    <a14:imgEffect>
                      <a14:saturation sat="90000"/>
                    </a14:imgEffect>
                  </a14:imgLayer>
                </a14:imgProps>
              </a:ext>
            </a:extLst>
          </a:blip>
          <a:srcRect/>
          <a:stretch>
            <a:fillRect/>
          </a:stretch>
        </p:blipFill>
        <p:spPr bwMode="auto">
          <a:xfrm>
            <a:off x="4860032" y="1360836"/>
            <a:ext cx="3970072" cy="3992311"/>
          </a:xfrm>
          <a:prstGeom prst="rect">
            <a:avLst/>
          </a:prstGeom>
          <a:noFill/>
          <a:ln w="25400">
            <a:solidFill>
              <a:schemeClr val="bg1">
                <a:lumMod val="50000"/>
              </a:schemeClr>
            </a:solidFill>
            <a:miter lim="800000"/>
            <a:headEnd/>
            <a:tailEnd/>
          </a:ln>
        </p:spPr>
      </p:pic>
      <p:pic>
        <p:nvPicPr>
          <p:cNvPr id="5" name="Picture 4" descr="IMG00209-20130404-2047.jpg"/>
          <p:cNvPicPr/>
          <p:nvPr/>
        </p:nvPicPr>
        <p:blipFill>
          <a:blip r:embed="rId4" cstate="print">
            <a:lum bright="10000" contrast="30000"/>
          </a:blip>
          <a:srcRect t="3072" r="7851" b="7394"/>
          <a:stretch>
            <a:fillRect/>
          </a:stretch>
        </p:blipFill>
        <p:spPr bwMode="auto">
          <a:xfrm>
            <a:off x="708281" y="3356992"/>
            <a:ext cx="3744416" cy="2037759"/>
          </a:xfrm>
          <a:prstGeom prst="rect">
            <a:avLst/>
          </a:prstGeom>
          <a:noFill/>
          <a:ln w="25400">
            <a:solidFill>
              <a:schemeClr val="bg1">
                <a:lumMod val="50000"/>
              </a:schemeClr>
            </a:solidFill>
            <a:miter lim="800000"/>
            <a:headEnd/>
            <a:tailEnd/>
          </a:ln>
        </p:spPr>
      </p:pic>
      <p:pic>
        <p:nvPicPr>
          <p:cNvPr id="6" name="Picture 5" descr="Thrombus Carotid T Occlusion Solitaire 20120428.jpg"/>
          <p:cNvPicPr/>
          <p:nvPr/>
        </p:nvPicPr>
        <p:blipFill>
          <a:blip r:embed="rId5" cstate="print"/>
          <a:srcRect t="20000" r="-467"/>
          <a:stretch>
            <a:fillRect/>
          </a:stretch>
        </p:blipFill>
        <p:spPr bwMode="auto">
          <a:xfrm>
            <a:off x="708281" y="1360836"/>
            <a:ext cx="3744416" cy="1584176"/>
          </a:xfrm>
          <a:prstGeom prst="rect">
            <a:avLst/>
          </a:prstGeom>
          <a:noFill/>
          <a:ln w="25400">
            <a:solidFill>
              <a:schemeClr val="bg1">
                <a:lumMod val="50000"/>
              </a:schemeClr>
            </a:solidFill>
            <a:miter lim="800000"/>
            <a:headEnd/>
            <a:tailEnd/>
          </a:ln>
        </p:spPr>
      </p:pic>
    </p:spTree>
    <p:extLst>
      <p:ext uri="{BB962C8B-B14F-4D97-AF65-F5344CB8AC3E}">
        <p14:creationId xmlns:p14="http://schemas.microsoft.com/office/powerpoint/2010/main" val="4241196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9517" y="2636912"/>
            <a:ext cx="9144000" cy="1102519"/>
          </a:xfrm>
          <a:prstGeom prst="rect">
            <a:avLst/>
          </a:prstGeom>
          <a:ln>
            <a:noFill/>
          </a:ln>
        </p:spPr>
        <p:txBody>
          <a:bodyPr vert="horz" lIns="0" tIns="0" rIns="18288" bIns="0" anchor="b">
            <a:normAutofit fontScale="825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r>
              <a:rPr lang="en-CA" dirty="0">
                <a:solidFill>
                  <a:schemeClr val="tx1"/>
                </a:solidFill>
                <a:effectLst/>
                <a:latin typeface="Arial"/>
                <a:cs typeface="Arial"/>
              </a:rPr>
              <a:t>Hyperacute Stroke Protocol</a:t>
            </a:r>
            <a:r>
              <a:rPr lang="en-CA" dirty="0">
                <a:effectLst/>
                <a:latin typeface="Arial" panose="020B0604020202020204" pitchFamily="34" charset="0"/>
                <a:cs typeface="Arial" panose="020B0604020202020204" pitchFamily="34" charset="0"/>
              </a:rPr>
              <a:t/>
            </a:r>
            <a:br>
              <a:rPr lang="en-CA" dirty="0">
                <a:effectLst/>
                <a:latin typeface="Arial" panose="020B0604020202020204" pitchFamily="34" charset="0"/>
                <a:cs typeface="Arial" panose="020B0604020202020204" pitchFamily="34" charset="0"/>
              </a:rPr>
            </a:br>
            <a:r>
              <a:rPr lang="en-CA" sz="4400" b="0" dirty="0">
                <a:solidFill>
                  <a:schemeClr val="tx1"/>
                </a:solidFill>
                <a:effectLst/>
                <a:latin typeface="Arial"/>
                <a:cs typeface="Arial"/>
              </a:rPr>
              <a:t>(6-24-hour Window)</a:t>
            </a:r>
            <a:endParaRPr lang="en-US" sz="4400" b="0" dirty="0">
              <a:solidFill>
                <a:schemeClr val="tx1"/>
              </a:solidFill>
              <a:effectLst/>
              <a:latin typeface="Arial"/>
              <a:cs typeface="Arial"/>
            </a:endParaRPr>
          </a:p>
        </p:txBody>
      </p:sp>
    </p:spTree>
    <p:extLst>
      <p:ext uri="{BB962C8B-B14F-4D97-AF65-F5344CB8AC3E}">
        <p14:creationId xmlns:p14="http://schemas.microsoft.com/office/powerpoint/2010/main" val="4292517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76056" y="908720"/>
            <a:ext cx="1080120" cy="936104"/>
          </a:xfrm>
          <a:prstGeom prst="rect">
            <a:avLst/>
          </a:prstGeom>
          <a:solidFill>
            <a:schemeClr val="bg1"/>
          </a:solidFill>
        </p:spPr>
        <p:txBody>
          <a:bodyPr wrap="square" rtlCol="0">
            <a:spAutoFit/>
          </a:bodyPr>
          <a:lstStyle/>
          <a:p>
            <a:endParaRPr lang="en-CA" dirty="0"/>
          </a:p>
        </p:txBody>
      </p:sp>
      <p:sp>
        <p:nvSpPr>
          <p:cNvPr id="5" name="TextBox 4"/>
          <p:cNvSpPr txBox="1"/>
          <p:nvPr/>
        </p:nvSpPr>
        <p:spPr>
          <a:xfrm>
            <a:off x="2483768" y="2239127"/>
            <a:ext cx="1296144" cy="936104"/>
          </a:xfrm>
          <a:prstGeom prst="rect">
            <a:avLst/>
          </a:prstGeom>
          <a:solidFill>
            <a:schemeClr val="bg1"/>
          </a:solidFill>
        </p:spPr>
        <p:txBody>
          <a:bodyPr wrap="square" rtlCol="0">
            <a:spAutoFit/>
          </a:bodyPr>
          <a:lstStyle/>
          <a:p>
            <a:endParaRPr lang="en-CA" dirty="0"/>
          </a:p>
        </p:txBody>
      </p:sp>
      <p:sp>
        <p:nvSpPr>
          <p:cNvPr id="8" name="TextBox 7">
            <a:extLst>
              <a:ext uri="{FF2B5EF4-FFF2-40B4-BE49-F238E27FC236}">
                <a16:creationId xmlns:a16="http://schemas.microsoft.com/office/drawing/2014/main" xmlns="" id="{E4FFB47A-E4C0-4579-A0E6-1E7C64009196}"/>
              </a:ext>
            </a:extLst>
          </p:cNvPr>
          <p:cNvSpPr txBox="1"/>
          <p:nvPr/>
        </p:nvSpPr>
        <p:spPr>
          <a:xfrm>
            <a:off x="575556" y="2971686"/>
            <a:ext cx="7992888" cy="646331"/>
          </a:xfrm>
          <a:prstGeom prst="rect">
            <a:avLst/>
          </a:prstGeom>
          <a:noFill/>
        </p:spPr>
        <p:txBody>
          <a:bodyPr wrap="square" rtlCol="0">
            <a:spAutoFit/>
          </a:bodyPr>
          <a:lstStyle/>
          <a:p>
            <a:pPr algn="ctr"/>
            <a:r>
              <a:rPr lang="en-US" b="1" dirty="0"/>
              <a:t>Organizations to insert current acute stroke protocols/algorithms from </a:t>
            </a:r>
          </a:p>
          <a:p>
            <a:pPr algn="ctr"/>
            <a:r>
              <a:rPr lang="en-US" b="1" dirty="0"/>
              <a:t>6-24 hour window from stroke symptom onset.</a:t>
            </a:r>
          </a:p>
        </p:txBody>
      </p:sp>
    </p:spTree>
    <p:extLst>
      <p:ext uri="{BB962C8B-B14F-4D97-AF65-F5344CB8AC3E}">
        <p14:creationId xmlns:p14="http://schemas.microsoft.com/office/powerpoint/2010/main" val="721056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914" y="1131094"/>
            <a:ext cx="8841545" cy="994172"/>
          </a:xfrm>
        </p:spPr>
        <p:txBody>
          <a:bodyPr>
            <a:noAutofit/>
          </a:bodyPr>
          <a:lstStyle/>
          <a:p>
            <a:pPr algn="ctr"/>
            <a:r>
              <a:rPr lang="en-US" sz="4400" dirty="0">
                <a:latin typeface="Arial" panose="020B0604020202020204" pitchFamily="34" charset="0"/>
                <a:cs typeface="Arial" panose="020B0604020202020204" pitchFamily="34" charset="0"/>
              </a:rPr>
              <a:t>Why the Need for the ACT-FAST LVO Screening Tool?</a:t>
            </a:r>
            <a:endParaRPr lang="en-CA" sz="44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95536" y="2291333"/>
            <a:ext cx="8229600" cy="4389120"/>
          </a:xfrm>
        </p:spPr>
        <p:txBody>
          <a:bodyPr>
            <a:normAutofit/>
          </a:bodyPr>
          <a:lstStyle/>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The </a:t>
            </a:r>
            <a:r>
              <a:rPr lang="en-US" sz="1600" b="1" u="sng" dirty="0">
                <a:latin typeface="Arial" panose="020B0604020202020204" pitchFamily="34" charset="0"/>
                <a:cs typeface="Arial" panose="020B0604020202020204" pitchFamily="34" charset="0"/>
              </a:rPr>
              <a:t>ACT-FAST large vessel occlusion screen</a:t>
            </a:r>
            <a:r>
              <a:rPr lang="en-US" sz="1600" dirty="0">
                <a:latin typeface="Arial" panose="020B0604020202020204" pitchFamily="34" charset="0"/>
                <a:cs typeface="Arial" panose="020B0604020202020204" pitchFamily="34" charset="0"/>
              </a:rPr>
              <a:t> is being used to triage patients who arrive between 6-24 hours from stroke symptom onset and helps guide rapid decision making in the Emergency Department. </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The ACT-FAST algorithm has high specificity and reliability for recognizing large vessel occlusion in severe stroke (</a:t>
            </a:r>
            <a:r>
              <a:rPr lang="en-US" sz="1600" dirty="0">
                <a:latin typeface="Arial" panose="020B0604020202020204" pitchFamily="34" charset="0"/>
                <a:cs typeface="Arial" panose="020B0604020202020204" pitchFamily="34" charset="0"/>
                <a:hlinkClick r:id="rId3"/>
              </a:rPr>
              <a:t>Zhao et al., 2018</a:t>
            </a:r>
            <a:r>
              <a:rPr lang="en-US" sz="1600" dirty="0">
                <a:latin typeface="Arial" panose="020B0604020202020204" pitchFamily="34" charset="0"/>
                <a:cs typeface="Arial" panose="020B0604020202020204" pitchFamily="34" charset="0"/>
              </a:rPr>
              <a:t>). </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This tool is used for anterior circulation strokes. If suspecting a posterior stroke, follow usual protocol and inform the physician immediately.</a:t>
            </a:r>
            <a:endParaRPr lang="en-CA" sz="1600" dirty="0">
              <a:latin typeface="Arial" panose="020B0604020202020204" pitchFamily="34" charset="0"/>
              <a:cs typeface="Arial" panose="020B0604020202020204" pitchFamily="34" charset="0"/>
            </a:endParaRPr>
          </a:p>
          <a:p>
            <a:endParaRPr lang="en-CA" dirty="0"/>
          </a:p>
        </p:txBody>
      </p:sp>
    </p:spTree>
    <p:extLst>
      <p:ext uri="{BB962C8B-B14F-4D97-AF65-F5344CB8AC3E}">
        <p14:creationId xmlns:p14="http://schemas.microsoft.com/office/powerpoint/2010/main" val="1702142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01E55037-C28A-4AE1-86E1-B96569EB1560}"/>
              </a:ext>
            </a:extLst>
          </p:cNvPr>
          <p:cNvSpPr txBox="1">
            <a:spLocks/>
          </p:cNvSpPr>
          <p:nvPr/>
        </p:nvSpPr>
        <p:spPr>
          <a:xfrm>
            <a:off x="306193" y="1170756"/>
            <a:ext cx="3696218" cy="776836"/>
          </a:xfrm>
          <a:prstGeom prst="rect">
            <a:avLst/>
          </a:prstGeom>
        </p:spPr>
        <p:txBody>
          <a:bodyPr vert="horz" lIns="68580" tIns="34290" rIns="68580" bIns="34290" rtlCol="0" anchor="ctr">
            <a:normAutofit fontScale="9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2475" dirty="0">
                <a:latin typeface="Arial" panose="020B0604020202020204" pitchFamily="34" charset="0"/>
                <a:cs typeface="Arial" panose="020B0604020202020204" pitchFamily="34" charset="0"/>
              </a:rPr>
              <a:t>What is the ACT-FAST Stroke Screening Algorithm?</a:t>
            </a:r>
          </a:p>
        </p:txBody>
      </p:sp>
      <p:sp>
        <p:nvSpPr>
          <p:cNvPr id="5" name="Text Placeholder 3">
            <a:extLst>
              <a:ext uri="{FF2B5EF4-FFF2-40B4-BE49-F238E27FC236}">
                <a16:creationId xmlns:a16="http://schemas.microsoft.com/office/drawing/2014/main" xmlns="" id="{3783164A-0E60-4EF3-A511-F60D1C56F1DF}"/>
              </a:ext>
            </a:extLst>
          </p:cNvPr>
          <p:cNvSpPr txBox="1">
            <a:spLocks/>
          </p:cNvSpPr>
          <p:nvPr/>
        </p:nvSpPr>
        <p:spPr>
          <a:xfrm>
            <a:off x="134005" y="2035540"/>
            <a:ext cx="3743722" cy="4279723"/>
          </a:xfrm>
          <a:prstGeom prst="rect">
            <a:avLst/>
          </a:prstGeom>
        </p:spPr>
        <p:txBody>
          <a:bodyPr vert="horz" lIns="68580" tIns="34290" rIns="68580" bIns="34290" rtlCol="0" anchor="ctr">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endParaRPr lang="en-US" sz="1350" b="1" dirty="0"/>
          </a:p>
          <a:p>
            <a:endParaRPr lang="en-US" sz="1350" b="1" dirty="0"/>
          </a:p>
          <a:p>
            <a:pPr marL="0" indent="0">
              <a:buNone/>
            </a:pPr>
            <a:r>
              <a:rPr lang="en-US" sz="1500" b="1" dirty="0">
                <a:latin typeface="Arial" panose="020B0604020202020204" pitchFamily="34" charset="0"/>
                <a:cs typeface="Arial" panose="020B0604020202020204" pitchFamily="34" charset="0"/>
              </a:rPr>
              <a:t>ACT-FAST Algorithm</a:t>
            </a:r>
          </a:p>
          <a:p>
            <a:pPr lvl="1" indent="-171450">
              <a:buFont typeface="Arial" panose="020B0604020202020204" pitchFamily="34" charset="0"/>
              <a:buChar char="•"/>
            </a:pPr>
            <a:r>
              <a:rPr lang="en-US" sz="1500" dirty="0">
                <a:latin typeface="Arial" panose="020B0604020202020204" pitchFamily="34" charset="0"/>
                <a:cs typeface="Arial" panose="020B0604020202020204" pitchFamily="34" charset="0"/>
              </a:rPr>
              <a:t>The 3-step ACT-FAST algorithm is a simple, rapid, and reliable tool for the identification of LVO who are likely to be eligible for endovascular thrombectomy (EVT).</a:t>
            </a:r>
          </a:p>
          <a:p>
            <a:pPr lvl="1" indent="-1714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468630" lvl="1" indent="0">
              <a:buNone/>
            </a:pPr>
            <a:endParaRPr lang="en-US" sz="1500" dirty="0">
              <a:latin typeface="Arial" panose="020B0604020202020204" pitchFamily="34" charset="0"/>
              <a:cs typeface="Arial" panose="020B0604020202020204" pitchFamily="34" charset="0"/>
            </a:endParaRPr>
          </a:p>
          <a:p>
            <a:pPr marL="171450" lvl="1"/>
            <a:endParaRPr lang="en-US" sz="1350" dirty="0">
              <a:solidFill>
                <a:srgbClr val="FF0000"/>
              </a:solidFill>
            </a:endParaRPr>
          </a:p>
          <a:p>
            <a:pPr indent="-171450">
              <a:buFont typeface="Arial" panose="020B0604020202020204" pitchFamily="34" charset="0"/>
              <a:buChar char="•"/>
            </a:pPr>
            <a:endParaRPr lang="en-US" sz="1350" b="1" dirty="0">
              <a:solidFill>
                <a:srgbClr val="FF0000"/>
              </a:solidFill>
            </a:endParaRPr>
          </a:p>
          <a:p>
            <a:pPr indent="-171450">
              <a:buFont typeface="Arial" panose="020B0604020202020204" pitchFamily="34" charset="0"/>
              <a:buChar char="•"/>
            </a:pPr>
            <a:endParaRPr lang="en-US" sz="1350" b="1" dirty="0"/>
          </a:p>
          <a:p>
            <a:pPr indent="-171450">
              <a:buFont typeface="Arial" panose="020B0604020202020204" pitchFamily="34" charset="0"/>
              <a:buChar char="•"/>
            </a:pPr>
            <a:endParaRPr lang="en-US" sz="1350" b="1" dirty="0"/>
          </a:p>
          <a:p>
            <a:pPr indent="-171450">
              <a:buFont typeface="Arial" panose="020B0604020202020204" pitchFamily="34" charset="0"/>
              <a:buChar char="•"/>
            </a:pPr>
            <a:endParaRPr lang="en-US" sz="1350" dirty="0"/>
          </a:p>
        </p:txBody>
      </p:sp>
      <p:pic>
        <p:nvPicPr>
          <p:cNvPr id="6" name="Picture Placeholder 9" descr="A screenshot of a cell phone&#10;&#10;Description automatically generated">
            <a:extLst>
              <a:ext uri="{FF2B5EF4-FFF2-40B4-BE49-F238E27FC236}">
                <a16:creationId xmlns:a16="http://schemas.microsoft.com/office/drawing/2014/main" xmlns="" id="{E9EF765C-D595-4850-B06E-149E0395A82A}"/>
              </a:ext>
            </a:extLst>
          </p:cNvPr>
          <p:cNvPicPr>
            <a:picLocks noChangeAspect="1"/>
          </p:cNvPicPr>
          <p:nvPr/>
        </p:nvPicPr>
        <p:blipFill rotWithShape="1">
          <a:blip r:embed="rId3"/>
          <a:srcRect t="148" r="-2" b="-2"/>
          <a:stretch/>
        </p:blipFill>
        <p:spPr>
          <a:xfrm>
            <a:off x="4002411" y="764703"/>
            <a:ext cx="5151171" cy="6083449"/>
          </a:xfrm>
          <a:prstGeom prst="rect">
            <a:avLst/>
          </a:prstGeom>
        </p:spPr>
      </p:pic>
      <p:sp>
        <p:nvSpPr>
          <p:cNvPr id="7" name="TextBox 6">
            <a:extLst>
              <a:ext uri="{FF2B5EF4-FFF2-40B4-BE49-F238E27FC236}">
                <a16:creationId xmlns:a16="http://schemas.microsoft.com/office/drawing/2014/main" xmlns="" id="{3209A4AA-586F-4A09-BE14-63A1F00206E1}"/>
              </a:ext>
            </a:extLst>
          </p:cNvPr>
          <p:cNvSpPr txBox="1"/>
          <p:nvPr/>
        </p:nvSpPr>
        <p:spPr>
          <a:xfrm>
            <a:off x="0" y="6403212"/>
            <a:ext cx="4002411" cy="490658"/>
          </a:xfrm>
          <a:prstGeom prst="rect">
            <a:avLst/>
          </a:prstGeom>
          <a:solidFill>
            <a:schemeClr val="bg1">
              <a:alpha val="50000"/>
            </a:schemeClr>
          </a:solidFill>
          <a:ln>
            <a:noFill/>
          </a:ln>
        </p:spPr>
        <p:txBody>
          <a:bodyPr wrap="square" rtlCol="0">
            <a:noAutofit/>
          </a:bodyPr>
          <a:lstStyle/>
          <a:p>
            <a:pPr algn="ctr">
              <a:spcAft>
                <a:spcPts val="450"/>
              </a:spcAft>
            </a:pPr>
            <a:r>
              <a:rPr lang="en-US" sz="1000" dirty="0">
                <a:latin typeface="Arial" panose="020B0604020202020204" pitchFamily="34" charset="0"/>
                <a:cs typeface="Arial" panose="020B0604020202020204" pitchFamily="34" charset="0"/>
              </a:rPr>
              <a:t>Source “Ambulance Clinical Triage for Acute Stroke Treatment” Zhao et al. Stroke 2018; 49: 945-951</a:t>
            </a:r>
            <a:endParaRPr lang="en-CA"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1604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2492896"/>
            <a:ext cx="2232248" cy="1015663"/>
          </a:xfrm>
          <a:prstGeom prst="rect">
            <a:avLst/>
          </a:prstGeom>
          <a:solidFill>
            <a:schemeClr val="bg1">
              <a:lumMod val="95000"/>
            </a:schemeClr>
          </a:solidFill>
          <a:effectLst>
            <a:glow rad="228600">
              <a:schemeClr val="accent4">
                <a:satMod val="175000"/>
                <a:alpha val="40000"/>
              </a:schemeClr>
            </a:glow>
          </a:effectLst>
        </p:spPr>
        <p:txBody>
          <a:bodyPr wrap="square" rtlCol="0">
            <a:spAutoFit/>
          </a:bodyPr>
          <a:lstStyle/>
          <a:p>
            <a:pPr algn="ctr"/>
            <a:r>
              <a:rPr lang="en-US" sz="2000" b="1" dirty="0"/>
              <a:t>ACT-FAST</a:t>
            </a:r>
            <a:r>
              <a:rPr lang="en-US" sz="2000" dirty="0"/>
              <a:t> Stroke Screen</a:t>
            </a:r>
            <a:endParaRPr lang="en-US" sz="2000" dirty="0">
              <a:sym typeface="Wingdings" panose="05000000000000000000" pitchFamily="2" charset="2"/>
            </a:endParaRPr>
          </a:p>
          <a:p>
            <a:pPr algn="ctr"/>
            <a:r>
              <a:rPr lang="en-CA" sz="2000" i="1" dirty="0"/>
              <a:t>Simplified</a:t>
            </a:r>
          </a:p>
        </p:txBody>
      </p:sp>
      <p:pic>
        <p:nvPicPr>
          <p:cNvPr id="5" name="Picture 4"/>
          <p:cNvPicPr>
            <a:picLocks noChangeAspect="1"/>
          </p:cNvPicPr>
          <p:nvPr/>
        </p:nvPicPr>
        <p:blipFill rotWithShape="1">
          <a:blip r:embed="rId4"/>
          <a:srcRect l="38587" t="14867" r="28338" b="6734"/>
          <a:stretch/>
        </p:blipFill>
        <p:spPr>
          <a:xfrm>
            <a:off x="3275856" y="0"/>
            <a:ext cx="5868144" cy="6858000"/>
          </a:xfrm>
          <a:prstGeom prst="rect">
            <a:avLst/>
          </a:prstGeom>
        </p:spPr>
      </p:pic>
      <p:sp>
        <p:nvSpPr>
          <p:cNvPr id="2" name="Cloud Callout 1"/>
          <p:cNvSpPr/>
          <p:nvPr/>
        </p:nvSpPr>
        <p:spPr>
          <a:xfrm>
            <a:off x="4247456" y="1268760"/>
            <a:ext cx="4896544" cy="3024336"/>
          </a:xfrm>
          <a:prstGeom prst="cloudCallou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CA"/>
          </a:p>
        </p:txBody>
      </p:sp>
      <p:sp>
        <p:nvSpPr>
          <p:cNvPr id="3" name="TextBox 2"/>
          <p:cNvSpPr txBox="1"/>
          <p:nvPr/>
        </p:nvSpPr>
        <p:spPr>
          <a:xfrm>
            <a:off x="5183560" y="2042264"/>
            <a:ext cx="3024336" cy="1477328"/>
          </a:xfrm>
          <a:prstGeom prst="rect">
            <a:avLst/>
          </a:prstGeom>
          <a:noFill/>
        </p:spPr>
        <p:txBody>
          <a:bodyPr wrap="square" rtlCol="0">
            <a:spAutoFit/>
          </a:bodyPr>
          <a:lstStyle/>
          <a:p>
            <a:pPr algn="ctr"/>
            <a:r>
              <a:rPr lang="en-US" b="1" dirty="0">
                <a:solidFill>
                  <a:schemeClr val="bg1"/>
                </a:solidFill>
              </a:rPr>
              <a:t>Organizations to insert your own hospital ACT-FAST Tool, this is just an example</a:t>
            </a:r>
          </a:p>
          <a:p>
            <a:endParaRPr lang="en-CA" dirty="0"/>
          </a:p>
        </p:txBody>
      </p:sp>
    </p:spTree>
    <p:custDataLst>
      <p:tags r:id="rId1"/>
    </p:custDataLst>
    <p:extLst>
      <p:ext uri="{BB962C8B-B14F-4D97-AF65-F5344CB8AC3E}">
        <p14:creationId xmlns:p14="http://schemas.microsoft.com/office/powerpoint/2010/main" val="4048101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68D7E379-233F-48D3-A76F-3E8A250F3A01}"/>
              </a:ext>
            </a:extLst>
          </p:cNvPr>
          <p:cNvSpPr/>
          <p:nvPr/>
        </p:nvSpPr>
        <p:spPr>
          <a:xfrm>
            <a:off x="3747057" y="2516067"/>
            <a:ext cx="4568809" cy="955308"/>
          </a:xfrm>
          <a:prstGeom prst="rect">
            <a:avLst/>
          </a:prstGeom>
          <a:solidFill>
            <a:schemeClr val="bg2"/>
          </a:solidFill>
          <a:ln w="19050">
            <a:solidFill>
              <a:schemeClr val="bg1">
                <a:lumMod val="75000"/>
              </a:schemeClr>
            </a:solidFill>
          </a:ln>
        </p:spPr>
        <p:style>
          <a:lnRef idx="1">
            <a:schemeClr val="accent6"/>
          </a:lnRef>
          <a:fillRef idx="2">
            <a:schemeClr val="accent6"/>
          </a:fillRef>
          <a:effectRef idx="1">
            <a:schemeClr val="accent6"/>
          </a:effectRef>
          <a:fontRef idx="minor">
            <a:schemeClr val="dk1"/>
          </a:fontRef>
        </p:style>
        <p:txBody>
          <a:bodyPr lIns="50053" tIns="25026" rIns="50053" bIns="25026" rtlCol="0" anchor="t"/>
          <a:lstStyle/>
          <a:p>
            <a:r>
              <a:rPr lang="en-CA" sz="1200" dirty="0">
                <a:latin typeface="Arial" panose="020B0604020202020204" pitchFamily="34" charset="0"/>
                <a:cs typeface="Arial" panose="020B0604020202020204" pitchFamily="34" charset="0"/>
              </a:rPr>
              <a:t>Try to use clues to guess time last seen normal – did someone talk to or call patient?</a:t>
            </a:r>
          </a:p>
          <a:p>
            <a:r>
              <a:rPr lang="en-CA" sz="1200" dirty="0">
                <a:latin typeface="Arial" panose="020B0604020202020204" pitchFamily="34" charset="0"/>
                <a:cs typeface="Arial" panose="020B0604020202020204" pitchFamily="34" charset="0"/>
              </a:rPr>
              <a:t>For suspected Wake-Up symptoms, did patient get up overnight? Were they normal when first getting up?</a:t>
            </a:r>
          </a:p>
        </p:txBody>
      </p:sp>
      <p:sp>
        <p:nvSpPr>
          <p:cNvPr id="7" name="Rectangle 6">
            <a:extLst>
              <a:ext uri="{FF2B5EF4-FFF2-40B4-BE49-F238E27FC236}">
                <a16:creationId xmlns:a16="http://schemas.microsoft.com/office/drawing/2014/main" xmlns="" id="{3F131A4B-22A9-47E9-8EF4-B875ABB73FA2}"/>
              </a:ext>
            </a:extLst>
          </p:cNvPr>
          <p:cNvSpPr/>
          <p:nvPr/>
        </p:nvSpPr>
        <p:spPr>
          <a:xfrm>
            <a:off x="3761824" y="4562003"/>
            <a:ext cx="4568807" cy="624489"/>
          </a:xfrm>
          <a:prstGeom prst="rect">
            <a:avLst/>
          </a:prstGeom>
          <a:solidFill>
            <a:schemeClr val="bg2"/>
          </a:solidFill>
          <a:ln w="19050">
            <a:solidFill>
              <a:schemeClr val="bg1">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lIns="50053" tIns="25026" rIns="50053" bIns="25026" rtlCol="0" anchor="t"/>
          <a:lstStyle/>
          <a:p>
            <a:r>
              <a:rPr lang="en-CA" sz="1200" dirty="0">
                <a:solidFill>
                  <a:schemeClr val="tx1"/>
                </a:solidFill>
                <a:latin typeface="Arial" panose="020B0604020202020204" pitchFamily="34" charset="0"/>
                <a:cs typeface="Arial" panose="020B0604020202020204" pitchFamily="34" charset="0"/>
              </a:rPr>
              <a:t>If both arms are similarly weak, or testing is clearly affected by shoulder problems or pain, the ED physician can contact the neurologist on call for stroke for consultation</a:t>
            </a:r>
          </a:p>
          <a:p>
            <a:endParaRPr lang="en-CA" sz="529" dirty="0">
              <a:solidFill>
                <a:schemeClr val="tx1"/>
              </a:solidFill>
            </a:endParaRPr>
          </a:p>
        </p:txBody>
      </p:sp>
      <p:sp>
        <p:nvSpPr>
          <p:cNvPr id="5" name="Rectangle 4">
            <a:extLst>
              <a:ext uri="{FF2B5EF4-FFF2-40B4-BE49-F238E27FC236}">
                <a16:creationId xmlns:a16="http://schemas.microsoft.com/office/drawing/2014/main" xmlns="" id="{3F131A4B-22A9-47E9-8EF4-B875ABB73FA2}"/>
              </a:ext>
            </a:extLst>
          </p:cNvPr>
          <p:cNvSpPr/>
          <p:nvPr/>
        </p:nvSpPr>
        <p:spPr>
          <a:xfrm>
            <a:off x="3747056" y="3608382"/>
            <a:ext cx="4568808" cy="816614"/>
          </a:xfrm>
          <a:prstGeom prst="rect">
            <a:avLst/>
          </a:prstGeom>
          <a:solidFill>
            <a:schemeClr val="bg2"/>
          </a:solidFill>
          <a:ln w="19050">
            <a:solidFill>
              <a:schemeClr val="bg1">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lIns="50053" tIns="25026" rIns="50053" bIns="25026" rtlCol="0" anchor="t"/>
          <a:lstStyle/>
          <a:p>
            <a:r>
              <a:rPr lang="en-CA" sz="1200" dirty="0">
                <a:solidFill>
                  <a:schemeClr val="tx1"/>
                </a:solidFill>
                <a:latin typeface="Arial" panose="020B0604020202020204" pitchFamily="34" charset="0"/>
                <a:cs typeface="Arial" panose="020B0604020202020204" pitchFamily="34" charset="0"/>
              </a:rPr>
              <a:t>If patient is uncooperative or cannot follow commands &amp; </a:t>
            </a:r>
            <a:r>
              <a:rPr lang="en-US" sz="1200" dirty="0">
                <a:solidFill>
                  <a:schemeClr val="tx1"/>
                </a:solidFill>
                <a:latin typeface="Arial" panose="020B0604020202020204" pitchFamily="34" charset="0"/>
                <a:cs typeface="Arial" panose="020B0604020202020204" pitchFamily="34" charset="0"/>
              </a:rPr>
              <a:t>you clearly witness minimal or no movements in one arm and normal or spontaneous movements in the other arm, THEN proceed to next ACT-FAST Step</a:t>
            </a:r>
            <a:endParaRPr lang="en-CA" sz="1200" dirty="0">
              <a:solidFill>
                <a:schemeClr val="tx1"/>
              </a:solidFill>
              <a:latin typeface="Arial" panose="020B0604020202020204" pitchFamily="34" charset="0"/>
              <a:cs typeface="Arial" panose="020B0604020202020204" pitchFamily="34" charset="0"/>
            </a:endParaRPr>
          </a:p>
        </p:txBody>
      </p:sp>
      <p:sp>
        <p:nvSpPr>
          <p:cNvPr id="2" name="TextBox 1"/>
          <p:cNvSpPr txBox="1"/>
          <p:nvPr/>
        </p:nvSpPr>
        <p:spPr>
          <a:xfrm>
            <a:off x="3758356" y="6457890"/>
            <a:ext cx="4840811" cy="400110"/>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Adapted from Toronto Stroke Network &amp; “Ambulance Clinical Triage for Acute Stroke Treatment” Zhao et al. Stroke 2018; 49: 945-951</a:t>
            </a:r>
            <a:endParaRPr lang="en-CA" sz="1000"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xmlns="" id="{D5B0017B-2ECA-49AF-B397-DC140825DF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0061" y="1349363"/>
            <a:ext cx="4193090" cy="1073693"/>
          </a:xfrm>
          <a:prstGeom prst="rect">
            <a:avLst/>
          </a:prstGeom>
          <a:solidFill>
            <a:schemeClr val="bg1"/>
          </a:solidFill>
          <a:ln w="76200">
            <a:solidFill>
              <a:schemeClr val="bg1">
                <a:lumMod val="75000"/>
              </a:schemeClr>
            </a:solid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w="0"/>
              <a:solidFill>
                <a:schemeClr val="accent1"/>
              </a:solidFill>
              <a:effectLst>
                <a:outerShdw blurRad="38100" dist="25400" dir="5400000" algn="ctr" rotWithShape="0">
                  <a:srgbClr val="6E747A">
                    <a:alpha val="43000"/>
                  </a:srgbClr>
                </a:outerShdw>
              </a:effectLst>
            </a:endParaRPr>
          </a:p>
        </p:txBody>
      </p:sp>
      <p:sp>
        <p:nvSpPr>
          <p:cNvPr id="8" name="Rectangle 7">
            <a:extLst>
              <a:ext uri="{FF2B5EF4-FFF2-40B4-BE49-F238E27FC236}">
                <a16:creationId xmlns:a16="http://schemas.microsoft.com/office/drawing/2014/main" xmlns="" id="{68D7E379-233F-48D3-A76F-3E8A250F3A01}"/>
              </a:ext>
            </a:extLst>
          </p:cNvPr>
          <p:cNvSpPr/>
          <p:nvPr/>
        </p:nvSpPr>
        <p:spPr>
          <a:xfrm>
            <a:off x="3747056" y="5349428"/>
            <a:ext cx="4568807" cy="815876"/>
          </a:xfrm>
          <a:prstGeom prst="rect">
            <a:avLst/>
          </a:prstGeom>
          <a:solidFill>
            <a:schemeClr val="bg2"/>
          </a:solidFill>
          <a:ln w="19050">
            <a:solidFill>
              <a:schemeClr val="bg1">
                <a:lumMod val="75000"/>
              </a:schemeClr>
            </a:solidFill>
          </a:ln>
        </p:spPr>
        <p:style>
          <a:lnRef idx="1">
            <a:schemeClr val="accent6"/>
          </a:lnRef>
          <a:fillRef idx="2">
            <a:schemeClr val="accent6"/>
          </a:fillRef>
          <a:effectRef idx="1">
            <a:schemeClr val="accent6"/>
          </a:effectRef>
          <a:fontRef idx="minor">
            <a:schemeClr val="dk1"/>
          </a:fontRef>
        </p:style>
        <p:txBody>
          <a:bodyPr lIns="50053" tIns="25026" rIns="50053" bIns="25026" rtlCol="0" anchor="t"/>
          <a:lstStyle/>
          <a:p>
            <a:r>
              <a:rPr lang="en-US" sz="1200" dirty="0">
                <a:latin typeface="Arial" panose="020B0604020202020204" pitchFamily="34" charset="0"/>
                <a:cs typeface="Arial" panose="020B0604020202020204" pitchFamily="34" charset="0"/>
              </a:rPr>
              <a:t>If there is uncertainty as to time of symptom onset or whether a patient meets the ACT-FAST or Acute Stroke Protocol criteria, the ED physician can contact the neurologist on call for stroke for consultation</a:t>
            </a:r>
            <a:endParaRPr lang="en-CA" sz="1200" dirty="0">
              <a:latin typeface="Arial" panose="020B0604020202020204" pitchFamily="34" charset="0"/>
              <a:cs typeface="Arial" panose="020B0604020202020204" pitchFamily="34" charset="0"/>
            </a:endParaRPr>
          </a:p>
          <a:p>
            <a:endParaRPr lang="en-CA" sz="1050" dirty="0"/>
          </a:p>
        </p:txBody>
      </p:sp>
      <p:sp>
        <p:nvSpPr>
          <p:cNvPr id="10" name="Title 1">
            <a:extLst>
              <a:ext uri="{FF2B5EF4-FFF2-40B4-BE49-F238E27FC236}">
                <a16:creationId xmlns:a16="http://schemas.microsoft.com/office/drawing/2014/main" xmlns="" id="{22FD06B5-5C13-4865-B5DB-5624B109E33D}"/>
              </a:ext>
            </a:extLst>
          </p:cNvPr>
          <p:cNvSpPr txBox="1">
            <a:spLocks/>
          </p:cNvSpPr>
          <p:nvPr/>
        </p:nvSpPr>
        <p:spPr>
          <a:xfrm>
            <a:off x="782724" y="1484784"/>
            <a:ext cx="3696218" cy="776836"/>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75" b="1" dirty="0"/>
              <a:t>Additional Tips…</a:t>
            </a:r>
          </a:p>
        </p:txBody>
      </p:sp>
    </p:spTree>
    <p:extLst>
      <p:ext uri="{BB962C8B-B14F-4D97-AF65-F5344CB8AC3E}">
        <p14:creationId xmlns:p14="http://schemas.microsoft.com/office/powerpoint/2010/main" val="3676835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xmlns="" id="{D278ADA9-6383-4BDD-80D2-8899A40268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286"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Rectangle 34">
            <a:extLst>
              <a:ext uri="{FF2B5EF4-FFF2-40B4-BE49-F238E27FC236}">
                <a16:creationId xmlns:a16="http://schemas.microsoft.com/office/drawing/2014/main" xmlns="" id="{484B7147-B0F6-40ED-B5A2-FF72BC8198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857250"/>
            <a:ext cx="9144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37" name="Rectangle 36">
            <a:extLst>
              <a:ext uri="{FF2B5EF4-FFF2-40B4-BE49-F238E27FC236}">
                <a16:creationId xmlns:a16="http://schemas.microsoft.com/office/drawing/2014/main" xmlns="" id="{B36D2DE0-0628-4A9A-A59D-7BA8B5EB30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85725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Oval 38">
            <a:extLst>
              <a:ext uri="{FF2B5EF4-FFF2-40B4-BE49-F238E27FC236}">
                <a16:creationId xmlns:a16="http://schemas.microsoft.com/office/drawing/2014/main" xmlns="" id="{48E405C9-94BE-41DA-928C-DEC9A8550E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111947" y="968947"/>
            <a:ext cx="4920107" cy="492010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5" name="Title 4">
            <a:extLst>
              <a:ext uri="{FF2B5EF4-FFF2-40B4-BE49-F238E27FC236}">
                <a16:creationId xmlns:a16="http://schemas.microsoft.com/office/drawing/2014/main" xmlns="" id="{F963361C-3595-433C-8699-487DC11A0331}"/>
              </a:ext>
            </a:extLst>
          </p:cNvPr>
          <p:cNvSpPr>
            <a:spLocks noGrp="1"/>
          </p:cNvSpPr>
          <p:nvPr>
            <p:ph type="ctrTitle"/>
          </p:nvPr>
        </p:nvSpPr>
        <p:spPr>
          <a:xfrm>
            <a:off x="2079205" y="2007639"/>
            <a:ext cx="4171454" cy="1885137"/>
          </a:xfrm>
        </p:spPr>
        <p:txBody>
          <a:bodyPr>
            <a:normAutofit/>
          </a:bodyPr>
          <a:lstStyle/>
          <a:p>
            <a:r>
              <a:rPr lang="en-CA" b="1" dirty="0"/>
              <a:t>Putting it All Together</a:t>
            </a:r>
            <a:endParaRPr lang="en-US" b="1" dirty="0"/>
          </a:p>
        </p:txBody>
      </p:sp>
      <p:sp>
        <p:nvSpPr>
          <p:cNvPr id="6" name="Subtitle 5">
            <a:extLst>
              <a:ext uri="{FF2B5EF4-FFF2-40B4-BE49-F238E27FC236}">
                <a16:creationId xmlns:a16="http://schemas.microsoft.com/office/drawing/2014/main" xmlns="" id="{9AA0776E-F23C-4B5C-9932-E2876C4A2F27}"/>
              </a:ext>
            </a:extLst>
          </p:cNvPr>
          <p:cNvSpPr>
            <a:spLocks noGrp="1"/>
          </p:cNvSpPr>
          <p:nvPr>
            <p:ph type="subTitle" idx="1"/>
          </p:nvPr>
        </p:nvSpPr>
        <p:spPr>
          <a:xfrm>
            <a:off x="2079205" y="3999357"/>
            <a:ext cx="4171454" cy="1150940"/>
          </a:xfrm>
        </p:spPr>
        <p:txBody>
          <a:bodyPr>
            <a:normAutofit/>
          </a:bodyPr>
          <a:lstStyle/>
          <a:p>
            <a:r>
              <a:rPr lang="en-US" dirty="0"/>
              <a:t>Case Studies</a:t>
            </a:r>
          </a:p>
        </p:txBody>
      </p:sp>
      <p:sp>
        <p:nvSpPr>
          <p:cNvPr id="41" name="Arc 40">
            <a:extLst>
              <a:ext uri="{FF2B5EF4-FFF2-40B4-BE49-F238E27FC236}">
                <a16:creationId xmlns:a16="http://schemas.microsoft.com/office/drawing/2014/main" xmlns="" id="{D2091A72-D5BB-42AC-8FD3-F7747D90861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9222429" flipV="1">
            <a:off x="1870589" y="861877"/>
            <a:ext cx="5112197" cy="511219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43" name="Oval 42">
            <a:extLst>
              <a:ext uri="{FF2B5EF4-FFF2-40B4-BE49-F238E27FC236}">
                <a16:creationId xmlns:a16="http://schemas.microsoft.com/office/drawing/2014/main" xmlns="" id="{6ED12BFC-A737-46AF-8411-481112D54B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150746" y="4840480"/>
            <a:ext cx="529461" cy="51509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239276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E2D57E-BDE8-4B48-85D0-A08DEC7C20B8}"/>
              </a:ext>
            </a:extLst>
          </p:cNvPr>
          <p:cNvSpPr>
            <a:spLocks noGrp="1"/>
          </p:cNvSpPr>
          <p:nvPr>
            <p:ph type="title"/>
          </p:nvPr>
        </p:nvSpPr>
        <p:spPr/>
        <p:txBody>
          <a:bodyPr/>
          <a:lstStyle/>
          <a:p>
            <a:pPr algn="ctr"/>
            <a:r>
              <a:rPr lang="en-CA" b="1" dirty="0"/>
              <a:t>Case Study #1 - Mrs. Smith</a:t>
            </a:r>
            <a:endParaRPr lang="en-US" b="1" dirty="0"/>
          </a:p>
        </p:txBody>
      </p:sp>
      <p:sp>
        <p:nvSpPr>
          <p:cNvPr id="3" name="Content Placeholder 2">
            <a:extLst>
              <a:ext uri="{FF2B5EF4-FFF2-40B4-BE49-F238E27FC236}">
                <a16:creationId xmlns:a16="http://schemas.microsoft.com/office/drawing/2014/main" xmlns="" id="{74EA1E77-E4C5-41FC-BAB2-45349EE0D1BD}"/>
              </a:ext>
            </a:extLst>
          </p:cNvPr>
          <p:cNvSpPr>
            <a:spLocks noGrp="1"/>
          </p:cNvSpPr>
          <p:nvPr>
            <p:ph idx="1"/>
          </p:nvPr>
        </p:nvSpPr>
        <p:spPr/>
        <p:txBody>
          <a:bodyPr>
            <a:normAutofit fontScale="92500" lnSpcReduction="10000"/>
          </a:bodyPr>
          <a:lstStyle/>
          <a:p>
            <a:r>
              <a:rPr lang="en-US" dirty="0"/>
              <a:t>Mrs. Smith, a 63-yr-old female woke up with </a:t>
            </a:r>
            <a:r>
              <a:rPr lang="en-US" dirty="0">
                <a:solidFill>
                  <a:srgbClr val="FF0000"/>
                </a:solidFill>
              </a:rPr>
              <a:t>left</a:t>
            </a:r>
            <a:r>
              <a:rPr lang="en-US" dirty="0"/>
              <a:t>-sided weakness </a:t>
            </a:r>
          </a:p>
          <a:p>
            <a:r>
              <a:rPr lang="en-US" dirty="0"/>
              <a:t>Last time seen normal 22:00 the night before</a:t>
            </a:r>
          </a:p>
          <a:p>
            <a:r>
              <a:rPr lang="en-US" dirty="0"/>
              <a:t>Woke at 5:45 feeling unwell</a:t>
            </a:r>
          </a:p>
          <a:p>
            <a:r>
              <a:rPr lang="en-US" dirty="0"/>
              <a:t>Hx of atrial fibrillation, high blood pressure and high cholesterol</a:t>
            </a:r>
          </a:p>
          <a:p>
            <a:r>
              <a:rPr lang="en-US" dirty="0"/>
              <a:t>Presents to the ED and examination shows:</a:t>
            </a:r>
          </a:p>
          <a:p>
            <a:pPr lvl="1"/>
            <a:r>
              <a:rPr lang="en-US" dirty="0"/>
              <a:t>Left sided weakness</a:t>
            </a:r>
          </a:p>
          <a:p>
            <a:pPr lvl="1"/>
            <a:r>
              <a:rPr lang="en-US" dirty="0"/>
              <a:t>Left arm drift</a:t>
            </a:r>
          </a:p>
          <a:p>
            <a:pPr lvl="1"/>
            <a:r>
              <a:rPr lang="en-US" dirty="0"/>
              <a:t>Able to answer questions correctly and speech is normal </a:t>
            </a:r>
          </a:p>
          <a:p>
            <a:pPr lvl="1"/>
            <a:r>
              <a:rPr lang="en-US" dirty="0"/>
              <a:t>Gaze deviation to the right </a:t>
            </a:r>
          </a:p>
          <a:p>
            <a:endParaRPr lang="en-US" dirty="0"/>
          </a:p>
        </p:txBody>
      </p:sp>
      <p:sp>
        <p:nvSpPr>
          <p:cNvPr id="4" name="Cloud Callout 3"/>
          <p:cNvSpPr/>
          <p:nvPr/>
        </p:nvSpPr>
        <p:spPr>
          <a:xfrm>
            <a:off x="6516216" y="2708920"/>
            <a:ext cx="2909600" cy="2291042"/>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6752052" y="3054222"/>
            <a:ext cx="2304256" cy="1600438"/>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Please watch the video Case Study 1 “Mrs. Smith”. Video available on the EVT resource </a:t>
            </a:r>
            <a:r>
              <a:rPr lang="en-US" sz="1400" b="1" dirty="0" err="1">
                <a:solidFill>
                  <a:schemeClr val="bg1"/>
                </a:solidFill>
                <a:latin typeface="Arial" panose="020B0604020202020204" pitchFamily="34" charset="0"/>
                <a:cs typeface="Arial" panose="020B0604020202020204" pitchFamily="34" charset="0"/>
              </a:rPr>
              <a:t>centre</a:t>
            </a:r>
            <a:r>
              <a:rPr lang="en-US" sz="1400" b="1" dirty="0">
                <a:solidFill>
                  <a:schemeClr val="bg1"/>
                </a:solidFill>
                <a:latin typeface="Arial" panose="020B0604020202020204" pitchFamily="34" charset="0"/>
                <a:cs typeface="Arial" panose="020B0604020202020204" pitchFamily="34" charset="0"/>
              </a:rPr>
              <a:t> where you found this PowerPoint Presentation</a:t>
            </a:r>
          </a:p>
        </p:txBody>
      </p:sp>
    </p:spTree>
    <p:extLst>
      <p:ext uri="{BB962C8B-B14F-4D97-AF65-F5344CB8AC3E}">
        <p14:creationId xmlns:p14="http://schemas.microsoft.com/office/powerpoint/2010/main" val="200739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AFFE85-5782-4842-890F-179958BEB30D}"/>
              </a:ext>
            </a:extLst>
          </p:cNvPr>
          <p:cNvSpPr>
            <a:spLocks noGrp="1"/>
          </p:cNvSpPr>
          <p:nvPr>
            <p:ph type="title"/>
          </p:nvPr>
        </p:nvSpPr>
        <p:spPr/>
        <p:txBody>
          <a:bodyPr/>
          <a:lstStyle/>
          <a:p>
            <a:pPr algn="ctr"/>
            <a:r>
              <a:rPr lang="en-US" b="1" dirty="0"/>
              <a:t>Case Study – Mrs. Smith</a:t>
            </a:r>
          </a:p>
        </p:txBody>
      </p:sp>
      <p:sp>
        <p:nvSpPr>
          <p:cNvPr id="3" name="Content Placeholder 2">
            <a:extLst>
              <a:ext uri="{FF2B5EF4-FFF2-40B4-BE49-F238E27FC236}">
                <a16:creationId xmlns:a16="http://schemas.microsoft.com/office/drawing/2014/main" xmlns="" id="{436CA617-C02E-4F1D-8E46-28E35F6FE6C0}"/>
              </a:ext>
            </a:extLst>
          </p:cNvPr>
          <p:cNvSpPr>
            <a:spLocks noGrp="1"/>
          </p:cNvSpPr>
          <p:nvPr>
            <p:ph idx="1"/>
          </p:nvPr>
        </p:nvSpPr>
        <p:spPr/>
        <p:txBody>
          <a:bodyPr>
            <a:normAutofit/>
          </a:bodyPr>
          <a:lstStyle/>
          <a:p>
            <a:pPr marL="0" indent="0">
              <a:buNone/>
            </a:pPr>
            <a:r>
              <a:rPr lang="en-CA" u="sng" dirty="0"/>
              <a:t>Let’s Score it:</a:t>
            </a:r>
          </a:p>
          <a:p>
            <a:r>
              <a:rPr lang="en-CA" dirty="0"/>
              <a:t>What was Mrs. Smith’s score or result on the ACT-FAST? </a:t>
            </a:r>
          </a:p>
          <a:p>
            <a:pPr lvl="1"/>
            <a:r>
              <a:rPr lang="en-US" b="1" dirty="0">
                <a:solidFill>
                  <a:srgbClr val="FF0000"/>
                </a:solidFill>
              </a:rPr>
              <a:t>ACT-FAST SCORE = (positive or negative)</a:t>
            </a:r>
            <a:endParaRPr lang="en-CA" b="1" dirty="0">
              <a:solidFill>
                <a:srgbClr val="FF0000"/>
              </a:solidFill>
            </a:endParaRPr>
          </a:p>
          <a:p>
            <a:pPr marL="342900" lvl="1" indent="0">
              <a:buNone/>
            </a:pPr>
            <a:endParaRPr lang="en-CA" dirty="0"/>
          </a:p>
          <a:p>
            <a:pPr marL="0" indent="0">
              <a:buNone/>
            </a:pPr>
            <a:r>
              <a:rPr lang="en-CA" u="sng" dirty="0"/>
              <a:t>Next Steps:</a:t>
            </a:r>
          </a:p>
          <a:p>
            <a:pPr lvl="1"/>
            <a:r>
              <a:rPr lang="en-CA" dirty="0"/>
              <a:t>What would be your next steps?</a:t>
            </a:r>
          </a:p>
          <a:p>
            <a:pPr lvl="2"/>
            <a:r>
              <a:rPr lang="en-CA" dirty="0"/>
              <a:t> Please refer to your organization’s specific acute stroke protocols for more details. </a:t>
            </a:r>
            <a:endParaRPr lang="en-CA" sz="2400" dirty="0">
              <a:latin typeface="Arial" panose="020B0604020202020204" pitchFamily="34" charset="0"/>
              <a:cs typeface="Arial" panose="020B0604020202020204" pitchFamily="34" charset="0"/>
            </a:endParaRPr>
          </a:p>
          <a:p>
            <a:pPr marL="667512" lvl="2" indent="0">
              <a:buNone/>
            </a:pPr>
            <a:endParaRPr lang="en-CA" dirty="0"/>
          </a:p>
          <a:p>
            <a:endParaRPr lang="en-US" dirty="0"/>
          </a:p>
        </p:txBody>
      </p:sp>
    </p:spTree>
    <p:extLst>
      <p:ext uri="{BB962C8B-B14F-4D97-AF65-F5344CB8AC3E}">
        <p14:creationId xmlns:p14="http://schemas.microsoft.com/office/powerpoint/2010/main" val="3665241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87E7E3-627C-44F8-BBF2-192074B3F17C}"/>
              </a:ext>
            </a:extLst>
          </p:cNvPr>
          <p:cNvSpPr>
            <a:spLocks noGrp="1"/>
          </p:cNvSpPr>
          <p:nvPr>
            <p:ph type="title"/>
          </p:nvPr>
        </p:nvSpPr>
        <p:spPr/>
        <p:txBody>
          <a:bodyPr/>
          <a:lstStyle/>
          <a:p>
            <a:pPr algn="ctr"/>
            <a:r>
              <a:rPr lang="en-CA" b="1" dirty="0"/>
              <a:t>Case Study #2 - Mrs. Fall</a:t>
            </a:r>
            <a:endParaRPr lang="en-US" b="1" dirty="0"/>
          </a:p>
        </p:txBody>
      </p:sp>
      <p:sp>
        <p:nvSpPr>
          <p:cNvPr id="3" name="Content Placeholder 2">
            <a:extLst>
              <a:ext uri="{FF2B5EF4-FFF2-40B4-BE49-F238E27FC236}">
                <a16:creationId xmlns:a16="http://schemas.microsoft.com/office/drawing/2014/main" xmlns="" id="{0F6CB602-6F92-4257-887A-6DEA52A42948}"/>
              </a:ext>
            </a:extLst>
          </p:cNvPr>
          <p:cNvSpPr>
            <a:spLocks noGrp="1"/>
          </p:cNvSpPr>
          <p:nvPr>
            <p:ph idx="1"/>
          </p:nvPr>
        </p:nvSpPr>
        <p:spPr>
          <a:xfrm>
            <a:off x="457200" y="1772816"/>
            <a:ext cx="8229600" cy="4389120"/>
          </a:xfrm>
        </p:spPr>
        <p:txBody>
          <a:bodyPr>
            <a:normAutofit fontScale="85000" lnSpcReduction="10000"/>
          </a:bodyPr>
          <a:lstStyle/>
          <a:p>
            <a:r>
              <a:rPr lang="en-US" dirty="0"/>
              <a:t>Mrs. Fall, a 81-yr-old female woke up with </a:t>
            </a:r>
            <a:r>
              <a:rPr lang="en-US" dirty="0">
                <a:solidFill>
                  <a:srgbClr val="FF0000"/>
                </a:solidFill>
              </a:rPr>
              <a:t>left</a:t>
            </a:r>
            <a:r>
              <a:rPr lang="en-US" dirty="0"/>
              <a:t>-sided weakness</a:t>
            </a:r>
          </a:p>
          <a:p>
            <a:r>
              <a:rPr lang="en-US" dirty="0"/>
              <a:t>Last felt normal at 01:30 this morning </a:t>
            </a:r>
          </a:p>
          <a:p>
            <a:r>
              <a:rPr lang="en-US" dirty="0"/>
              <a:t>Woke at 10:30 feeling weak</a:t>
            </a:r>
          </a:p>
          <a:p>
            <a:r>
              <a:rPr lang="en-US" dirty="0" err="1"/>
              <a:t>Hx</a:t>
            </a:r>
            <a:r>
              <a:rPr lang="en-US" dirty="0"/>
              <a:t> of cardiac disease, high blood pressure and high cholesterol</a:t>
            </a:r>
          </a:p>
          <a:p>
            <a:r>
              <a:rPr lang="en-US" dirty="0"/>
              <a:t>Meds: Eliquis, Lipitor, Ramipril</a:t>
            </a:r>
          </a:p>
          <a:p>
            <a:r>
              <a:rPr lang="en-US" dirty="0"/>
              <a:t>Presents to the ED and examination shows:</a:t>
            </a:r>
          </a:p>
          <a:p>
            <a:pPr lvl="1"/>
            <a:r>
              <a:rPr lang="en-US" dirty="0"/>
              <a:t>Left arm weakness (could not hold left arm against gravity) </a:t>
            </a:r>
          </a:p>
          <a:p>
            <a:pPr lvl="1"/>
            <a:r>
              <a:rPr lang="en-US" dirty="0"/>
              <a:t>Normal speech</a:t>
            </a:r>
          </a:p>
          <a:p>
            <a:pPr lvl="1"/>
            <a:r>
              <a:rPr lang="en-US" dirty="0"/>
              <a:t>Answers questions appropriately</a:t>
            </a:r>
          </a:p>
          <a:p>
            <a:pPr lvl="1"/>
            <a:r>
              <a:rPr lang="en-US" dirty="0"/>
              <a:t>Normal gaze </a:t>
            </a:r>
          </a:p>
          <a:p>
            <a:pPr lvl="1"/>
            <a:r>
              <a:rPr lang="en-US" dirty="0"/>
              <a:t>No neglect</a:t>
            </a:r>
          </a:p>
        </p:txBody>
      </p:sp>
      <p:sp>
        <p:nvSpPr>
          <p:cNvPr id="4" name="Cloud Callout 3"/>
          <p:cNvSpPr/>
          <p:nvPr/>
        </p:nvSpPr>
        <p:spPr>
          <a:xfrm>
            <a:off x="5975648" y="4142411"/>
            <a:ext cx="3168352" cy="2363051"/>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6240760" y="4599733"/>
            <a:ext cx="2674640" cy="1384995"/>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Please watch the video Case Study 2 “Mrs. Fall”. Video available on the EVT resource </a:t>
            </a:r>
            <a:r>
              <a:rPr lang="en-US" sz="1400" b="1" dirty="0" err="1">
                <a:solidFill>
                  <a:schemeClr val="bg1"/>
                </a:solidFill>
                <a:latin typeface="Arial" panose="020B0604020202020204" pitchFamily="34" charset="0"/>
                <a:cs typeface="Arial" panose="020B0604020202020204" pitchFamily="34" charset="0"/>
              </a:rPr>
              <a:t>centre</a:t>
            </a:r>
            <a:r>
              <a:rPr lang="en-US" sz="1400" b="1" dirty="0">
                <a:solidFill>
                  <a:schemeClr val="bg1"/>
                </a:solidFill>
                <a:latin typeface="Arial" panose="020B0604020202020204" pitchFamily="34" charset="0"/>
                <a:cs typeface="Arial" panose="020B0604020202020204" pitchFamily="34" charset="0"/>
              </a:rPr>
              <a:t> where you found this PowerPoint Presentation</a:t>
            </a:r>
          </a:p>
        </p:txBody>
      </p:sp>
    </p:spTree>
    <p:extLst>
      <p:ext uri="{BB962C8B-B14F-4D97-AF65-F5344CB8AC3E}">
        <p14:creationId xmlns:p14="http://schemas.microsoft.com/office/powerpoint/2010/main" val="2484872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FC29BF-7340-4BA4-82CE-C1902B4EFC71}"/>
              </a:ext>
            </a:extLst>
          </p:cNvPr>
          <p:cNvSpPr>
            <a:spLocks noGrp="1"/>
          </p:cNvSpPr>
          <p:nvPr>
            <p:ph type="title"/>
          </p:nvPr>
        </p:nvSpPr>
        <p:spPr/>
        <p:txBody>
          <a:bodyPr/>
          <a:lstStyle/>
          <a:p>
            <a:pPr algn="ctr"/>
            <a:r>
              <a:rPr lang="en-CA" b="1" dirty="0"/>
              <a:t>Case Study #2 - Mrs. Fall</a:t>
            </a:r>
            <a:endParaRPr lang="en-US" dirty="0"/>
          </a:p>
        </p:txBody>
      </p:sp>
      <p:sp>
        <p:nvSpPr>
          <p:cNvPr id="3" name="Content Placeholder 2">
            <a:extLst>
              <a:ext uri="{FF2B5EF4-FFF2-40B4-BE49-F238E27FC236}">
                <a16:creationId xmlns:a16="http://schemas.microsoft.com/office/drawing/2014/main" xmlns="" id="{C1C870FF-E4D6-48C3-B0DC-66C5DF248286}"/>
              </a:ext>
            </a:extLst>
          </p:cNvPr>
          <p:cNvSpPr>
            <a:spLocks noGrp="1"/>
          </p:cNvSpPr>
          <p:nvPr>
            <p:ph idx="1"/>
          </p:nvPr>
        </p:nvSpPr>
        <p:spPr/>
        <p:txBody>
          <a:bodyPr/>
          <a:lstStyle/>
          <a:p>
            <a:pPr marL="0" indent="0">
              <a:buNone/>
            </a:pPr>
            <a:r>
              <a:rPr lang="en-CA" u="sng" dirty="0"/>
              <a:t>Let’s Score it:</a:t>
            </a:r>
          </a:p>
          <a:p>
            <a:r>
              <a:rPr lang="en-CA" dirty="0"/>
              <a:t>What was Mrs. Fall’s score or result on the ACT-FAST? </a:t>
            </a:r>
          </a:p>
          <a:p>
            <a:pPr lvl="1"/>
            <a:r>
              <a:rPr lang="en-US" b="1" dirty="0">
                <a:solidFill>
                  <a:srgbClr val="FF0000"/>
                </a:solidFill>
              </a:rPr>
              <a:t>ACT-FAST SCORE = (positive or negative)</a:t>
            </a:r>
            <a:endParaRPr lang="en-CA" b="1" dirty="0">
              <a:solidFill>
                <a:srgbClr val="FF0000"/>
              </a:solidFill>
            </a:endParaRPr>
          </a:p>
          <a:p>
            <a:pPr marL="342900" lvl="1" indent="0">
              <a:buNone/>
            </a:pPr>
            <a:endParaRPr lang="en-CA" dirty="0"/>
          </a:p>
          <a:p>
            <a:pPr marL="0" indent="0">
              <a:buNone/>
            </a:pPr>
            <a:r>
              <a:rPr lang="en-CA" u="sng" dirty="0"/>
              <a:t>Next Steps:</a:t>
            </a:r>
          </a:p>
          <a:p>
            <a:pPr lvl="1"/>
            <a:r>
              <a:rPr lang="en-CA" dirty="0"/>
              <a:t>What would be your next steps?</a:t>
            </a:r>
          </a:p>
          <a:p>
            <a:pPr lvl="2"/>
            <a:r>
              <a:rPr lang="en-CA" dirty="0"/>
              <a:t>Please refer to your organization’s specific acute stroke protocols for more details. </a:t>
            </a:r>
            <a:endParaRPr lang="en-CA" sz="2400" dirty="0">
              <a:latin typeface="Arial" panose="020B0604020202020204" pitchFamily="34" charset="0"/>
              <a:cs typeface="Arial" panose="020B0604020202020204" pitchFamily="34" charset="0"/>
            </a:endParaRPr>
          </a:p>
          <a:p>
            <a:pPr lvl="2"/>
            <a:endParaRPr lang="en-CA" dirty="0"/>
          </a:p>
          <a:p>
            <a:endParaRPr lang="en-US" dirty="0"/>
          </a:p>
        </p:txBody>
      </p:sp>
    </p:spTree>
    <p:extLst>
      <p:ext uri="{BB962C8B-B14F-4D97-AF65-F5344CB8AC3E}">
        <p14:creationId xmlns:p14="http://schemas.microsoft.com/office/powerpoint/2010/main" val="1305930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77766A-CDD3-4D4D-8B42-401FC0CC6BE4}"/>
              </a:ext>
            </a:extLst>
          </p:cNvPr>
          <p:cNvSpPr>
            <a:spLocks noGrp="1"/>
          </p:cNvSpPr>
          <p:nvPr>
            <p:ph type="title"/>
          </p:nvPr>
        </p:nvSpPr>
        <p:spPr/>
        <p:txBody>
          <a:bodyPr/>
          <a:lstStyle/>
          <a:p>
            <a:pPr algn="ctr"/>
            <a:r>
              <a:rPr lang="en-US" b="1" dirty="0"/>
              <a:t>Case Study #3 - Mrs. Clean</a:t>
            </a:r>
          </a:p>
        </p:txBody>
      </p:sp>
      <p:sp>
        <p:nvSpPr>
          <p:cNvPr id="3" name="Content Placeholder 2">
            <a:extLst>
              <a:ext uri="{FF2B5EF4-FFF2-40B4-BE49-F238E27FC236}">
                <a16:creationId xmlns:a16="http://schemas.microsoft.com/office/drawing/2014/main" xmlns="" id="{54F25549-CD75-4CA6-AC84-CF7CDE9BFF51}"/>
              </a:ext>
            </a:extLst>
          </p:cNvPr>
          <p:cNvSpPr>
            <a:spLocks noGrp="1"/>
          </p:cNvSpPr>
          <p:nvPr>
            <p:ph idx="1"/>
          </p:nvPr>
        </p:nvSpPr>
        <p:spPr/>
        <p:txBody>
          <a:bodyPr>
            <a:normAutofit fontScale="85000" lnSpcReduction="20000"/>
          </a:bodyPr>
          <a:lstStyle/>
          <a:p>
            <a:r>
              <a:rPr lang="en-US" dirty="0"/>
              <a:t>Mrs. Clean, a 81-yr-old female work up with </a:t>
            </a:r>
            <a:r>
              <a:rPr lang="en-US" dirty="0">
                <a:solidFill>
                  <a:srgbClr val="FF0000"/>
                </a:solidFill>
              </a:rPr>
              <a:t>right</a:t>
            </a:r>
            <a:r>
              <a:rPr lang="en-US" dirty="0"/>
              <a:t>-sided weakness</a:t>
            </a:r>
          </a:p>
          <a:p>
            <a:r>
              <a:rPr lang="en-US" dirty="0"/>
              <a:t>Last time seen normal: 2130 the previous night</a:t>
            </a:r>
          </a:p>
          <a:p>
            <a:r>
              <a:rPr lang="en-US" dirty="0"/>
              <a:t>Fell out of bed at 0400</a:t>
            </a:r>
          </a:p>
          <a:p>
            <a:r>
              <a:rPr lang="en-US" dirty="0" err="1"/>
              <a:t>Hx</a:t>
            </a:r>
            <a:r>
              <a:rPr lang="en-US" dirty="0"/>
              <a:t> of atrial fibrillation, high blood pressure and high cholesterol</a:t>
            </a:r>
          </a:p>
          <a:p>
            <a:r>
              <a:rPr lang="en-US" dirty="0"/>
              <a:t>Meds: Lipitor, Ramipril</a:t>
            </a:r>
          </a:p>
          <a:p>
            <a:r>
              <a:rPr lang="en-US" dirty="0"/>
              <a:t>Presents to ED and examination shows:</a:t>
            </a:r>
          </a:p>
          <a:p>
            <a:pPr lvl="1"/>
            <a:r>
              <a:rPr lang="en-US" dirty="0"/>
              <a:t>Left facial weakness</a:t>
            </a:r>
          </a:p>
          <a:p>
            <a:pPr lvl="1"/>
            <a:r>
              <a:rPr lang="en-US" dirty="0"/>
              <a:t>Right arm weakness (lifts arm up but drifts down)</a:t>
            </a:r>
          </a:p>
          <a:p>
            <a:pPr lvl="1"/>
            <a:r>
              <a:rPr lang="en-US" dirty="0"/>
              <a:t>Aphasia</a:t>
            </a:r>
          </a:p>
          <a:p>
            <a:pPr lvl="1"/>
            <a:r>
              <a:rPr lang="en-US" dirty="0"/>
              <a:t>Obeys motor commands</a:t>
            </a:r>
          </a:p>
          <a:p>
            <a:pPr lvl="1"/>
            <a:r>
              <a:rPr lang="en-US" dirty="0"/>
              <a:t>Normal gaze</a:t>
            </a:r>
          </a:p>
          <a:p>
            <a:pPr lvl="1"/>
            <a:r>
              <a:rPr lang="en-US" dirty="0"/>
              <a:t>No neglect</a:t>
            </a:r>
          </a:p>
        </p:txBody>
      </p:sp>
      <p:sp>
        <p:nvSpPr>
          <p:cNvPr id="4" name="Cloud Callout 3"/>
          <p:cNvSpPr/>
          <p:nvPr/>
        </p:nvSpPr>
        <p:spPr>
          <a:xfrm>
            <a:off x="5508104" y="4599732"/>
            <a:ext cx="3635896" cy="1921273"/>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6012160" y="4867870"/>
            <a:ext cx="2674640" cy="1384995"/>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Please watch the video Case Study 3 “Mrs. Clean”. Video available on the EVT resource </a:t>
            </a:r>
            <a:r>
              <a:rPr lang="en-US" sz="1400" b="1" dirty="0" err="1">
                <a:solidFill>
                  <a:schemeClr val="bg1"/>
                </a:solidFill>
                <a:latin typeface="Arial" panose="020B0604020202020204" pitchFamily="34" charset="0"/>
                <a:cs typeface="Arial" panose="020B0604020202020204" pitchFamily="34" charset="0"/>
              </a:rPr>
              <a:t>centre</a:t>
            </a:r>
            <a:r>
              <a:rPr lang="en-US" sz="1400" b="1" dirty="0">
                <a:solidFill>
                  <a:schemeClr val="bg1"/>
                </a:solidFill>
                <a:latin typeface="Arial" panose="020B0604020202020204" pitchFamily="34" charset="0"/>
                <a:cs typeface="Arial" panose="020B0604020202020204" pitchFamily="34" charset="0"/>
              </a:rPr>
              <a:t> where you found this PowerPoint Presentation</a:t>
            </a:r>
          </a:p>
        </p:txBody>
      </p:sp>
    </p:spTree>
    <p:extLst>
      <p:ext uri="{BB962C8B-B14F-4D97-AF65-F5344CB8AC3E}">
        <p14:creationId xmlns:p14="http://schemas.microsoft.com/office/powerpoint/2010/main" val="1405840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5D22E7-2DAB-45C0-94AA-4831740EBBB4}"/>
              </a:ext>
            </a:extLst>
          </p:cNvPr>
          <p:cNvSpPr>
            <a:spLocks noGrp="1"/>
          </p:cNvSpPr>
          <p:nvPr>
            <p:ph type="title"/>
          </p:nvPr>
        </p:nvSpPr>
        <p:spPr/>
        <p:txBody>
          <a:bodyPr/>
          <a:lstStyle/>
          <a:p>
            <a:pPr algn="ctr"/>
            <a:r>
              <a:rPr lang="en-US" b="1" dirty="0"/>
              <a:t>Case Study #3 - Mrs. </a:t>
            </a:r>
            <a:r>
              <a:rPr lang="en-US" b="1" dirty="0" err="1"/>
              <a:t>CLean</a:t>
            </a:r>
            <a:endParaRPr lang="en-US" b="1" dirty="0"/>
          </a:p>
        </p:txBody>
      </p:sp>
      <p:sp>
        <p:nvSpPr>
          <p:cNvPr id="3" name="Content Placeholder 2">
            <a:extLst>
              <a:ext uri="{FF2B5EF4-FFF2-40B4-BE49-F238E27FC236}">
                <a16:creationId xmlns:a16="http://schemas.microsoft.com/office/drawing/2014/main" xmlns="" id="{308B4FCE-DEA3-4A3F-9129-B3143CE0C827}"/>
              </a:ext>
            </a:extLst>
          </p:cNvPr>
          <p:cNvSpPr>
            <a:spLocks noGrp="1"/>
          </p:cNvSpPr>
          <p:nvPr>
            <p:ph idx="1"/>
          </p:nvPr>
        </p:nvSpPr>
        <p:spPr>
          <a:xfrm>
            <a:off x="457200" y="1935480"/>
            <a:ext cx="8363272" cy="4389120"/>
          </a:xfrm>
        </p:spPr>
        <p:txBody>
          <a:bodyPr/>
          <a:lstStyle/>
          <a:p>
            <a:pPr marL="0" indent="0">
              <a:buNone/>
            </a:pPr>
            <a:r>
              <a:rPr lang="en-CA" u="sng" dirty="0"/>
              <a:t>Let’s Score it:</a:t>
            </a:r>
          </a:p>
          <a:p>
            <a:r>
              <a:rPr lang="en-CA" dirty="0"/>
              <a:t>What was </a:t>
            </a:r>
            <a:r>
              <a:rPr lang="en-CA" dirty="0" err="1"/>
              <a:t>Mrs</a:t>
            </a:r>
            <a:r>
              <a:rPr lang="en-CA" dirty="0"/>
              <a:t>/ </a:t>
            </a:r>
            <a:r>
              <a:rPr lang="en-CA" dirty="0" err="1"/>
              <a:t>Clean’s</a:t>
            </a:r>
            <a:r>
              <a:rPr lang="en-CA" dirty="0"/>
              <a:t> score or result on the ACT-FAST? </a:t>
            </a:r>
          </a:p>
          <a:p>
            <a:pPr lvl="1"/>
            <a:r>
              <a:rPr lang="en-US" b="1" dirty="0">
                <a:solidFill>
                  <a:srgbClr val="FF0000"/>
                </a:solidFill>
              </a:rPr>
              <a:t>ACT-FAST SCORE = (positive or negative)</a:t>
            </a:r>
            <a:endParaRPr lang="en-CA" b="1" dirty="0">
              <a:solidFill>
                <a:srgbClr val="FF0000"/>
              </a:solidFill>
            </a:endParaRPr>
          </a:p>
          <a:p>
            <a:pPr marL="342900" lvl="1" indent="0">
              <a:buNone/>
            </a:pPr>
            <a:endParaRPr lang="en-CA" dirty="0"/>
          </a:p>
          <a:p>
            <a:pPr marL="0" indent="0">
              <a:buNone/>
            </a:pPr>
            <a:r>
              <a:rPr lang="en-CA" u="sng" dirty="0"/>
              <a:t>Next Steps:</a:t>
            </a:r>
          </a:p>
          <a:p>
            <a:pPr lvl="1"/>
            <a:r>
              <a:rPr lang="en-CA" dirty="0"/>
              <a:t>What would be your next steps?</a:t>
            </a:r>
          </a:p>
          <a:p>
            <a:pPr lvl="2"/>
            <a:r>
              <a:rPr lang="en-CA" dirty="0"/>
              <a:t>Please refer to your organization’s specific acute stroke protocols for more details. </a:t>
            </a:r>
            <a:endParaRPr lang="en-CA" sz="2400" dirty="0">
              <a:latin typeface="Arial" panose="020B0604020202020204" pitchFamily="34" charset="0"/>
              <a:cs typeface="Arial" panose="020B0604020202020204" pitchFamily="34" charset="0"/>
            </a:endParaRPr>
          </a:p>
          <a:p>
            <a:pPr lvl="2"/>
            <a:endParaRPr lang="en-CA" dirty="0"/>
          </a:p>
          <a:p>
            <a:endParaRPr lang="en-US" dirty="0"/>
          </a:p>
        </p:txBody>
      </p:sp>
    </p:spTree>
    <p:extLst>
      <p:ext uri="{BB962C8B-B14F-4D97-AF65-F5344CB8AC3E}">
        <p14:creationId xmlns:p14="http://schemas.microsoft.com/office/powerpoint/2010/main" val="3795892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Messages:</a:t>
            </a:r>
            <a:endParaRPr lang="en-CA" dirty="0"/>
          </a:p>
        </p:txBody>
      </p:sp>
      <p:sp>
        <p:nvSpPr>
          <p:cNvPr id="3" name="Content Placeholder 2"/>
          <p:cNvSpPr>
            <a:spLocks noGrp="1"/>
          </p:cNvSpPr>
          <p:nvPr>
            <p:ph idx="1"/>
          </p:nvPr>
        </p:nvSpPr>
        <p:spPr/>
        <p:txBody>
          <a:bodyPr>
            <a:normAutofit/>
          </a:bodyPr>
          <a:lstStyle/>
          <a:p>
            <a:pPr marL="0" indent="0">
              <a:buNone/>
            </a:pPr>
            <a:endParaRPr lang="en-US" b="1" dirty="0">
              <a:solidFill>
                <a:srgbClr val="FF0000"/>
              </a:solidFill>
            </a:endParaRPr>
          </a:p>
          <a:p>
            <a:r>
              <a:rPr lang="en-US" dirty="0"/>
              <a:t>You can choose to leave this slide or not, if you do wish to keep this slide with key messages make it relevant to your organizations processes. Some over-arching examples are in the notes section from the creators of this presentation.</a:t>
            </a:r>
            <a:endParaRPr lang="en-CA" dirty="0"/>
          </a:p>
          <a:p>
            <a:pPr marL="0" indent="0">
              <a:buNone/>
            </a:pPr>
            <a:endParaRPr lang="en-CA" dirty="0"/>
          </a:p>
        </p:txBody>
      </p:sp>
    </p:spTree>
    <p:extLst>
      <p:ext uri="{BB962C8B-B14F-4D97-AF65-F5344CB8AC3E}">
        <p14:creationId xmlns:p14="http://schemas.microsoft.com/office/powerpoint/2010/main" val="976842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143000"/>
          </a:xfrm>
        </p:spPr>
        <p:txBody>
          <a:bodyPr>
            <a:normAutofit fontScale="90000"/>
          </a:bodyPr>
          <a:lstStyle/>
          <a:p>
            <a:r>
              <a:rPr lang="en-CA" dirty="0"/>
              <a:t/>
            </a:r>
            <a:br>
              <a:rPr lang="en-CA" dirty="0"/>
            </a:br>
            <a:r>
              <a:rPr lang="en-CA" dirty="0"/>
              <a:t/>
            </a:r>
            <a:br>
              <a:rPr lang="en-CA" dirty="0"/>
            </a:br>
            <a:r>
              <a:rPr lang="en-CA" dirty="0"/>
              <a:t>References:</a:t>
            </a:r>
          </a:p>
        </p:txBody>
      </p:sp>
      <p:sp>
        <p:nvSpPr>
          <p:cNvPr id="3" name="Content Placeholder 2"/>
          <p:cNvSpPr>
            <a:spLocks noGrp="1"/>
          </p:cNvSpPr>
          <p:nvPr>
            <p:ph idx="1"/>
          </p:nvPr>
        </p:nvSpPr>
        <p:spPr>
          <a:xfrm>
            <a:off x="434752" y="1331640"/>
            <a:ext cx="8229600" cy="4389120"/>
          </a:xfrm>
        </p:spPr>
        <p:txBody>
          <a:bodyPr>
            <a:normAutofit lnSpcReduction="10000"/>
          </a:bodyPr>
          <a:lstStyle/>
          <a:p>
            <a:pPr lvl="1"/>
            <a:r>
              <a:rPr lang="en-US" dirty="0">
                <a:latin typeface="Arial" panose="020B0604020202020204" pitchFamily="34" charset="0"/>
                <a:cs typeface="Arial" panose="020B0604020202020204" pitchFamily="34" charset="0"/>
              </a:rPr>
              <a:t>Article related to Dawn Trial </a:t>
            </a:r>
          </a:p>
          <a:p>
            <a:pPr lvl="2"/>
            <a:r>
              <a:rPr lang="en-CA" dirty="0">
                <a:latin typeface="Arial" panose="020B0604020202020204" pitchFamily="34" charset="0"/>
                <a:cs typeface="Arial" panose="020B0604020202020204" pitchFamily="34" charset="0"/>
              </a:rPr>
              <a:t>Thrombectomy 6 to 24 Hours after Stroke with a Mismatch between Deficit and Infarct</a:t>
            </a:r>
            <a:endParaRPr lang="en-US" dirty="0">
              <a:latin typeface="Arial" panose="020B0604020202020204" pitchFamily="34" charset="0"/>
              <a:cs typeface="Arial" panose="020B0604020202020204" pitchFamily="34" charset="0"/>
            </a:endParaRPr>
          </a:p>
          <a:p>
            <a:pPr lvl="2"/>
            <a:r>
              <a:rPr lang="en-CA" dirty="0">
                <a:latin typeface="Arial" panose="020B0604020202020204" pitchFamily="34" charset="0"/>
                <a:cs typeface="Arial" panose="020B0604020202020204" pitchFamily="34" charset="0"/>
                <a:hlinkClick r:id="rId3"/>
              </a:rPr>
              <a:t>https://www.nejm.org/doi/full/10.1056/NEJMoa1706442</a:t>
            </a:r>
            <a:r>
              <a:rPr lang="en-CA"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Defuse 3</a:t>
            </a:r>
          </a:p>
          <a:p>
            <a:pPr lvl="2"/>
            <a:r>
              <a:rPr lang="en-CA" dirty="0">
                <a:latin typeface="Arial" panose="020B0604020202020204" pitchFamily="34" charset="0"/>
                <a:cs typeface="Arial" panose="020B0604020202020204" pitchFamily="34" charset="0"/>
                <a:hlinkClick r:id="rId4"/>
              </a:rPr>
              <a:t>https://www.strokebestpractices.ca/recommendations/acute-stroke-management/acute-ischemic-stroke-treatment</a:t>
            </a:r>
            <a:r>
              <a:rPr lang="en-CA" dirty="0">
                <a:latin typeface="Arial" panose="020B0604020202020204" pitchFamily="34" charset="0"/>
                <a:cs typeface="Arial" panose="020B0604020202020204" pitchFamily="34" charset="0"/>
              </a:rPr>
              <a:t> </a:t>
            </a:r>
          </a:p>
          <a:p>
            <a:pPr lvl="1"/>
            <a:r>
              <a:rPr lang="en-US" dirty="0">
                <a:latin typeface="Arial" panose="020B0604020202020204" pitchFamily="34" charset="0"/>
                <a:cs typeface="Arial" panose="020B0604020202020204" pitchFamily="34" charset="0"/>
              </a:rPr>
              <a:t>Canadian Stroke Best Practice Recommendations</a:t>
            </a:r>
          </a:p>
          <a:p>
            <a:pPr lvl="2"/>
            <a:r>
              <a:rPr lang="en-CA" dirty="0">
                <a:latin typeface="Arial" panose="020B0604020202020204" pitchFamily="34" charset="0"/>
                <a:cs typeface="Arial" panose="020B0604020202020204" pitchFamily="34" charset="0"/>
                <a:hlinkClick r:id="rId5"/>
              </a:rPr>
              <a:t>https://www.strokebestpractices.ca/</a:t>
            </a:r>
            <a:r>
              <a:rPr lang="en-CA" dirty="0">
                <a:latin typeface="Arial" panose="020B0604020202020204" pitchFamily="34" charset="0"/>
                <a:cs typeface="Arial" panose="020B0604020202020204" pitchFamily="34" charset="0"/>
              </a:rPr>
              <a:t> </a:t>
            </a:r>
          </a:p>
          <a:p>
            <a:pPr lvl="2"/>
            <a:endParaRPr lang="en-US"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“Ambulance Clinical Triage for Acute Stroke Treatment” Zhao et al. Stroke 2018; 49: 945-951</a:t>
            </a:r>
          </a:p>
          <a:p>
            <a:pPr marL="667512" lvl="2" indent="0">
              <a:buNone/>
            </a:pPr>
            <a:endParaRPr lang="en-CA" dirty="0">
              <a:latin typeface="Arial" panose="020B0604020202020204" pitchFamily="34" charset="0"/>
              <a:cs typeface="Arial" panose="020B0604020202020204" pitchFamily="34" charset="0"/>
            </a:endParaRPr>
          </a:p>
          <a:p>
            <a:pPr lvl="2"/>
            <a:endParaRPr lang="en-CA" dirty="0"/>
          </a:p>
          <a:p>
            <a:pPr lvl="2"/>
            <a:endParaRPr lang="en-CA" dirty="0"/>
          </a:p>
        </p:txBody>
      </p:sp>
    </p:spTree>
    <p:extLst>
      <p:ext uri="{BB962C8B-B14F-4D97-AF65-F5344CB8AC3E}">
        <p14:creationId xmlns:p14="http://schemas.microsoft.com/office/powerpoint/2010/main" val="21340775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12BA9137-6C6F-4ED8-8B2C-6E2F493537E5}"/>
              </a:ext>
            </a:extLst>
          </p:cNvPr>
          <p:cNvSpPr>
            <a:spLocks noGrp="1"/>
          </p:cNvSpPr>
          <p:nvPr>
            <p:ph type="ctrTitle"/>
          </p:nvPr>
        </p:nvSpPr>
        <p:spPr/>
        <p:txBody>
          <a:bodyPr/>
          <a:lstStyle/>
          <a:p>
            <a:pPr algn="ctr"/>
            <a:r>
              <a:rPr lang="en-US" dirty="0">
                <a:solidFill>
                  <a:schemeClr val="tx2"/>
                </a:solidFill>
              </a:rPr>
              <a:t>Thank you</a:t>
            </a:r>
          </a:p>
        </p:txBody>
      </p:sp>
    </p:spTree>
    <p:extLst>
      <p:ext uri="{BB962C8B-B14F-4D97-AF65-F5344CB8AC3E}">
        <p14:creationId xmlns:p14="http://schemas.microsoft.com/office/powerpoint/2010/main" val="28649118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8061</TotalTime>
  <Words>2143</Words>
  <Application>Microsoft Office PowerPoint</Application>
  <PresentationFormat>On-screen Show (4:3)</PresentationFormat>
  <Paragraphs>220</Paragraphs>
  <Slides>30</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Calibri</vt:lpstr>
      <vt:lpstr>Constantia</vt:lpstr>
      <vt:lpstr>Open Sans</vt:lpstr>
      <vt:lpstr>Tahoma</vt:lpstr>
      <vt:lpstr>Times New Roman</vt:lpstr>
      <vt:lpstr>Wingdings</vt:lpstr>
      <vt:lpstr>Wingdings 2</vt:lpstr>
      <vt:lpstr>Flow</vt:lpstr>
      <vt:lpstr>Acute Stroke Triage ACT-FAST  (Ambulance Clinical Triage for Acute Stroke Treatment)   </vt:lpstr>
      <vt:lpstr>Intended Purpose of This Slide Deck</vt:lpstr>
      <vt:lpstr>Disclosures and Acknowledgements</vt:lpstr>
      <vt:lpstr>Objectives:</vt:lpstr>
      <vt:lpstr>Evidence Based Research </vt:lpstr>
      <vt:lpstr>2018 Update Canadian Stroke Best Practice Recommendations (CSBPR)</vt:lpstr>
      <vt:lpstr>PowerPoint Presentation</vt:lpstr>
      <vt:lpstr>PowerPoint Presentation</vt:lpstr>
      <vt:lpstr>PowerPoint Presentation</vt:lpstr>
      <vt:lpstr>PowerPoint Presentation</vt:lpstr>
      <vt:lpstr>CT Perfusion and RAPID Output</vt:lpstr>
      <vt:lpstr>What is Endovascular Thrombectomy (EVT)?</vt:lpstr>
      <vt:lpstr>PowerPoint Presentation</vt:lpstr>
      <vt:lpstr>Image Source:  Hyperacute Stoke Care, Managed by Telestoke Presentation, Thunder Bay (via videoconference) March 22, 2016  Courtesy of: Dr. Frank L. Silver, MD, FRCP(C), Professor of Medicine (Neurology), University of Toronto  Medical Director, Toronto West Stroke Region Co-PI, Registry of the Canadian Stroke Network Medical Director, Ontario Telestroke Program </vt:lpstr>
      <vt:lpstr>PowerPoint Presentation</vt:lpstr>
      <vt:lpstr>PowerPoint Presentation</vt:lpstr>
      <vt:lpstr>Why the Need for the ACT-FAST LVO Screening Tool?</vt:lpstr>
      <vt:lpstr>PowerPoint Presentation</vt:lpstr>
      <vt:lpstr>PowerPoint Presentation</vt:lpstr>
      <vt:lpstr>PowerPoint Presentation</vt:lpstr>
      <vt:lpstr>Putting it All Together</vt:lpstr>
      <vt:lpstr>Case Study #1 - Mrs. Smith</vt:lpstr>
      <vt:lpstr>Case Study – Mrs. Smith</vt:lpstr>
      <vt:lpstr>Case Study #2 - Mrs. Fall</vt:lpstr>
      <vt:lpstr>Case Study #2 - Mrs. Fall</vt:lpstr>
      <vt:lpstr>Case Study #3 - Mrs. Clean</vt:lpstr>
      <vt:lpstr>Case Study #3 - Mrs. CLean</vt:lpstr>
      <vt:lpstr>Key Messages:</vt:lpstr>
      <vt:lpstr>  References:</vt:lpstr>
      <vt:lpstr>Thank you</vt:lpstr>
    </vt:vector>
  </TitlesOfParts>
  <Company>Trillium Health Centre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AlphaFIM® In Acute Stroke Care</dc:title>
  <dc:creator>Pageau, Nicole</dc:creator>
  <cp:lastModifiedBy>Sousa, Megan</cp:lastModifiedBy>
  <cp:revision>337</cp:revision>
  <cp:lastPrinted>2018-05-28T14:41:15Z</cp:lastPrinted>
  <dcterms:created xsi:type="dcterms:W3CDTF">2016-11-02T14:50:55Z</dcterms:created>
  <dcterms:modified xsi:type="dcterms:W3CDTF">2020-10-05T18:26:42Z</dcterms:modified>
</cp:coreProperties>
</file>