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7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1016" r:id="rId3"/>
    <p:sldId id="923" r:id="rId4"/>
    <p:sldId id="925" r:id="rId5"/>
    <p:sldId id="917" r:id="rId6"/>
    <p:sldId id="1017" r:id="rId7"/>
    <p:sldId id="330" r:id="rId8"/>
    <p:sldId id="931" r:id="rId9"/>
    <p:sldId id="1018" r:id="rId10"/>
    <p:sldId id="999" r:id="rId11"/>
    <p:sldId id="977" r:id="rId12"/>
    <p:sldId id="1014" r:id="rId13"/>
    <p:sldId id="1002" r:id="rId14"/>
    <p:sldId id="1004" r:id="rId15"/>
    <p:sldId id="1005" r:id="rId16"/>
    <p:sldId id="1006" r:id="rId17"/>
    <p:sldId id="937" r:id="rId18"/>
    <p:sldId id="981" r:id="rId19"/>
    <p:sldId id="980" r:id="rId20"/>
    <p:sldId id="983" r:id="rId21"/>
    <p:sldId id="985" r:id="rId22"/>
    <p:sldId id="1019" r:id="rId23"/>
    <p:sldId id="1020" r:id="rId24"/>
    <p:sldId id="1008" r:id="rId25"/>
    <p:sldId id="1009" r:id="rId26"/>
    <p:sldId id="1012" r:id="rId27"/>
    <p:sldId id="1013" r:id="rId28"/>
    <p:sldId id="995" r:id="rId29"/>
    <p:sldId id="99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400FD-461E-4726-A5ED-D2B471C8A061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7361D-EAA3-4AD5-9409-60A41E76E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5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64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89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21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16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US" sz="2800" b="0" i="0" kern="1200" dirty="0">
              <a:solidFill>
                <a:srgbClr val="505050"/>
              </a:solidFill>
              <a:effectLst/>
              <a:latin typeface="Helvetica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03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60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40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50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42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34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11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050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656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56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65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81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55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93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254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18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44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67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044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4716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9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41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780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04CF9-781D-4718-89B0-19B3D808893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631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4BC8F-210C-4D85-A934-F0DCD7151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72EB4-D058-4E44-88C8-33A364D22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D991F-9F7F-4A07-B954-FD253773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3502D-E276-4076-820E-61E2FA4F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B170C-26A5-4FB5-9094-76BC8691F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7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DF334-CCC8-4138-9A0E-CBD453BE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65EA-8F9D-481F-8BE2-9D34ECEB9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99CC5-23F1-4DD3-A20A-F40055A44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C7228-D5B0-4423-87B0-F724A8828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8AA97-637B-446E-AC11-1D331FCFB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3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B0A52-1394-468F-B560-C4FB8C2D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94D28-30A7-4BF9-A141-8B703E6C7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4D17C-62D8-46CE-8509-F49E43D2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D673A-AA72-44DE-8B7F-EDDFC9AD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1021E-F7C9-4C37-9B73-0EFF6012A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6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004B-A7B5-42D8-AD65-07C577B3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150C4-00A4-4C94-9969-F35F931C7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6554B-2499-40B2-BFE8-30CF263CB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982DD-8593-47B9-B74F-C9101006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36885-EB8B-44C3-BA82-FD0372CA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5BB70-BCCD-4D2B-B6B8-33A4A5DA8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9F20-6E91-4D4A-BD38-31A5A066D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E4B7F-A669-4C38-B594-F0F0FFC20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F86975-DCB1-41E0-A8FF-B68B9B1CF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EF0FC1-6A68-44B8-A1D8-7192C7776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5DF507-9ED4-4F8C-9F5D-B15298441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C299BC-D2F6-4A97-8681-360115CBD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059BCB-B2B9-4504-8206-B573CACB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9BC9B6-0ECD-4784-A446-2CDB471AA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0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1362-25DC-4991-BC2F-6B3867F4C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EE4C51-9B53-42B7-9C4F-98FF61F06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324EEC-1843-4399-9C82-E4018B7E6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EC1CE-2C1C-4C40-985C-427E18111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4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D27A14-613C-41FE-BE99-C004E826E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1F1743-8516-4CDB-8060-A0103CBC8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CD882-4286-4908-A08F-F597AB13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0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B9D16-0BDE-4256-9265-CB18BD2D6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1D108-F40C-469C-879F-DD9221837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6BFA-EA4B-4F7A-88A4-5E73C8CEB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DFC92-DA22-4655-AE21-0721717E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9A37B8-AC69-4506-BD95-D1AA7EAB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6A75E-8C2F-4AB5-AAC2-191E4F9E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7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86CC-4310-4A81-A42E-6F06717A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C4BB90-76A2-4A23-A108-AEBE3909E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2A03A-2362-44E8-B322-D47779219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D5635-B06A-4FC0-9FA4-388A4305E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6C287-7A85-457A-B908-7DA6CCB9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AEFEA-729C-4008-B345-589A74724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4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00155-9A9C-4993-9F33-BB85EFDC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5C042-37B0-4600-B5D4-5E879151D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BE7A9-A794-4A33-8C19-E4AAEDEB0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CCEBA-FCC6-4879-81E0-4C49C6F6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5F007-0DEA-446B-A29E-0DF1D9F1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8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2FF4EA-2FC2-4537-BA56-E71DC45384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1FA9F-36CD-4E31-A508-D393D8A4D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07A8D-E78A-4BB6-9510-50DE2551F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250B2-17D8-443E-B189-35217922F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64BA6-56A3-4711-89C2-5770E7503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99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_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32200"/>
            <a:ext cx="10515600" cy="1326626"/>
          </a:xfrm>
        </p:spPr>
        <p:txBody>
          <a:bodyPr>
            <a:normAutofit/>
          </a:bodyPr>
          <a:lstStyle>
            <a:lvl1pPr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–</a:t>
            </a:r>
            <a:br>
              <a:rPr lang="en-US" dirty="0"/>
            </a:br>
            <a:r>
              <a:rPr lang="en-US" dirty="0"/>
              <a:t>Charter 44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130803"/>
            <a:ext cx="10515600" cy="708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Placeholder text for a subtitle – Open Sans 21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biLevel thresh="25000"/>
            <a:alphaModFix amt="4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 contrast="-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797" t="-43023"/>
          <a:stretch/>
        </p:blipFill>
        <p:spPr>
          <a:xfrm rot="10800000">
            <a:off x="0" y="-4276"/>
            <a:ext cx="8437659" cy="3242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626" y="472605"/>
            <a:ext cx="2520948" cy="19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40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_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32200"/>
            <a:ext cx="10515600" cy="1326626"/>
          </a:xfrm>
        </p:spPr>
        <p:txBody>
          <a:bodyPr>
            <a:normAutofit/>
          </a:bodyPr>
          <a:lstStyle>
            <a:lvl1pPr>
              <a:defRPr sz="4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Slide –</a:t>
            </a:r>
            <a:br>
              <a:rPr lang="en-US" dirty="0"/>
            </a:br>
            <a:r>
              <a:rPr lang="en-US" dirty="0"/>
              <a:t>Charter 44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130803"/>
            <a:ext cx="10515600" cy="708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Placeholder text for a subtitle – Open Sans 21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625" y="472605"/>
            <a:ext cx="2520950" cy="19614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797" t="-43023"/>
          <a:stretch/>
        </p:blipFill>
        <p:spPr>
          <a:xfrm rot="10800000">
            <a:off x="0" y="-4276"/>
            <a:ext cx="8189821" cy="314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8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o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182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Text /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90692"/>
            <a:ext cx="5157787" cy="81438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352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138863" y="1690693"/>
            <a:ext cx="5216525" cy="416718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7198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E4E8DA-279D-4BA9-87D5-2D4C8E090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C6388-3484-4ECD-AC64-3E9DE7659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D2399-2F3D-4594-B1DE-629FA8C7B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7B006-2AFA-4244-BD91-A445A3F34E85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2BB47-96E8-41BB-926F-3B7784AFE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A2A81-9300-4607-B5B0-C4DE95448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54746-23FA-4144-BB1D-A0E960F5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hyperlink" Target="https://www.youtube.com/watch?v=EanfEzCHYc8&amp;feature=youtu.be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EanfEzCHYc8&amp;feature=youtu.b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hyperlink" Target="https://www.youtube.com/watch?v=EanfEzCHYc8&amp;feature=youtu.b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EanfEzCHYc8&amp;feature=youtu.be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9" Type="http://schemas.openxmlformats.org/officeDocument/2006/relationships/hyperlink" Target="https://www.youtube.com/watch?v=EanfEzCHYc8&amp;feature=youtu.b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youtube.com/watch?v=EanfEzCHYc8&amp;feature=youtu.be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hyperlink" Target="https://www.youtube.com/watch?v=EanfEzCHYc8&amp;feature=youtu.b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anfEzCHYc8&amp;feature=youtu.be" TargetMode="External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1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hyperlink" Target="https://www.youtube.com/watch?v=EanfEzCHYc8&amp;feature=youtu.be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Relationship Id="rId9" Type="http://schemas.openxmlformats.org/officeDocument/2006/relationships/hyperlink" Target="https://www.youtube.com/watch?v=EanfEzCHYc8&amp;feature=youtu.b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EanfEzCHYc8&amp;feature=youtu.b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youtube.com/watch?v=EanfEzCHYc8&amp;feature=youtu.b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youtube.com/watch?v=EanfEzCHYc8&amp;feature=youtu.b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youtube.com/watch?v=EanfEzCHYc8&amp;feature=youtu.b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anfEzCHYc8&amp;feature=youtu.b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anfEzCHYc8&amp;feature=youtu.b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hyperlink" Target="https://www.youtube.com/watch?v=EanfEzCHYc8&amp;feature=youtu.be" TargetMode="External"/><Relationship Id="rId4" Type="http://schemas.openxmlformats.org/officeDocument/2006/relationships/hyperlink" Target="mailto:service@corhealthontario.ca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neuros/nyz042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EanfEzCHYc8&amp;feature=youtu.be" TargetMode="External"/><Relationship Id="rId4" Type="http://schemas.openxmlformats.org/officeDocument/2006/relationships/hyperlink" Target="https://www.corhealthontario.ca/resources-for-healthcare-planners-&amp;-providers/ev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Paramedic Prompt Card for Acute Stroke Bypass Protocol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400924" y="4619624"/>
            <a:ext cx="3946779" cy="10382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PARAMEDIC TRAINING | BLS PCS V.3.3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E6A6BE-3505-45D6-B5A5-8A72E6440D4E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18380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5"/>
    </mc:Choice>
    <mc:Fallback xmlns="">
      <p:transition spd="slow" advTm="37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9D3325-A901-4EB2-8F92-F322197D3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302" y="1334739"/>
            <a:ext cx="4188542" cy="523074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43260-8D8F-4E94-97A8-15B580B52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305"/>
            <a:ext cx="5557284" cy="4829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u="sng" dirty="0">
                <a:solidFill>
                  <a:schemeClr val="accent1"/>
                </a:solidFill>
              </a:rPr>
              <a:t>Changes to BLS PCS v 3.3 (In force date: January 11, 2021)</a:t>
            </a:r>
          </a:p>
          <a:p>
            <a:r>
              <a:rPr lang="en-US" sz="1600" dirty="0"/>
              <a:t>Stroke related changes in BLS PCS v3.3 (“the BLS standards”) include the addition of the LAMS tool to assist in identifying a large vessel occlusion (LVO) stroke</a:t>
            </a:r>
          </a:p>
          <a:p>
            <a:pPr marL="342891" lvl="1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Cerebrovascular Accident (CVA, “Stroke”) Standard- p. 66</a:t>
            </a:r>
          </a:p>
          <a:p>
            <a:pPr lvl="1"/>
            <a:r>
              <a:rPr lang="en-US" sz="1600" dirty="0"/>
              <a:t>4. if the patient does not meet any of the contraindications listed in paragraph 3 above, perform a secondary screen for a Large Vessel Occlusion (LVO) stroke using the Los Angeles Motor Scale (LAMS);</a:t>
            </a:r>
          </a:p>
          <a:p>
            <a:pPr lvl="1"/>
            <a:r>
              <a:rPr lang="en-US" sz="1600" dirty="0"/>
              <a:t>5. inform the CACC/ACS of the LAMS score to assist in the determination of the closest or most appropriate*** Designated Stroke Centre;</a:t>
            </a:r>
          </a:p>
          <a:p>
            <a:pPr marL="342891" lvl="1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Paramedic Prompt Card for Acute Stroke Bypass Protocol- Appendix A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“perform a secondary screen for a Large Vessel Occlusion (LVO) stroke using the Los Angeles Motor Scale (LAMS) and inform the CCA/ACS to aid in determination of the most appropriate destination” </a:t>
            </a:r>
          </a:p>
          <a:p>
            <a:pPr marL="0" indent="0">
              <a:buNone/>
            </a:pP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9BD36-526F-4EFB-8467-C76ED6EBB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741"/>
            <a:ext cx="10515600" cy="1325563"/>
          </a:xfrm>
        </p:spPr>
        <p:txBody>
          <a:bodyPr/>
          <a:lstStyle/>
          <a:p>
            <a:r>
              <a:rPr lang="en-US" dirty="0"/>
              <a:t>EHS Acute Stroke Bypass Protocol Update</a:t>
            </a:r>
            <a:endParaRPr lang="en-US" strike="sngStrike" dirty="0"/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586E5738-9EA8-4F76-AA83-D6CF2D0B740A}"/>
              </a:ext>
            </a:extLst>
          </p:cNvPr>
          <p:cNvCxnSpPr>
            <a:cxnSpLocks/>
          </p:cNvCxnSpPr>
          <p:nvPr/>
        </p:nvCxnSpPr>
        <p:spPr>
          <a:xfrm flipV="1">
            <a:off x="6012726" y="3617501"/>
            <a:ext cx="1557652" cy="1730194"/>
          </a:xfrm>
          <a:prstGeom prst="bentConnector3">
            <a:avLst>
              <a:gd name="adj1" fmla="val 51118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8F2C5B1-94C3-45FD-815D-87D0C9CD8C27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105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150"/>
    </mc:Choice>
    <mc:Fallback xmlns="">
      <p:transition spd="slow" advTm="7415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B0BE-C168-4B4F-AED4-A59B718D6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8580-96E2-4A98-A1A5-2801EF04C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By the end of this session, you will be able to:</a:t>
            </a:r>
          </a:p>
          <a:p>
            <a:pPr marL="800091" lvl="1" indent="-457200">
              <a:buFont typeface="+mj-lt"/>
              <a:buAutoNum type="arabicPeriod"/>
            </a:pPr>
            <a:r>
              <a:rPr lang="en-US" dirty="0"/>
              <a:t>Explain and understand the rationale for the legislated changes to the provincial Paramedic Prompt Card for Acute Stroke Bypass Protocol (Section A: Theory) </a:t>
            </a:r>
          </a:p>
          <a:p>
            <a:pPr marL="800091" lvl="1" indent="-457200">
              <a:buFont typeface="+mj-lt"/>
              <a:buAutoNum type="arabicPeriod"/>
            </a:pPr>
            <a:r>
              <a:rPr lang="en-US" dirty="0"/>
              <a:t>Describe the different applications of the LAMS score in practice (Section A: Theory) </a:t>
            </a:r>
          </a:p>
          <a:p>
            <a:pPr marL="800091" lvl="1" indent="-457200">
              <a:buFont typeface="+mj-lt"/>
              <a:buAutoNum type="arabicPeriod"/>
            </a:pPr>
            <a:r>
              <a:rPr lang="en-US" dirty="0"/>
              <a:t>Apply and score the Los Angeles Motor Scale (LAMS) when assessing a stroke patient in the field (Section B: Application)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0E7D21-56A9-4C8A-8D7D-2D6C4DAA1927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2942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97"/>
    </mc:Choice>
    <mc:Fallback xmlns="">
      <p:transition spd="slow" advTm="2089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38EA85-461D-4FC7-BFCA-8E84215D96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Section A: Theory 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E601D-9815-4ECC-B943-82398521AA4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LEARNING OBJECTIVES: </a:t>
            </a:r>
          </a:p>
          <a:p>
            <a:pPr marL="457200"/>
            <a:r>
              <a:rPr lang="en-US"/>
              <a:t>Explain and understand the rationale for the legislated changes to the provincial Paramedic Prompt Card for Acute Stroke Bypass Protocol</a:t>
            </a:r>
          </a:p>
          <a:p>
            <a:pPr marL="457200"/>
            <a:r>
              <a:rPr lang="en-US"/>
              <a:t>Describe the different applications of the LAMS score in practice (Section A: Theory) </a:t>
            </a:r>
            <a:endParaRPr lang="en-US" b="1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C3136-0D88-4E5A-8774-172A88B2EB49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64708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66"/>
    </mc:Choice>
    <mc:Fallback xmlns="">
      <p:transition spd="slow" advTm="5066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EA53-D50A-4432-8049-76110AF4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is Brain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94BF9-B996-4A6E-A72F-FCD90138D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725"/>
            <a:ext cx="10515600" cy="2579817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Open Sans" panose="020B0606030504020204" pitchFamily="34" charset="0"/>
              </a:rPr>
              <a:t>Stroke is a medical emergency.  </a:t>
            </a:r>
            <a:r>
              <a:rPr lang="en-US" sz="1800" dirty="0">
                <a:solidFill>
                  <a:srgbClr val="000000"/>
                </a:solidFill>
                <a:latin typeface="Open Sans" panose="020B0606030504020204" pitchFamily="34" charset="0"/>
              </a:rPr>
              <a:t>It is critical that stroke patients are identified and triaged by EMS personnel in a timely manner to ensure rapid access to stroke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pproximately 2 million neurons,12 km of axons and 14 billion synapses are lost each minute that treatment is delayed</a:t>
            </a:r>
            <a:r>
              <a:rPr lang="en-US" sz="1400" baseline="30000" dirty="0"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400" dirty="0">
              <a:effectLst/>
              <a:latin typeface="Open Sans" panose="020B060603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Every minute saved in onset-to-treatment granted on average 4.2 days of extra healthy life</a:t>
            </a:r>
            <a:r>
              <a:rPr lang="en-US" sz="1400" b="0" baseline="30000" dirty="0">
                <a:solidFill>
                  <a:schemeClr val="tx1"/>
                </a:solidFill>
              </a:rPr>
              <a:t>2</a:t>
            </a:r>
            <a:endParaRPr lang="en-US" sz="1100" b="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1"/>
                </a:solidFill>
              </a:rPr>
              <a:t>T</a:t>
            </a:r>
            <a:r>
              <a:rPr lang="en-CA" sz="1400" b="0" dirty="0">
                <a:solidFill>
                  <a:schemeClr val="tx1"/>
                </a:solidFill>
              </a:rPr>
              <a:t>he ischemic brain ages 3.6 years each hour without treatment</a:t>
            </a:r>
            <a:r>
              <a:rPr lang="en-CA" sz="1400" b="0" baseline="30000" dirty="0">
                <a:solidFill>
                  <a:schemeClr val="tx1"/>
                </a:solidFill>
              </a:rPr>
              <a:t>1</a:t>
            </a:r>
            <a:endParaRPr lang="en-US" sz="18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endParaRPr lang="en-US" sz="18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5EC1D4-0D14-4B62-8236-31BFC5170A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046" y="3597288"/>
            <a:ext cx="7227908" cy="2460803"/>
          </a:xfrm>
          <a:prstGeom prst="rect">
            <a:avLst/>
          </a:prstGeom>
        </p:spPr>
      </p:pic>
      <p:sp>
        <p:nvSpPr>
          <p:cNvPr id="5" name="Right Arrow 13">
            <a:extLst>
              <a:ext uri="{FF2B5EF4-FFF2-40B4-BE49-F238E27FC236}">
                <a16:creationId xmlns:a16="http://schemas.microsoft.com/office/drawing/2014/main" id="{8C8D63D7-2DCB-43F7-9FA4-6304FF699EB1}"/>
              </a:ext>
            </a:extLst>
          </p:cNvPr>
          <p:cNvSpPr/>
          <p:nvPr/>
        </p:nvSpPr>
        <p:spPr>
          <a:xfrm>
            <a:off x="2361057" y="5863592"/>
            <a:ext cx="7607808" cy="52193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2D871E-6BAD-4A57-A149-02D86CA173D8}"/>
              </a:ext>
            </a:extLst>
          </p:cNvPr>
          <p:cNvGrpSpPr/>
          <p:nvPr/>
        </p:nvGrpSpPr>
        <p:grpSpPr>
          <a:xfrm>
            <a:off x="2150486" y="4670260"/>
            <a:ext cx="1154909" cy="1138797"/>
            <a:chOff x="1009391" y="4306824"/>
            <a:chExt cx="1154909" cy="1138797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995D8B5-E004-4413-9E29-A44418F774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18370" y="4505771"/>
              <a:ext cx="263635" cy="5167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49A8FB0-8AD2-4E43-AA4A-628E9EC841CF}"/>
                </a:ext>
              </a:extLst>
            </p:cNvPr>
            <p:cNvCxnSpPr>
              <a:cxnSpLocks/>
            </p:cNvCxnSpPr>
            <p:nvPr/>
          </p:nvCxnSpPr>
          <p:spPr>
            <a:xfrm>
              <a:off x="1535430" y="4306824"/>
              <a:ext cx="45114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C7BBE9-659A-4C4C-B061-108112D1CDCE}"/>
                </a:ext>
              </a:extLst>
            </p:cNvPr>
            <p:cNvSpPr txBox="1"/>
            <p:nvPr/>
          </p:nvSpPr>
          <p:spPr>
            <a:xfrm>
              <a:off x="1009391" y="5045511"/>
              <a:ext cx="11549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Salvageable Tissue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B93DF1-0261-47D3-9478-75FBC4B765E1}"/>
              </a:ext>
            </a:extLst>
          </p:cNvPr>
          <p:cNvGrpSpPr/>
          <p:nvPr/>
        </p:nvGrpSpPr>
        <p:grpSpPr>
          <a:xfrm>
            <a:off x="4628544" y="4553659"/>
            <a:ext cx="1099517" cy="1255398"/>
            <a:chOff x="594360" y="4159337"/>
            <a:chExt cx="1517904" cy="158707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E11C6F6-398A-4A1F-ABF3-A26713194969}"/>
                </a:ext>
              </a:extLst>
            </p:cNvPr>
            <p:cNvCxnSpPr/>
            <p:nvPr/>
          </p:nvCxnSpPr>
          <p:spPr>
            <a:xfrm flipV="1">
              <a:off x="1607101" y="4505771"/>
              <a:ext cx="374904" cy="7348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A57D683-FF1D-4FBF-BE29-38FD42695E4F}"/>
                </a:ext>
              </a:extLst>
            </p:cNvPr>
            <p:cNvCxnSpPr>
              <a:cxnSpLocks/>
            </p:cNvCxnSpPr>
            <p:nvPr/>
          </p:nvCxnSpPr>
          <p:spPr>
            <a:xfrm>
              <a:off x="1235785" y="4306824"/>
              <a:ext cx="75079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E76BDC-29AA-42A7-8FEC-3EA0DBD3BE3F}"/>
                </a:ext>
              </a:extLst>
            </p:cNvPr>
            <p:cNvSpPr txBox="1"/>
            <p:nvPr/>
          </p:nvSpPr>
          <p:spPr>
            <a:xfrm>
              <a:off x="658380" y="4159337"/>
              <a:ext cx="852723" cy="311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Dead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4B8BC-DD27-4190-9510-CB8E27675F49}"/>
                </a:ext>
              </a:extLst>
            </p:cNvPr>
            <p:cNvSpPr txBox="1"/>
            <p:nvPr/>
          </p:nvSpPr>
          <p:spPr>
            <a:xfrm>
              <a:off x="594360" y="5240591"/>
              <a:ext cx="1517904" cy="505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Salvageable Tissue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6D4674-F5B9-4CD8-BE92-1564A9E0F05E}"/>
              </a:ext>
            </a:extLst>
          </p:cNvPr>
          <p:cNvGrpSpPr/>
          <p:nvPr/>
        </p:nvGrpSpPr>
        <p:grpSpPr>
          <a:xfrm>
            <a:off x="6849659" y="4485236"/>
            <a:ext cx="1122115" cy="1327188"/>
            <a:chOff x="-437846" y="4180769"/>
            <a:chExt cx="1517904" cy="155249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A3FFF8F-E014-4B85-8444-0470AE873A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309" y="4693344"/>
              <a:ext cx="364468" cy="6166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64344F5-1E13-49EC-A2E0-D7014A2009AF}"/>
                </a:ext>
              </a:extLst>
            </p:cNvPr>
            <p:cNvCxnSpPr>
              <a:cxnSpLocks/>
            </p:cNvCxnSpPr>
            <p:nvPr/>
          </p:nvCxnSpPr>
          <p:spPr>
            <a:xfrm>
              <a:off x="537856" y="4319189"/>
              <a:ext cx="465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41E860-CF67-499C-8F42-BE017E3FBC3E}"/>
                </a:ext>
              </a:extLst>
            </p:cNvPr>
            <p:cNvSpPr txBox="1"/>
            <p:nvPr/>
          </p:nvSpPr>
          <p:spPr>
            <a:xfrm>
              <a:off x="-62541" y="4180769"/>
              <a:ext cx="852720" cy="28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Dead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B5C325-D8DF-4BAC-9CF9-EB0F0BFB3E54}"/>
                </a:ext>
              </a:extLst>
            </p:cNvPr>
            <p:cNvSpPr txBox="1"/>
            <p:nvPr/>
          </p:nvSpPr>
          <p:spPr>
            <a:xfrm>
              <a:off x="-437846" y="5265228"/>
              <a:ext cx="1517904" cy="468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Salvageable Tissue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9A57D40-9FAC-4531-9870-320538D682CA}"/>
              </a:ext>
            </a:extLst>
          </p:cNvPr>
          <p:cNvSpPr txBox="1"/>
          <p:nvPr/>
        </p:nvSpPr>
        <p:spPr>
          <a:xfrm>
            <a:off x="2241782" y="4548166"/>
            <a:ext cx="617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FC1B0D-0583-468A-B6A3-E135EF72CC07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9722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01"/>
    </mc:Choice>
    <mc:Fallback xmlns="">
      <p:transition spd="slow" advTm="4580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846D-08A2-4100-BBBB-792C76290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10" y="202082"/>
            <a:ext cx="10515600" cy="1325563"/>
          </a:xfrm>
        </p:spPr>
        <p:txBody>
          <a:bodyPr/>
          <a:lstStyle/>
          <a:p>
            <a:r>
              <a:rPr lang="en-US" dirty="0"/>
              <a:t>Treatments for Acute Ischemic Stroke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E6A9F0-5C80-4AD0-B8D3-334C4D12F369}"/>
              </a:ext>
            </a:extLst>
          </p:cNvPr>
          <p:cNvGrpSpPr/>
          <p:nvPr/>
        </p:nvGrpSpPr>
        <p:grpSpPr>
          <a:xfrm>
            <a:off x="838200" y="1714224"/>
            <a:ext cx="3211286" cy="3795489"/>
            <a:chOff x="838200" y="1714224"/>
            <a:chExt cx="3211286" cy="379548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BE038F9-B2DB-4D93-A2A0-2EBB042F2352}"/>
                </a:ext>
              </a:extLst>
            </p:cNvPr>
            <p:cNvSpPr/>
            <p:nvPr/>
          </p:nvSpPr>
          <p:spPr>
            <a:xfrm>
              <a:off x="838200" y="1714224"/>
              <a:ext cx="3211286" cy="40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2"/>
                  </a:solidFill>
                </a:rPr>
                <a:t>TISSUE PLASMINOGEN ACTIVATOR (tPA)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85E1EB1-83F4-4B7A-ACFF-5810D111F823}"/>
                </a:ext>
              </a:extLst>
            </p:cNvPr>
            <p:cNvSpPr txBox="1"/>
            <p:nvPr/>
          </p:nvSpPr>
          <p:spPr>
            <a:xfrm>
              <a:off x="1102455" y="4494050"/>
              <a:ext cx="26827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Thrombolytic agent administered intravenously that dissolves the clot (clot buster)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tPA must be delivered within 4.5 hours of stroke symptom onset</a:t>
              </a: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C6309821-BE04-4238-892E-0962E967D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8811" y="2524079"/>
              <a:ext cx="1270065" cy="156218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D7C3B2-F23A-42E9-BB52-DA523546F3F5}"/>
              </a:ext>
            </a:extLst>
          </p:cNvPr>
          <p:cNvGrpSpPr/>
          <p:nvPr/>
        </p:nvGrpSpPr>
        <p:grpSpPr>
          <a:xfrm>
            <a:off x="4490357" y="1714225"/>
            <a:ext cx="3211286" cy="4334096"/>
            <a:chOff x="4490357" y="1714225"/>
            <a:chExt cx="3211286" cy="43340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CB6B4C9-0BFB-4198-94A1-A01B48A5CD02}"/>
                </a:ext>
              </a:extLst>
            </p:cNvPr>
            <p:cNvSpPr/>
            <p:nvPr/>
          </p:nvSpPr>
          <p:spPr>
            <a:xfrm>
              <a:off x="4490357" y="1714225"/>
              <a:ext cx="3211286" cy="40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2"/>
                  </a:solidFill>
                </a:rPr>
                <a:t>ENDOVASCULAR THROMBECTOMY (EVT)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126C26B-DC1B-4A55-831E-D4B31BD83C22}"/>
                </a:ext>
              </a:extLst>
            </p:cNvPr>
            <p:cNvSpPr txBox="1"/>
            <p:nvPr/>
          </p:nvSpPr>
          <p:spPr>
            <a:xfrm>
              <a:off x="4754612" y="4494049"/>
              <a:ext cx="2682776" cy="155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Mechanical removal of a clot using a catheter and stent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EVT is ideally performed within 6 hours of stroke symptom onset.  However, this time window may be extended to 24 hours for a select group of patients</a:t>
              </a:r>
            </a:p>
            <a:p>
              <a:endParaRPr lang="en-US" sz="1100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D088502-253A-4330-A27F-1DA5A9D98004}"/>
                </a:ext>
              </a:extLst>
            </p:cNvPr>
            <p:cNvGrpSpPr/>
            <p:nvPr/>
          </p:nvGrpSpPr>
          <p:grpSpPr>
            <a:xfrm>
              <a:off x="4758821" y="2617117"/>
              <a:ext cx="2674359" cy="1505027"/>
              <a:chOff x="4840135" y="2617117"/>
              <a:chExt cx="2674359" cy="1505027"/>
            </a:xfrm>
          </p:grpSpPr>
          <p:pic>
            <p:nvPicPr>
              <p:cNvPr id="13" name="Picture 12" descr="A picture containing graphical user interface&#10;&#10;Description automatically generated">
                <a:extLst>
                  <a:ext uri="{FF2B5EF4-FFF2-40B4-BE49-F238E27FC236}">
                    <a16:creationId xmlns:a16="http://schemas.microsoft.com/office/drawing/2014/main" id="{BDBEF52A-136C-4E54-AF15-2E4A0195C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9976" y="2712371"/>
                <a:ext cx="1314518" cy="1314518"/>
              </a:xfrm>
              <a:prstGeom prst="rect">
                <a:avLst/>
              </a:prstGeom>
            </p:spPr>
          </p:pic>
          <p:pic>
            <p:nvPicPr>
              <p:cNvPr id="21" name="Picture 20" descr="Icon&#10;&#10;Description automatically generated">
                <a:extLst>
                  <a:ext uri="{FF2B5EF4-FFF2-40B4-BE49-F238E27FC236}">
                    <a16:creationId xmlns:a16="http://schemas.microsoft.com/office/drawing/2014/main" id="{2BD09893-2A8E-4504-A686-C6056F1ED4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0135" y="2617117"/>
                <a:ext cx="1009702" cy="1505027"/>
              </a:xfrm>
              <a:prstGeom prst="rect">
                <a:avLst/>
              </a:prstGeom>
            </p:spPr>
          </p:pic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02FBCA-8B69-4D7C-8112-31CA096F5573}"/>
              </a:ext>
            </a:extLst>
          </p:cNvPr>
          <p:cNvGrpSpPr/>
          <p:nvPr/>
        </p:nvGrpSpPr>
        <p:grpSpPr>
          <a:xfrm>
            <a:off x="8142514" y="1714224"/>
            <a:ext cx="3211286" cy="3241490"/>
            <a:chOff x="8142514" y="1714224"/>
            <a:chExt cx="3211286" cy="324149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3DF8E9A-877F-43A4-A62C-1F7805666B5E}"/>
                </a:ext>
              </a:extLst>
            </p:cNvPr>
            <p:cNvSpPr/>
            <p:nvPr/>
          </p:nvSpPr>
          <p:spPr>
            <a:xfrm>
              <a:off x="8142514" y="1714224"/>
              <a:ext cx="3211286" cy="40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2"/>
                  </a:solidFill>
                </a:rPr>
                <a:t>tPA and EVT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40B111-BFBB-4854-A5B4-DA5A634565B3}"/>
                </a:ext>
              </a:extLst>
            </p:cNvPr>
            <p:cNvSpPr txBox="1"/>
            <p:nvPr/>
          </p:nvSpPr>
          <p:spPr>
            <a:xfrm>
              <a:off x="8406769" y="4494049"/>
              <a:ext cx="2682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A patient can receive both tPA and EVT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84E561-B87B-4918-B630-C1A067D40A36}"/>
                </a:ext>
              </a:extLst>
            </p:cNvPr>
            <p:cNvGrpSpPr/>
            <p:nvPr/>
          </p:nvGrpSpPr>
          <p:grpSpPr>
            <a:xfrm>
              <a:off x="8808309" y="2822938"/>
              <a:ext cx="1879697" cy="1075229"/>
              <a:chOff x="8974414" y="3046915"/>
              <a:chExt cx="1879697" cy="1075229"/>
            </a:xfrm>
          </p:grpSpPr>
          <p:pic>
            <p:nvPicPr>
              <p:cNvPr id="9" name="Picture 8" descr="Shape, rectangle&#10;&#10;Description automatically generated">
                <a:extLst>
                  <a:ext uri="{FF2B5EF4-FFF2-40B4-BE49-F238E27FC236}">
                    <a16:creationId xmlns:a16="http://schemas.microsoft.com/office/drawing/2014/main" id="{94056697-3AFE-4B3D-AA72-D137EDE0E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74414" y="3046915"/>
                <a:ext cx="1879697" cy="406421"/>
              </a:xfrm>
              <a:prstGeom prst="rect">
                <a:avLst/>
              </a:prstGeom>
            </p:spPr>
          </p:pic>
          <p:pic>
            <p:nvPicPr>
              <p:cNvPr id="23" name="Picture 22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9FBECDF2-0488-4BD4-9F0B-FA3E59BE8C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96640" y="3696672"/>
                <a:ext cx="1835244" cy="425472"/>
              </a:xfrm>
              <a:prstGeom prst="rect">
                <a:avLst/>
              </a:prstGeom>
            </p:spPr>
          </p:pic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4507E0E-4FBD-48D9-9161-CA288561FE32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9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58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008"/>
    </mc:Choice>
    <mc:Fallback xmlns="">
      <p:transition spd="slow" advTm="115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1849708-11EE-4E79-8A59-07000D563B83}"/>
              </a:ext>
            </a:extLst>
          </p:cNvPr>
          <p:cNvGrpSpPr/>
          <p:nvPr/>
        </p:nvGrpSpPr>
        <p:grpSpPr>
          <a:xfrm>
            <a:off x="733905" y="1350711"/>
            <a:ext cx="5893449" cy="4985435"/>
            <a:chOff x="683105" y="1649593"/>
            <a:chExt cx="5893449" cy="4985435"/>
          </a:xfrm>
        </p:grpSpPr>
        <p:pic>
          <p:nvPicPr>
            <p:cNvPr id="6" name="Picture 5" descr="Screen Clippin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2" t="54190" r="49265" b="4173"/>
            <a:stretch/>
          </p:blipFill>
          <p:spPr>
            <a:xfrm>
              <a:off x="4396989" y="2031454"/>
              <a:ext cx="1872072" cy="1962614"/>
            </a:xfrm>
            <a:prstGeom prst="rect">
              <a:avLst/>
            </a:prstGeom>
          </p:spPr>
        </p:pic>
        <p:pic>
          <p:nvPicPr>
            <p:cNvPr id="7" name="Picture 6" descr="Screen Clippin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17" t="5529" r="52610" b="50952"/>
            <a:stretch/>
          </p:blipFill>
          <p:spPr>
            <a:xfrm>
              <a:off x="683105" y="2502662"/>
              <a:ext cx="3406391" cy="4132366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E8FD51-1B54-4B14-9913-243C761B7491}"/>
                </a:ext>
              </a:extLst>
            </p:cNvPr>
            <p:cNvSpPr/>
            <p:nvPr/>
          </p:nvSpPr>
          <p:spPr>
            <a:xfrm>
              <a:off x="2126033" y="2825109"/>
              <a:ext cx="256478" cy="256478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C34543-D267-40E1-B209-5B0E263D1488}"/>
                </a:ext>
              </a:extLst>
            </p:cNvPr>
            <p:cNvSpPr/>
            <p:nvPr/>
          </p:nvSpPr>
          <p:spPr>
            <a:xfrm>
              <a:off x="3969045" y="1649593"/>
              <a:ext cx="2607509" cy="2607509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A509675-90F6-49EE-BC2F-578B8DFD4E25}"/>
                </a:ext>
              </a:extLst>
            </p:cNvPr>
            <p:cNvCxnSpPr>
              <a:stCxn id="4" idx="0"/>
              <a:endCxn id="5" idx="1"/>
            </p:cNvCxnSpPr>
            <p:nvPr/>
          </p:nvCxnSpPr>
          <p:spPr>
            <a:xfrm flipV="1">
              <a:off x="2254272" y="2031454"/>
              <a:ext cx="2096634" cy="793655"/>
            </a:xfrm>
            <a:prstGeom prst="line">
              <a:avLst/>
            </a:prstGeom>
            <a:ln w="28575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5B5D2D3-3B14-4A07-99CD-62B2B8414416}"/>
                </a:ext>
              </a:extLst>
            </p:cNvPr>
            <p:cNvCxnSpPr>
              <a:endCxn id="5" idx="3"/>
            </p:cNvCxnSpPr>
            <p:nvPr/>
          </p:nvCxnSpPr>
          <p:spPr>
            <a:xfrm>
              <a:off x="2254272" y="3081587"/>
              <a:ext cx="2096634" cy="793654"/>
            </a:xfrm>
            <a:prstGeom prst="line">
              <a:avLst/>
            </a:prstGeom>
            <a:ln w="28575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6E9696E-E2AA-4726-A61A-0A616797B88C}"/>
                </a:ext>
              </a:extLst>
            </p:cNvPr>
            <p:cNvSpPr/>
            <p:nvPr/>
          </p:nvSpPr>
          <p:spPr>
            <a:xfrm>
              <a:off x="2428594" y="2825109"/>
              <a:ext cx="1095191" cy="1876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D00C6CD-BBA5-4279-88A8-95EE3891A0CD}"/>
              </a:ext>
            </a:extLst>
          </p:cNvPr>
          <p:cNvGrpSpPr/>
          <p:nvPr/>
        </p:nvGrpSpPr>
        <p:grpSpPr>
          <a:xfrm>
            <a:off x="7150095" y="1124910"/>
            <a:ext cx="3744420" cy="5500661"/>
            <a:chOff x="7683495" y="1387023"/>
            <a:chExt cx="3744420" cy="5500661"/>
          </a:xfrm>
        </p:grpSpPr>
        <p:pic>
          <p:nvPicPr>
            <p:cNvPr id="24" name="Content Placeholder 10">
              <a:extLst>
                <a:ext uri="{FF2B5EF4-FFF2-40B4-BE49-F238E27FC236}">
                  <a16:creationId xmlns:a16="http://schemas.microsoft.com/office/drawing/2014/main" id="{D32DE864-060F-40D7-8794-A48077F16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06"/>
            <a:stretch/>
          </p:blipFill>
          <p:spPr>
            <a:xfrm>
              <a:off x="7703967" y="4398848"/>
              <a:ext cx="3659554" cy="2236180"/>
            </a:xfrm>
            <a:prstGeom prst="rect">
              <a:avLst/>
            </a:prstGeom>
          </p:spPr>
        </p:pic>
        <p:pic>
          <p:nvPicPr>
            <p:cNvPr id="26" name="Content Placeholder 7">
              <a:extLst>
                <a:ext uri="{FF2B5EF4-FFF2-40B4-BE49-F238E27FC236}">
                  <a16:creationId xmlns:a16="http://schemas.microsoft.com/office/drawing/2014/main" id="{306F6218-1DC3-4175-A557-3FB693970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07"/>
            <a:stretch/>
          </p:blipFill>
          <p:spPr>
            <a:xfrm>
              <a:off x="7683495" y="1722520"/>
              <a:ext cx="3622295" cy="227154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1BD01D-9FE4-4F95-88BF-49A59BA68176}"/>
                </a:ext>
              </a:extLst>
            </p:cNvPr>
            <p:cNvSpPr txBox="1"/>
            <p:nvPr/>
          </p:nvSpPr>
          <p:spPr>
            <a:xfrm>
              <a:off x="7703967" y="1387023"/>
              <a:ext cx="36222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Medical Treatment (no EVT)</a:t>
              </a:r>
              <a:endParaRPr lang="en-US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AA617CD-161C-400F-A757-462174112A84}"/>
                </a:ext>
              </a:extLst>
            </p:cNvPr>
            <p:cNvSpPr txBox="1"/>
            <p:nvPr/>
          </p:nvSpPr>
          <p:spPr>
            <a:xfrm>
              <a:off x="7683495" y="4050508"/>
              <a:ext cx="36222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EVT (with medical treatment)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3F179E4-7461-40B7-AD85-87B8C858145F}"/>
                </a:ext>
              </a:extLst>
            </p:cNvPr>
            <p:cNvSpPr txBox="1"/>
            <p:nvPr/>
          </p:nvSpPr>
          <p:spPr>
            <a:xfrm>
              <a:off x="7768361" y="6626074"/>
              <a:ext cx="36595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/>
                <a:t>ESCAPE Trial Results</a:t>
              </a:r>
              <a:r>
                <a:rPr lang="en-US" sz="1050" baseline="30000" dirty="0"/>
                <a:t>3</a:t>
              </a:r>
              <a:endParaRPr lang="en-US" sz="1050" dirty="0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BC593C00-9D5A-4CF7-BF9D-189E92E4CA94}"/>
              </a:ext>
            </a:extLst>
          </p:cNvPr>
          <p:cNvSpPr txBox="1">
            <a:spLocks/>
          </p:cNvSpPr>
          <p:nvPr/>
        </p:nvSpPr>
        <p:spPr>
          <a:xfrm>
            <a:off x="468334" y="-31376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solidFill>
                  <a:schemeClr val="tx1"/>
                </a:solidFill>
              </a:rPr>
              <a:t>Endovascular Thrombectomy: The Procedure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29EED8-2C84-4F66-BCC1-8AC8766CB2A6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7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635"/>
    </mc:Choice>
    <mc:Fallback xmlns="">
      <p:transition spd="slow" advTm="145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A41E-988B-46A9-8707-4667530E8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Vessel Occlusion (LVO)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6C5CB-E5FF-4B0E-95C1-FA8BFDC5F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199"/>
            <a:ext cx="6210782" cy="429716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500" dirty="0"/>
              <a:t>Approximately 24% to 46% of ischemic strokes are due to large vessel occlusions</a:t>
            </a:r>
            <a:r>
              <a:rPr lang="en-US" sz="1500" baseline="30000" dirty="0"/>
              <a:t>4</a:t>
            </a:r>
            <a:endParaRPr lang="en-US" sz="1500" dirty="0"/>
          </a:p>
          <a:p>
            <a:pPr marL="514337" lvl="2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500" dirty="0"/>
              <a:t>Large vessel occlusions cause the most severe stroke, resulting in significant disability  and often death</a:t>
            </a:r>
          </a:p>
          <a:p>
            <a:pPr>
              <a:lnSpc>
                <a:spcPct val="80000"/>
              </a:lnSpc>
            </a:pPr>
            <a:r>
              <a:rPr lang="en-US" sz="1500" dirty="0"/>
              <a:t>Main vessels treated with Endovascular Thrombectomy include: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Large Vessels of the Anterior Circulation:</a:t>
            </a:r>
          </a:p>
          <a:p>
            <a:pPr lvl="2">
              <a:lnSpc>
                <a:spcPct val="80000"/>
              </a:lnSpc>
            </a:pPr>
            <a:r>
              <a:rPr lang="en-US" sz="1500" dirty="0"/>
              <a:t>Middle Cerebral Artery (M1 and M2 segments)</a:t>
            </a:r>
          </a:p>
          <a:p>
            <a:pPr lvl="2">
              <a:lnSpc>
                <a:spcPct val="80000"/>
              </a:lnSpc>
            </a:pPr>
            <a:r>
              <a:rPr lang="en-US" sz="1500" dirty="0"/>
              <a:t>Anterior Cerebral Arteries (A1 segment)</a:t>
            </a:r>
          </a:p>
          <a:p>
            <a:pPr lvl="2">
              <a:lnSpc>
                <a:spcPct val="80000"/>
              </a:lnSpc>
            </a:pPr>
            <a:r>
              <a:rPr lang="en-US" sz="1500" dirty="0"/>
              <a:t>Internal Carotid Arteries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Large Vessel Occlusions in the Posterior Circulation (e.g. basilar artery) may be considered based on clinical judgement </a:t>
            </a:r>
          </a:p>
          <a:p>
            <a:pPr>
              <a:lnSpc>
                <a:spcPct val="80000"/>
              </a:lnSpc>
            </a:pPr>
            <a:r>
              <a:rPr lang="en-US" sz="1500" dirty="0"/>
              <a:t>Endovascular therapy is more effective than intravenous tPA (Alteplase) for patients experiencing a large-vessel occlusion stroke</a:t>
            </a:r>
            <a:endParaRPr lang="en-US" sz="1500" strike="sngStrike" dirty="0"/>
          </a:p>
        </p:txBody>
      </p:sp>
      <p:pic>
        <p:nvPicPr>
          <p:cNvPr id="1026" name="Picture 2" descr="Pathology, anatomy, and pathophysiology of stroke (Chapter 2) - Caplan's  Stroke">
            <a:extLst>
              <a:ext uri="{FF2B5EF4-FFF2-40B4-BE49-F238E27FC236}">
                <a16:creationId xmlns:a16="http://schemas.microsoft.com/office/drawing/2014/main" id="{4429B0AE-8A3C-46BF-803F-7B78F6B5D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7" y="1536969"/>
            <a:ext cx="4386943" cy="393571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B789DF8-CF68-403A-9D17-021CED616C37}"/>
              </a:ext>
            </a:extLst>
          </p:cNvPr>
          <p:cNvSpPr/>
          <p:nvPr/>
        </p:nvSpPr>
        <p:spPr>
          <a:xfrm>
            <a:off x="10100309" y="1898662"/>
            <a:ext cx="1140824" cy="18729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92E8AED-6DFC-4280-8943-83B1B028711A}"/>
              </a:ext>
            </a:extLst>
          </p:cNvPr>
          <p:cNvSpPr/>
          <p:nvPr/>
        </p:nvSpPr>
        <p:spPr>
          <a:xfrm>
            <a:off x="10100309" y="2521975"/>
            <a:ext cx="1079864" cy="18729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11C62F-3DCE-41B9-97A8-9FB8C61D96E3}"/>
              </a:ext>
            </a:extLst>
          </p:cNvPr>
          <p:cNvSpPr/>
          <p:nvPr/>
        </p:nvSpPr>
        <p:spPr>
          <a:xfrm>
            <a:off x="653143" y="6008914"/>
            <a:ext cx="1645920" cy="7837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DA5F4F-5302-4644-97B6-951724B1C5F4}"/>
              </a:ext>
            </a:extLst>
          </p:cNvPr>
          <p:cNvSpPr/>
          <p:nvPr/>
        </p:nvSpPr>
        <p:spPr>
          <a:xfrm>
            <a:off x="1074256" y="5884549"/>
            <a:ext cx="11117743" cy="4089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tabLst>
                <a:tab pos="715963" algn="l"/>
              </a:tabLst>
            </a:pPr>
            <a:r>
              <a:rPr lang="en-CA" sz="1400" b="1" dirty="0">
                <a:solidFill>
                  <a:schemeClr val="tx2"/>
                </a:solidFill>
              </a:rPr>
              <a:t>	Is there a way to identify patients experiencing a large vessel occlusion stroke in the field?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BB883B-8627-4ADB-8446-E843B084C1F8}"/>
              </a:ext>
            </a:extLst>
          </p:cNvPr>
          <p:cNvSpPr/>
          <p:nvPr/>
        </p:nvSpPr>
        <p:spPr>
          <a:xfrm>
            <a:off x="10100309" y="2817070"/>
            <a:ext cx="1079864" cy="174802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90E994E-45A3-4AC4-897A-535B93E5DF9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214" y="5680029"/>
            <a:ext cx="539778" cy="8128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1C62B7-A7D5-4A7A-AAFD-1AE8F370C33F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44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23"/>
    </mc:Choice>
    <mc:Fallback xmlns="">
      <p:transition spd="slow" advTm="8982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A9D9C-8028-4F5D-B96E-434D5ED2C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 Angeles Motor Scale (LAMS)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63CE0-1CCB-448D-AA28-2FC3E3F55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9"/>
            <a:ext cx="10515600" cy="1796411"/>
          </a:xfrm>
        </p:spPr>
        <p:txBody>
          <a:bodyPr>
            <a:normAutofit/>
          </a:bodyPr>
          <a:lstStyle/>
          <a:p>
            <a:r>
              <a:rPr lang="en-US" sz="2000" dirty="0"/>
              <a:t>The LAMS tool is a simple and validated assessment of stroke severity</a:t>
            </a:r>
          </a:p>
          <a:p>
            <a:r>
              <a:rPr lang="en-US" sz="2000" dirty="0"/>
              <a:t>It helps to identify who may be having a large vessel occlusion stroke and be eligible for EVT.   </a:t>
            </a:r>
          </a:p>
          <a:p>
            <a:r>
              <a:rPr lang="en-US" sz="2000" dirty="0"/>
              <a:t>A score of </a:t>
            </a:r>
            <a:r>
              <a:rPr lang="en-US" sz="2000" u="sng" dirty="0"/>
              <a:t>&gt;</a:t>
            </a:r>
            <a:r>
              <a:rPr lang="en-US" sz="2000" dirty="0"/>
              <a:t> 4 is considered ‘positive’ for an LVO stroke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E6AD888-C605-46CF-96D6-0288E0413813}"/>
              </a:ext>
            </a:extLst>
          </p:cNvPr>
          <p:cNvGrpSpPr/>
          <p:nvPr/>
        </p:nvGrpSpPr>
        <p:grpSpPr>
          <a:xfrm>
            <a:off x="2923890" y="3756977"/>
            <a:ext cx="6344219" cy="2740938"/>
            <a:chOff x="1863922" y="2751133"/>
            <a:chExt cx="8464156" cy="365683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A7A2355-461E-420B-B269-2D4D25E21119}"/>
                </a:ext>
              </a:extLst>
            </p:cNvPr>
            <p:cNvSpPr/>
            <p:nvPr/>
          </p:nvSpPr>
          <p:spPr>
            <a:xfrm>
              <a:off x="2097484" y="2751133"/>
              <a:ext cx="2007393" cy="2007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AD07240-C80A-4E1F-B14E-6D8BB9642636}"/>
                </a:ext>
              </a:extLst>
            </p:cNvPr>
            <p:cNvSpPr/>
            <p:nvPr/>
          </p:nvSpPr>
          <p:spPr>
            <a:xfrm>
              <a:off x="5092303" y="2751134"/>
              <a:ext cx="2007393" cy="2007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BF1C869-0895-41BC-A2CE-6A4FC18CC363}"/>
                </a:ext>
              </a:extLst>
            </p:cNvPr>
            <p:cNvSpPr/>
            <p:nvPr/>
          </p:nvSpPr>
          <p:spPr>
            <a:xfrm>
              <a:off x="8087123" y="2751134"/>
              <a:ext cx="2007393" cy="2007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Graphic 8" descr="Confused person">
              <a:extLst>
                <a:ext uri="{FF2B5EF4-FFF2-40B4-BE49-F238E27FC236}">
                  <a16:creationId xmlns:a16="http://schemas.microsoft.com/office/drawing/2014/main" id="{5D212B9E-61AB-456F-8FCB-FDC5E2652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27178" y="3225396"/>
              <a:ext cx="1137643" cy="1137643"/>
            </a:xfrm>
            <a:prstGeom prst="rect">
              <a:avLst/>
            </a:prstGeom>
          </p:spPr>
        </p:pic>
        <p:pic>
          <p:nvPicPr>
            <p:cNvPr id="10" name="Graphic 9" descr="Handshake">
              <a:extLst>
                <a:ext uri="{FF2B5EF4-FFF2-40B4-BE49-F238E27FC236}">
                  <a16:creationId xmlns:a16="http://schemas.microsoft.com/office/drawing/2014/main" id="{99B5D061-1DF2-46CA-9BDB-8E812428D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59392" y="3225396"/>
              <a:ext cx="1262853" cy="1262853"/>
            </a:xfrm>
            <a:prstGeom prst="rect">
              <a:avLst/>
            </a:prstGeom>
          </p:spPr>
        </p:pic>
        <p:pic>
          <p:nvPicPr>
            <p:cNvPr id="11" name="Graphic 10" descr="Confused face with solid fill">
              <a:extLst>
                <a:ext uri="{FF2B5EF4-FFF2-40B4-BE49-F238E27FC236}">
                  <a16:creationId xmlns:a16="http://schemas.microsoft.com/office/drawing/2014/main" id="{F9650C35-0C62-411C-A497-3BD0B02CA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462164" y="3112287"/>
              <a:ext cx="1285081" cy="128508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C71F14-B55C-416F-A592-A015F15AE992}"/>
                </a:ext>
              </a:extLst>
            </p:cNvPr>
            <p:cNvSpPr txBox="1"/>
            <p:nvPr/>
          </p:nvSpPr>
          <p:spPr>
            <a:xfrm>
              <a:off x="1863922" y="5217162"/>
              <a:ext cx="2474515" cy="944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FACIAL DROOP 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ABSENT: 0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PRESENT: 1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884552-A41D-449B-B3DA-AE56C0EB1F7D}"/>
                </a:ext>
              </a:extLst>
            </p:cNvPr>
            <p:cNvSpPr txBox="1"/>
            <p:nvPr/>
          </p:nvSpPr>
          <p:spPr>
            <a:xfrm>
              <a:off x="4858741" y="5217162"/>
              <a:ext cx="2474515" cy="1190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ARM DRIFT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ABSENT: 0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DRIFTS DOWN: 1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FALLS RAPIDLY: 2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98343D-339A-48C5-9004-AC3B85B5F23F}"/>
                </a:ext>
              </a:extLst>
            </p:cNvPr>
            <p:cNvSpPr txBox="1"/>
            <p:nvPr/>
          </p:nvSpPr>
          <p:spPr>
            <a:xfrm>
              <a:off x="7853563" y="5217162"/>
              <a:ext cx="2474515" cy="1190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GRIP STRENGTH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NORMAL: 0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WEAK GRIP: 1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NO GRIP: 2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DE119FC-AD65-44F1-B4C3-1494FF3E215A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9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95406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69"/>
    </mc:Choice>
    <mc:Fallback xmlns="">
      <p:transition spd="slow" advTm="9486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E94554-83B0-4189-8499-412566CE91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135" y="1272129"/>
            <a:ext cx="6190698" cy="504920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B26C617-1223-4139-A2BF-A53EFC18C4DE}"/>
              </a:ext>
            </a:extLst>
          </p:cNvPr>
          <p:cNvSpPr txBox="1">
            <a:spLocks/>
          </p:cNvSpPr>
          <p:nvPr/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solidFill>
                  <a:schemeClr val="tx1"/>
                </a:solidFill>
              </a:rPr>
              <a:t>Ontario’s Hyperacute Stroke System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CD82FF-0249-4D2C-8A0F-FB9CCC23A787}"/>
              </a:ext>
            </a:extLst>
          </p:cNvPr>
          <p:cNvSpPr txBox="1">
            <a:spLocks/>
          </p:cNvSpPr>
          <p:nvPr/>
        </p:nvSpPr>
        <p:spPr>
          <a:xfrm>
            <a:off x="6361227" y="1864359"/>
            <a:ext cx="4994163" cy="312928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46" indent="-171446" algn="l" defTabSz="685783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chemeClr val="accent2"/>
                </a:solidFill>
              </a:rPr>
              <a:t>BASIC LIFE SUPPORT PATIENT CARE STANDARDS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600" i="1" dirty="0"/>
              <a:t>Patients who meet the requirements of the Acute Stroke Bypass Protocol can be transported to the closest or most appropriate Designated Stroke Centre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Designated Stroke </a:t>
            </a:r>
            <a:r>
              <a:rPr lang="en-US" sz="1600" dirty="0" err="1"/>
              <a:t>Centres</a:t>
            </a:r>
            <a:r>
              <a:rPr lang="en-US" sz="1600" dirty="0"/>
              <a:t> include: </a:t>
            </a:r>
          </a:p>
          <a:p>
            <a:pPr marL="685791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/>
              <a:t>Regional Stroke </a:t>
            </a:r>
            <a:r>
              <a:rPr lang="en-US" sz="1600" dirty="0" err="1"/>
              <a:t>Centres</a:t>
            </a:r>
            <a:r>
              <a:rPr lang="en-US" sz="1600" dirty="0"/>
              <a:t> </a:t>
            </a:r>
          </a:p>
          <a:p>
            <a:pPr marL="685791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/>
              <a:t>District Stroke </a:t>
            </a:r>
            <a:r>
              <a:rPr lang="en-US" sz="1600" dirty="0" err="1"/>
              <a:t>Centres</a:t>
            </a:r>
            <a:endParaRPr lang="en-US" sz="1600" dirty="0"/>
          </a:p>
          <a:p>
            <a:pPr marL="685791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 err="1"/>
              <a:t>Telestroke</a:t>
            </a:r>
            <a:r>
              <a:rPr lang="en-US" sz="1600" dirty="0"/>
              <a:t> </a:t>
            </a:r>
            <a:r>
              <a:rPr lang="en-US" sz="1600" dirty="0" err="1"/>
              <a:t>Centres</a:t>
            </a:r>
            <a:r>
              <a:rPr lang="en-US" sz="1600" dirty="0"/>
              <a:t> 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600" b="1" i="1" dirty="0"/>
              <a:t>Not all designated stroke </a:t>
            </a:r>
            <a:r>
              <a:rPr lang="en-US" sz="1600" b="1" i="1" dirty="0" err="1"/>
              <a:t>centres</a:t>
            </a:r>
            <a:r>
              <a:rPr lang="en-US" sz="1600" b="1" i="1" dirty="0"/>
              <a:t> are EVT c</a:t>
            </a:r>
            <a:r>
              <a:rPr lang="en-US" sz="1600" b="1" dirty="0"/>
              <a:t>apable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C421F5-D883-4F2C-A0CC-390837E126F9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2653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432"/>
    </mc:Choice>
    <mc:Fallback xmlns="">
      <p:transition spd="slow" advTm="11143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B13D-9619-4A46-97A2-81B09F1EA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Model: Drip and Ship or Mothership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FFA7BE-1954-4DB3-985A-7EC975600C12}"/>
              </a:ext>
            </a:extLst>
          </p:cNvPr>
          <p:cNvSpPr/>
          <p:nvPr/>
        </p:nvSpPr>
        <p:spPr>
          <a:xfrm>
            <a:off x="130629" y="6067063"/>
            <a:ext cx="11684346" cy="326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783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</a:pP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sz="1400" b="1" i="0" u="none" strike="noStrike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ontact your </a:t>
            </a:r>
            <a:r>
              <a:rPr lang="en-US" sz="1400" b="1" i="0" u="sng" strike="noStrike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Regional Stroke Network Team, Service or Base Hospital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sz="1400" b="1" i="0" u="none" strike="noStrike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 learn more about the model that will be used in your service area 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E37AE4-92A0-405F-A3AE-C5485E8DA0BF}"/>
              </a:ext>
            </a:extLst>
          </p:cNvPr>
          <p:cNvSpPr txBox="1"/>
          <p:nvPr/>
        </p:nvSpPr>
        <p:spPr>
          <a:xfrm>
            <a:off x="838200" y="1707851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tx2"/>
                </a:solidFill>
              </a:rPr>
              <a:t>Decision</a:t>
            </a:r>
            <a:r>
              <a:rPr lang="en-US" sz="1600" dirty="0"/>
              <a:t>s</a:t>
            </a:r>
            <a:r>
              <a:rPr lang="en-US" sz="1600" dirty="0">
                <a:solidFill>
                  <a:schemeClr val="tx2"/>
                </a:solidFill>
              </a:rPr>
              <a:t> regarding the most appropriate transport destinations are multifaceted and must take into consideration the </a:t>
            </a:r>
            <a:r>
              <a:rPr lang="en-US" sz="1600" b="1" u="sng" dirty="0">
                <a:solidFill>
                  <a:schemeClr val="tx2"/>
                </a:solidFill>
              </a:rPr>
              <a:t>regional and geographical context. 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DA95A73-4A09-4C02-8889-28EFE6C0B7FE}"/>
              </a:ext>
            </a:extLst>
          </p:cNvPr>
          <p:cNvGrpSpPr/>
          <p:nvPr/>
        </p:nvGrpSpPr>
        <p:grpSpPr>
          <a:xfrm>
            <a:off x="932718" y="3434179"/>
            <a:ext cx="3217642" cy="1035103"/>
            <a:chOff x="932718" y="3434179"/>
            <a:chExt cx="3217642" cy="1035103"/>
          </a:xfrm>
        </p:grpSpPr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F94EA3AC-63D0-4FE7-80F9-58AB811E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718" y="3434179"/>
              <a:ext cx="2070206" cy="1035103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881FAD-8DF6-4B14-AA88-207985A5D0D5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3002924" y="3951731"/>
              <a:ext cx="1147436" cy="0"/>
            </a:xfrm>
            <a:prstGeom prst="line">
              <a:avLst/>
            </a:prstGeom>
            <a:ln w="5715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1A49383-96C8-4F20-A0E0-654CF669937D}"/>
              </a:ext>
            </a:extLst>
          </p:cNvPr>
          <p:cNvGrpSpPr/>
          <p:nvPr/>
        </p:nvGrpSpPr>
        <p:grpSpPr>
          <a:xfrm>
            <a:off x="4033520" y="3575834"/>
            <a:ext cx="746760" cy="746760"/>
            <a:chOff x="4033520" y="3575834"/>
            <a:chExt cx="746760" cy="74676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54F6D7E-B573-4F36-B96A-00966C056AF3}"/>
                </a:ext>
              </a:extLst>
            </p:cNvPr>
            <p:cNvSpPr/>
            <p:nvPr/>
          </p:nvSpPr>
          <p:spPr>
            <a:xfrm>
              <a:off x="4033520" y="3575834"/>
              <a:ext cx="746760" cy="746760"/>
            </a:xfrm>
            <a:prstGeom prst="ellips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1B3A7279-6CD1-4FF8-82AE-D99C6EB87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6395" y="3692454"/>
              <a:ext cx="341009" cy="513519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ED58E74-3F56-4DEB-98F3-7630C897BB63}"/>
              </a:ext>
            </a:extLst>
          </p:cNvPr>
          <p:cNvGrpSpPr/>
          <p:nvPr/>
        </p:nvGrpSpPr>
        <p:grpSpPr>
          <a:xfrm>
            <a:off x="6349714" y="2529343"/>
            <a:ext cx="1964028" cy="1237897"/>
            <a:chOff x="6349714" y="2529343"/>
            <a:chExt cx="1964028" cy="12378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F587FDD-ECFA-4C80-87CD-01B8AD185AA5}"/>
                </a:ext>
              </a:extLst>
            </p:cNvPr>
            <p:cNvSpPr txBox="1"/>
            <p:nvPr/>
          </p:nvSpPr>
          <p:spPr>
            <a:xfrm>
              <a:off x="6349714" y="3496015"/>
              <a:ext cx="1964028" cy="2712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err="1"/>
                <a:t>tPA</a:t>
              </a:r>
              <a:r>
                <a:rPr lang="en-US" sz="1100" b="1" dirty="0"/>
                <a:t> only  site</a:t>
              </a:r>
            </a:p>
          </p:txBody>
        </p:sp>
        <p:pic>
          <p:nvPicPr>
            <p:cNvPr id="24" name="Picture 23" descr="Icon&#10;&#10;Description automatically generated">
              <a:extLst>
                <a:ext uri="{FF2B5EF4-FFF2-40B4-BE49-F238E27FC236}">
                  <a16:creationId xmlns:a16="http://schemas.microsoft.com/office/drawing/2014/main" id="{59F50555-F337-4019-ACE2-E56E5E1B7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4232" y="2529343"/>
              <a:ext cx="854992" cy="942552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E3D1D6-20FA-45F1-8CE3-F92D4B5C2AA0}"/>
              </a:ext>
            </a:extLst>
          </p:cNvPr>
          <p:cNvGrpSpPr/>
          <p:nvPr/>
        </p:nvGrpSpPr>
        <p:grpSpPr>
          <a:xfrm>
            <a:off x="4307554" y="4322594"/>
            <a:ext cx="5999174" cy="1199879"/>
            <a:chOff x="4307554" y="4322594"/>
            <a:chExt cx="5999174" cy="1199879"/>
          </a:xfrm>
        </p:grpSpPr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3002CAED-C17E-4A38-AED4-01E4D7703F27}"/>
                </a:ext>
              </a:extLst>
            </p:cNvPr>
            <p:cNvCxnSpPr>
              <a:stCxn id="13" idx="4"/>
              <a:endCxn id="26" idx="1"/>
            </p:cNvCxnSpPr>
            <p:nvPr/>
          </p:nvCxnSpPr>
          <p:spPr>
            <a:xfrm rot="16200000" flipH="1">
              <a:off x="6938053" y="1791441"/>
              <a:ext cx="837522" cy="5899828"/>
            </a:xfrm>
            <a:prstGeom prst="bentConnector2">
              <a:avLst/>
            </a:prstGeom>
            <a:ln w="5715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3B82F87-4E77-4141-9F76-EF0AB9C42674}"/>
                </a:ext>
              </a:extLst>
            </p:cNvPr>
            <p:cNvSpPr txBox="1"/>
            <p:nvPr/>
          </p:nvSpPr>
          <p:spPr>
            <a:xfrm>
              <a:off x="4307554" y="5260863"/>
              <a:ext cx="12664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Mothership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A7D9D5B-FD94-4B4C-A304-EB1C8D93BF0E}"/>
              </a:ext>
            </a:extLst>
          </p:cNvPr>
          <p:cNvGrpSpPr/>
          <p:nvPr/>
        </p:nvGrpSpPr>
        <p:grpSpPr>
          <a:xfrm>
            <a:off x="4307554" y="2635156"/>
            <a:ext cx="2596679" cy="940678"/>
            <a:chOff x="4307554" y="2635156"/>
            <a:chExt cx="2596679" cy="940678"/>
          </a:xfrm>
        </p:grpSpPr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1FE6E999-4DC2-48C4-AA85-5E793FD7CB59}"/>
                </a:ext>
              </a:extLst>
            </p:cNvPr>
            <p:cNvCxnSpPr>
              <a:cxnSpLocks/>
              <a:stCxn id="13" idx="0"/>
              <a:endCxn id="24" idx="1"/>
            </p:cNvCxnSpPr>
            <p:nvPr/>
          </p:nvCxnSpPr>
          <p:spPr>
            <a:xfrm rot="5400000" flipH="1" flipV="1">
              <a:off x="5367959" y="2039561"/>
              <a:ext cx="575215" cy="2497332"/>
            </a:xfrm>
            <a:prstGeom prst="bentConnector2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9B6A9DB-9791-486D-A995-8DAA5A7779D4}"/>
                </a:ext>
              </a:extLst>
            </p:cNvPr>
            <p:cNvSpPr txBox="1"/>
            <p:nvPr/>
          </p:nvSpPr>
          <p:spPr>
            <a:xfrm>
              <a:off x="4307554" y="2635156"/>
              <a:ext cx="2131346" cy="2712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Drip and Ship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D5AAD4F-457F-4CCC-8EAE-B6DDF75106C2}"/>
              </a:ext>
            </a:extLst>
          </p:cNvPr>
          <p:cNvGrpSpPr/>
          <p:nvPr/>
        </p:nvGrpSpPr>
        <p:grpSpPr>
          <a:xfrm>
            <a:off x="7759224" y="2604742"/>
            <a:ext cx="2547504" cy="791753"/>
            <a:chOff x="7759224" y="2604742"/>
            <a:chExt cx="2547504" cy="791753"/>
          </a:xfrm>
        </p:grpSpPr>
        <p:pic>
          <p:nvPicPr>
            <p:cNvPr id="47" name="Picture 46" descr="Icon&#10;&#10;Description automatically generated">
              <a:extLst>
                <a:ext uri="{FF2B5EF4-FFF2-40B4-BE49-F238E27FC236}">
                  <a16:creationId xmlns:a16="http://schemas.microsoft.com/office/drawing/2014/main" id="{0A63B37B-6C1C-426D-884C-3361834A4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277" y="2604742"/>
              <a:ext cx="1763451" cy="791753"/>
            </a:xfrm>
            <a:prstGeom prst="rect">
              <a:avLst/>
            </a:prstGeom>
          </p:spPr>
        </p:pic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B43FA7C-5ECF-4542-96E1-1114720E4DA6}"/>
                </a:ext>
              </a:extLst>
            </p:cNvPr>
            <p:cNvCxnSpPr>
              <a:stCxn id="24" idx="3"/>
              <a:endCxn id="47" idx="1"/>
            </p:cNvCxnSpPr>
            <p:nvPr/>
          </p:nvCxnSpPr>
          <p:spPr>
            <a:xfrm>
              <a:off x="7759224" y="3000619"/>
              <a:ext cx="784053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6F6A43E-02E7-4293-A24F-20163F06D25D}"/>
              </a:ext>
            </a:extLst>
          </p:cNvPr>
          <p:cNvGrpSpPr/>
          <p:nvPr/>
        </p:nvGrpSpPr>
        <p:grpSpPr>
          <a:xfrm>
            <a:off x="9752210" y="3000619"/>
            <a:ext cx="1964028" cy="2931924"/>
            <a:chOff x="9752210" y="3000619"/>
            <a:chExt cx="1964028" cy="293192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118F1B1-396B-4B43-9B83-A19F7E8284AE}"/>
                </a:ext>
              </a:extLst>
            </p:cNvPr>
            <p:cNvGrpSpPr/>
            <p:nvPr/>
          </p:nvGrpSpPr>
          <p:grpSpPr>
            <a:xfrm>
              <a:off x="10306728" y="3000619"/>
              <a:ext cx="854992" cy="2630773"/>
              <a:chOff x="10306728" y="3000619"/>
              <a:chExt cx="854992" cy="2630773"/>
            </a:xfrm>
          </p:grpSpPr>
          <p:pic>
            <p:nvPicPr>
              <p:cNvPr id="26" name="Picture 25" descr="Icon&#10;&#10;Description automatically generated">
                <a:extLst>
                  <a:ext uri="{FF2B5EF4-FFF2-40B4-BE49-F238E27FC236}">
                    <a16:creationId xmlns:a16="http://schemas.microsoft.com/office/drawing/2014/main" id="{2BC55375-5101-4A4B-A1BB-A4D865B569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06728" y="4688840"/>
                <a:ext cx="854992" cy="942552"/>
              </a:xfrm>
              <a:prstGeom prst="rect">
                <a:avLst/>
              </a:prstGeom>
            </p:spPr>
          </p:pic>
          <p:cxnSp>
            <p:nvCxnSpPr>
              <p:cNvPr id="57" name="Connector: Elbow 56">
                <a:extLst>
                  <a:ext uri="{FF2B5EF4-FFF2-40B4-BE49-F238E27FC236}">
                    <a16:creationId xmlns:a16="http://schemas.microsoft.com/office/drawing/2014/main" id="{4654782C-6B6D-4A2F-B60B-BAD4847B15E8}"/>
                  </a:ext>
                </a:extLst>
              </p:cNvPr>
              <p:cNvCxnSpPr>
                <a:stCxn id="47" idx="3"/>
                <a:endCxn id="26" idx="0"/>
              </p:cNvCxnSpPr>
              <p:nvPr/>
            </p:nvCxnSpPr>
            <p:spPr>
              <a:xfrm>
                <a:off x="10306728" y="3000619"/>
                <a:ext cx="427496" cy="1688221"/>
              </a:xfrm>
              <a:prstGeom prst="bentConnector2">
                <a:avLst/>
              </a:prstGeom>
              <a:ln w="571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14FAB7E-54F2-4237-8890-28432AE0C212}"/>
                </a:ext>
              </a:extLst>
            </p:cNvPr>
            <p:cNvSpPr txBox="1"/>
            <p:nvPr/>
          </p:nvSpPr>
          <p:spPr>
            <a:xfrm>
              <a:off x="9752210" y="5670933"/>
              <a:ext cx="196402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EVT Site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DB0C967-EE21-462C-A2DE-D51A6B51F09A}"/>
              </a:ext>
            </a:extLst>
          </p:cNvPr>
          <p:cNvSpPr txBox="1"/>
          <p:nvPr/>
        </p:nvSpPr>
        <p:spPr>
          <a:xfrm>
            <a:off x="5337045" y="3764388"/>
            <a:ext cx="48443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defTabSz="68578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What type of stroke is the patient experiencing?</a:t>
            </a:r>
          </a:p>
          <a:p>
            <a:pPr marL="285750" lvl="1" indent="-285750" defTabSz="68578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What is the distance/time to tPA or EVT centre?</a:t>
            </a:r>
          </a:p>
          <a:p>
            <a:pPr marL="285750" lvl="1" indent="-285750" defTabSz="68578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How efficient are the tPA and EVT centres in delivering care?</a:t>
            </a:r>
          </a:p>
          <a:p>
            <a:pPr marL="285750" lvl="1" indent="-285750" defTabSz="68578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What is EMS capacity?</a:t>
            </a:r>
          </a:p>
          <a:p>
            <a:pPr marL="285750" lvl="1" indent="-285750" defTabSz="68578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What is the capacity of the EVT centre?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B582FF-BCE7-41D7-8C67-2ED5B0A4745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8822" y="2442273"/>
            <a:ext cx="11189314" cy="346080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95FC0C1-9AC2-4332-837A-A98805E37C72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9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504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153"/>
    </mc:Choice>
    <mc:Fallback xmlns="">
      <p:transition spd="slow" advTm="202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939B1-FC74-4B1A-A033-275F0157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Different applications of the LAMS score in practice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C963710-5741-444F-BF09-8C1799ABF70A}"/>
              </a:ext>
            </a:extLst>
          </p:cNvPr>
          <p:cNvGrpSpPr/>
          <p:nvPr/>
        </p:nvGrpSpPr>
        <p:grpSpPr>
          <a:xfrm>
            <a:off x="6335273" y="1770234"/>
            <a:ext cx="5157787" cy="3715653"/>
            <a:chOff x="836609" y="1422044"/>
            <a:chExt cx="5157787" cy="3715653"/>
          </a:xfrm>
        </p:grpSpPr>
        <p:sp>
          <p:nvSpPr>
            <p:cNvPr id="5" name="Rectangle 4" descr="Ambulance">
              <a:extLst>
                <a:ext uri="{FF2B5EF4-FFF2-40B4-BE49-F238E27FC236}">
                  <a16:creationId xmlns:a16="http://schemas.microsoft.com/office/drawing/2014/main" id="{3742E838-35B7-45A8-9D11-3788C6120372}"/>
                </a:ext>
              </a:extLst>
            </p:cNvPr>
            <p:cNvSpPr/>
            <p:nvPr/>
          </p:nvSpPr>
          <p:spPr>
            <a:xfrm>
              <a:off x="1789799" y="1422044"/>
              <a:ext cx="1818055" cy="1818055"/>
            </a:xfrm>
            <a:prstGeom prst="rect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7" name="Text Placeholder 14">
              <a:extLst>
                <a:ext uri="{FF2B5EF4-FFF2-40B4-BE49-F238E27FC236}">
                  <a16:creationId xmlns:a16="http://schemas.microsoft.com/office/drawing/2014/main" id="{06958742-4FEA-4FC1-86DB-53B5B0709169}"/>
                </a:ext>
              </a:extLst>
            </p:cNvPr>
            <p:cNvSpPr txBox="1">
              <a:spLocks/>
            </p:cNvSpPr>
            <p:nvPr/>
          </p:nvSpPr>
          <p:spPr>
            <a:xfrm>
              <a:off x="836609" y="2495730"/>
              <a:ext cx="5157787" cy="8239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42892" indent="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5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35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14457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TRANSPORTATION DECISIONS</a:t>
              </a:r>
            </a:p>
          </p:txBody>
        </p:sp>
        <p:sp>
          <p:nvSpPr>
            <p:cNvPr id="18" name="Content Placeholder 12">
              <a:extLst>
                <a:ext uri="{FF2B5EF4-FFF2-40B4-BE49-F238E27FC236}">
                  <a16:creationId xmlns:a16="http://schemas.microsoft.com/office/drawing/2014/main" id="{A522F095-35A0-462A-9DE5-3D54F0971F7B}"/>
                </a:ext>
              </a:extLst>
            </p:cNvPr>
            <p:cNvSpPr txBox="1">
              <a:spLocks/>
            </p:cNvSpPr>
            <p:nvPr/>
          </p:nvSpPr>
          <p:spPr>
            <a:xfrm>
              <a:off x="836610" y="3319642"/>
              <a:ext cx="4628538" cy="181805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6" indent="-171446" algn="l" defTabSz="685783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2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14337" indent="-171446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28" indent="-171446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200120" indent="-171446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543012" indent="-171446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2200" dirty="0">
                  <a:latin typeface="Calibri" panose="020F0502020204030204" pitchFamily="34" charset="0"/>
                </a:rPr>
                <a:t>In regions where a </a:t>
              </a:r>
              <a:r>
                <a:rPr lang="en-US" sz="2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" panose="020F0502020204030204" pitchFamily="34" charset="0"/>
                </a:rPr>
                <a:t>mothership model is being used, the tool will help to identify patients who may be eligible for redirection or bypass directly to the EVT capable centre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7E47DA-C56E-4273-A2FE-462D6F1D1EA9}"/>
              </a:ext>
            </a:extLst>
          </p:cNvPr>
          <p:cNvGrpSpPr/>
          <p:nvPr/>
        </p:nvGrpSpPr>
        <p:grpSpPr>
          <a:xfrm>
            <a:off x="937430" y="1792871"/>
            <a:ext cx="5183188" cy="4888960"/>
            <a:chOff x="6172203" y="1444681"/>
            <a:chExt cx="5183188" cy="4888960"/>
          </a:xfrm>
        </p:grpSpPr>
        <p:sp>
          <p:nvSpPr>
            <p:cNvPr id="19" name="Text Placeholder 15">
              <a:extLst>
                <a:ext uri="{FF2B5EF4-FFF2-40B4-BE49-F238E27FC236}">
                  <a16:creationId xmlns:a16="http://schemas.microsoft.com/office/drawing/2014/main" id="{21997711-70E2-461C-88CF-79B4E7414499}"/>
                </a:ext>
              </a:extLst>
            </p:cNvPr>
            <p:cNvSpPr txBox="1">
              <a:spLocks/>
            </p:cNvSpPr>
            <p:nvPr/>
          </p:nvSpPr>
          <p:spPr>
            <a:xfrm>
              <a:off x="6172203" y="2495730"/>
              <a:ext cx="5183188" cy="8239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42892" indent="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5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35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14457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PRE-NOTIFICATION PROCESS</a:t>
              </a:r>
            </a:p>
          </p:txBody>
        </p:sp>
        <p:sp>
          <p:nvSpPr>
            <p:cNvPr id="20" name="Content Placeholder 13">
              <a:extLst>
                <a:ext uri="{FF2B5EF4-FFF2-40B4-BE49-F238E27FC236}">
                  <a16:creationId xmlns:a16="http://schemas.microsoft.com/office/drawing/2014/main" id="{26FFC985-4A24-434A-A0E5-54B4FFCC81DD}"/>
                </a:ext>
              </a:extLst>
            </p:cNvPr>
            <p:cNvSpPr txBox="1">
              <a:spLocks/>
            </p:cNvSpPr>
            <p:nvPr/>
          </p:nvSpPr>
          <p:spPr>
            <a:xfrm>
              <a:off x="6172204" y="3319642"/>
              <a:ext cx="4476132" cy="30139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6" indent="-171446" algn="l" defTabSz="685783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2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14337" indent="-171446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28" indent="-171446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200120" indent="-171446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543012" indent="-171446" algn="l" defTabSz="685783" rtl="0" eaLnBrk="1" latinLnBrk="0" hangingPunct="1">
                <a:lnSpc>
                  <a:spcPct val="100000"/>
                </a:lnSpc>
                <a:spcBef>
                  <a:spcPts val="375"/>
                </a:spcBef>
                <a:spcAft>
                  <a:spcPts val="375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2200" dirty="0">
                  <a:latin typeface="Calibri" panose="020F0502020204030204" pitchFamily="34" charset="0"/>
                </a:rPr>
                <a:t>In </a:t>
              </a:r>
              <a:r>
                <a:rPr lang="en-US" sz="2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" panose="020F0502020204030204" pitchFamily="34" charset="0"/>
                </a:rPr>
                <a:t>all regions, regardless of transport decision, the results of the LAMS screen (generally reported as positive when &gt;=4 or negative when 3 or less)  can be used to pre-notify the receiving hospital when the patient is en route</a:t>
              </a:r>
              <a:endParaRPr lang="en-US" sz="2200" strike="sngStrike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Rectangle 20" descr="Speaker phone">
              <a:extLst>
                <a:ext uri="{FF2B5EF4-FFF2-40B4-BE49-F238E27FC236}">
                  <a16:creationId xmlns:a16="http://schemas.microsoft.com/office/drawing/2014/main" id="{96F9849C-1CDC-430F-B5E5-D8507B84A1C4}"/>
                </a:ext>
              </a:extLst>
            </p:cNvPr>
            <p:cNvSpPr/>
            <p:nvPr/>
          </p:nvSpPr>
          <p:spPr>
            <a:xfrm>
              <a:off x="7053535" y="1444681"/>
              <a:ext cx="1613696" cy="1613696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4476493-A9D0-49C2-B98A-9589E56C857E}"/>
              </a:ext>
            </a:extLst>
          </p:cNvPr>
          <p:cNvSpPr txBox="1"/>
          <p:nvPr/>
        </p:nvSpPr>
        <p:spPr>
          <a:xfrm>
            <a:off x="130629" y="6611444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8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451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86"/>
    </mc:Choice>
    <mc:Fallback xmlns="">
      <p:transition spd="slow" advTm="59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A: Quiz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6800" b="0" dirty="0">
                <a:solidFill>
                  <a:schemeClr val="tx1"/>
                </a:solidFill>
              </a:rPr>
              <a:t>A designated Stroke Centre is a Regional Stroke Centre, District Stroke Centre or a Telestroke (Thrombolysis) Centre regardless of Endovascular (EVT) capabilities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True 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6800" dirty="0"/>
              <a:t>Patients who meet the criteria outlined in the Acute Stroke Bypass Protocol may be redirected to the closest or most appropriate stroke centre if: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A. They do not meet any of the contraindications listed 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B. They can be transported to a Designated Stroke Centre within 4.5 hours of stroke symptom onset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C. They can be transported to a Designated Stroke Centre within 6 hours of stroke symptom onset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A and C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A and B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6800" dirty="0"/>
              <a:t>Large vessel occlusions are the most common type of ischemic stroke 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True </a:t>
            </a:r>
          </a:p>
          <a:p>
            <a:pPr marL="855663" lvl="2" indent="-407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False </a:t>
            </a:r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2572D-F2D2-4744-A750-02E087B327E4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7333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66"/>
    </mc:Choice>
    <mc:Fallback xmlns="">
      <p:transition spd="slow" advTm="2446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A: Quiz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 lnSpcReduction="10000"/>
          </a:bodyPr>
          <a:lstStyle/>
          <a:p>
            <a:pPr marL="538163" indent="-538163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The Los Angeles Motor Scale only needs to be used in regions implementing Direct Access or Mothership Transport Models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898525" lvl="2" indent="-3619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 EVT is not a time dependent procedure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898525" lvl="2" indent="-3619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All designated stroke </a:t>
            </a:r>
            <a:r>
              <a:rPr lang="en-US" sz="1800" dirty="0" err="1"/>
              <a:t>centres</a:t>
            </a:r>
            <a:r>
              <a:rPr lang="en-US" sz="1800" dirty="0"/>
              <a:t> are capable of providing Endovascular Thrombectomy 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898525" lvl="2" indent="-3619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 The Los Angeles Motor Scale is to be used as a primary screening tool to identify patients experiencing the signs and symptoms of stroke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				</a:t>
            </a:r>
          </a:p>
          <a:p>
            <a:pPr marL="898525" lvl="2" indent="-3619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9B920-7CF1-4CA3-BE21-C136D5A66715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7102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73"/>
    </mc:Choice>
    <mc:Fallback xmlns="">
      <p:transition spd="slow" advTm="3197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A: Quiz (ANSWERS)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6800" b="0" dirty="0">
                <a:solidFill>
                  <a:schemeClr val="tx1"/>
                </a:solidFill>
              </a:rPr>
              <a:t>A designated Stroke Centre is a Regional Stroke Centre, District Stroke Centre or a </a:t>
            </a:r>
            <a:r>
              <a:rPr lang="en-US" sz="6800" b="0" dirty="0" err="1">
                <a:solidFill>
                  <a:schemeClr val="tx1"/>
                </a:solidFill>
              </a:rPr>
              <a:t>Telestroke</a:t>
            </a:r>
            <a:r>
              <a:rPr lang="en-US" sz="6800" b="0" dirty="0">
                <a:solidFill>
                  <a:schemeClr val="tx1"/>
                </a:solidFill>
              </a:rPr>
              <a:t> (Thrombolysis) Centre regardless of Endovascular (EVT) capabilities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6800" dirty="0"/>
              <a:t>True 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6800" dirty="0"/>
              <a:t>Patients who meet the criteria outlined in the Acute Stroke Bypass Protocol may be redirected to the closest or most appropriate stroke </a:t>
            </a:r>
            <a:r>
              <a:rPr lang="en-US" sz="6800" dirty="0" err="1"/>
              <a:t>centre</a:t>
            </a:r>
            <a:r>
              <a:rPr lang="en-US" sz="6800" dirty="0"/>
              <a:t> if: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A. They do not meet any of the contraindications listed 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B. They can be transported to a Designated Stroke Centre within 4.5 hours of stroke symptom onset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C. They can be transported to a Designated Stroke Centre within 6 hours of stroke symptom onset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6800" dirty="0"/>
              <a:t>A and C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A and B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6800" dirty="0"/>
              <a:t>Large vessel occlusions are the most common type of ischemic stroke 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6800" dirty="0"/>
              <a:t>True </a:t>
            </a:r>
          </a:p>
          <a:p>
            <a:pPr marL="895350" lvl="2" indent="-44767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6800" dirty="0"/>
              <a:t>False </a:t>
            </a:r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36DF5B-F676-4165-9C68-E51CCB2BD0C0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4320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1"/>
    </mc:Choice>
    <mc:Fallback xmlns="">
      <p:transition spd="slow" advTm="1322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A: Quiz (ANSWERS)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 lnSpcReduction="10000"/>
          </a:bodyPr>
          <a:lstStyle/>
          <a:p>
            <a:pPr marL="538163" indent="-538163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The Los Angeles Motor Scale only needs to be used in regions implementing Direct Access or Mothership Transport Models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 EVT is not a time dependent procedure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All designated stroke </a:t>
            </a:r>
            <a:r>
              <a:rPr lang="en-US" sz="1800" dirty="0" err="1"/>
              <a:t>centres</a:t>
            </a:r>
            <a:r>
              <a:rPr lang="en-US" sz="1800" dirty="0"/>
              <a:t> are capable of providing Endovascular Thrombectomy 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 The Los Angeles Motor Scale is to be used as a primary screening tool to identify patients experiencing the signs and symptoms of stroke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				</a:t>
            </a:r>
          </a:p>
          <a:p>
            <a:pPr marL="898525" lvl="2" indent="-3603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False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FD3AF-A5A9-4D18-A49A-45ACA7EFDC8E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611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91"/>
    </mc:Choice>
    <mc:Fallback xmlns="">
      <p:transition spd="slow" advTm="1479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38EA85-461D-4FC7-BFCA-8E84215D96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Section B: Application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E601D-9815-4ECC-B943-82398521AA4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LEARNING OBJECTIVES: </a:t>
            </a:r>
          </a:p>
          <a:p>
            <a:pPr marL="457200"/>
            <a:r>
              <a:rPr lang="en-US"/>
              <a:t>Apply and score the Los Angeles Motor Scale (LAMS) when assessing a stroke patient in the field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E99DF1-9E97-482D-A4AF-A5351171EE24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70775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9"/>
    </mc:Choice>
    <mc:Fallback xmlns="">
      <p:transition spd="slow" advTm="30789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EA085E-1704-49F0-B7FE-84F9678A8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544" y="1435773"/>
            <a:ext cx="4097322" cy="5116825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9466B-1C13-4D2C-89D9-C90C13F89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8"/>
            <a:ext cx="5257800" cy="43371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Stroke Diagnosis Screens</a:t>
            </a:r>
          </a:p>
          <a:p>
            <a:pPr lvl="1"/>
            <a:r>
              <a:rPr lang="en-US" dirty="0"/>
              <a:t>“Patients should be screened for signs of stroke using a validated stroke assessment tool that includes the components of FAST (Face, Arm, Speech, and Time)” (CSPBR, 2018) </a:t>
            </a:r>
          </a:p>
          <a:p>
            <a:pPr marL="0" indent="0">
              <a:buNone/>
            </a:pPr>
            <a:r>
              <a:rPr lang="en-US" dirty="0"/>
              <a:t>Stroke Severity Screens</a:t>
            </a:r>
          </a:p>
          <a:p>
            <a:pPr lvl="1"/>
            <a:r>
              <a:rPr lang="en-US" dirty="0"/>
              <a:t>“Patients who demonstrate any FAST signs should then undergo a second screen using a tool validated to assess stroke severity, which may be considered in decisions for transportation destination” (CSBPR, 2018)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0DF3D8-A5AA-4005-B35B-2345C0952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Tools in the Field- Best Practice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C472AF-6874-418A-BF7E-DE3174C54FAF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814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11"/>
    </mc:Choice>
    <mc:Fallback xmlns="">
      <p:transition spd="slow" advTm="9031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F3CB6-DC40-4CD1-B923-1EE032FC5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Los Angeles Motor Scale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87D39C-981F-41DD-BB46-D40EADE3E1FD}"/>
              </a:ext>
            </a:extLst>
          </p:cNvPr>
          <p:cNvGrpSpPr/>
          <p:nvPr/>
        </p:nvGrpSpPr>
        <p:grpSpPr>
          <a:xfrm>
            <a:off x="1863922" y="1916624"/>
            <a:ext cx="8464156" cy="3358581"/>
            <a:chOff x="1863922" y="2751133"/>
            <a:chExt cx="8464156" cy="335858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88E2662-6AE9-407B-8E80-FFBA4CA1B7B4}"/>
                </a:ext>
              </a:extLst>
            </p:cNvPr>
            <p:cNvSpPr/>
            <p:nvPr/>
          </p:nvSpPr>
          <p:spPr>
            <a:xfrm>
              <a:off x="2097484" y="2751133"/>
              <a:ext cx="2007393" cy="2007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5319B7E-5A91-49A7-90D9-8930E7299F34}"/>
                </a:ext>
              </a:extLst>
            </p:cNvPr>
            <p:cNvSpPr/>
            <p:nvPr/>
          </p:nvSpPr>
          <p:spPr>
            <a:xfrm>
              <a:off x="5092303" y="2751134"/>
              <a:ext cx="2007393" cy="2007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F9F8C3D-6485-4ABB-9D38-ACAF494CA898}"/>
                </a:ext>
              </a:extLst>
            </p:cNvPr>
            <p:cNvSpPr/>
            <p:nvPr/>
          </p:nvSpPr>
          <p:spPr>
            <a:xfrm>
              <a:off x="8087123" y="2751134"/>
              <a:ext cx="2007393" cy="2007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Confused person">
              <a:extLst>
                <a:ext uri="{FF2B5EF4-FFF2-40B4-BE49-F238E27FC236}">
                  <a16:creationId xmlns:a16="http://schemas.microsoft.com/office/drawing/2014/main" id="{9FD191DC-3CBA-4403-BE94-9801603D8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27178" y="3225396"/>
              <a:ext cx="1137643" cy="1137643"/>
            </a:xfrm>
            <a:prstGeom prst="rect">
              <a:avLst/>
            </a:prstGeom>
          </p:spPr>
        </p:pic>
        <p:pic>
          <p:nvPicPr>
            <p:cNvPr id="14" name="Graphic 13" descr="Handshake">
              <a:extLst>
                <a:ext uri="{FF2B5EF4-FFF2-40B4-BE49-F238E27FC236}">
                  <a16:creationId xmlns:a16="http://schemas.microsoft.com/office/drawing/2014/main" id="{80BC20E2-75F9-4CB8-A19D-06327842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59392" y="3225396"/>
              <a:ext cx="1262853" cy="1262853"/>
            </a:xfrm>
            <a:prstGeom prst="rect">
              <a:avLst/>
            </a:prstGeom>
          </p:spPr>
        </p:pic>
        <p:pic>
          <p:nvPicPr>
            <p:cNvPr id="16" name="Graphic 15" descr="Confused face with solid fill">
              <a:extLst>
                <a:ext uri="{FF2B5EF4-FFF2-40B4-BE49-F238E27FC236}">
                  <a16:creationId xmlns:a16="http://schemas.microsoft.com/office/drawing/2014/main" id="{F45D41BE-9EF0-4FEC-82A4-EC9DCE2F6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462164" y="3112287"/>
              <a:ext cx="1285081" cy="128508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D43A86B-E912-4A0C-A9E3-86A478190AE5}"/>
                </a:ext>
              </a:extLst>
            </p:cNvPr>
            <p:cNvSpPr txBox="1"/>
            <p:nvPr/>
          </p:nvSpPr>
          <p:spPr>
            <a:xfrm>
              <a:off x="1863922" y="5217162"/>
              <a:ext cx="24745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FACIAL DROOP 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ABSENT: 0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PRESENT: 1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CE5C51-1FF5-4363-BD20-6DF5EE2CB4C2}"/>
                </a:ext>
              </a:extLst>
            </p:cNvPr>
            <p:cNvSpPr txBox="1"/>
            <p:nvPr/>
          </p:nvSpPr>
          <p:spPr>
            <a:xfrm>
              <a:off x="4858741" y="5217162"/>
              <a:ext cx="247451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ARM DRIFT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ABSENT: 0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DRIFTS DOWN: 1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FALLS RAPIDLY: 2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0A8218-E13D-4F2B-A6BC-767D184077F3}"/>
                </a:ext>
              </a:extLst>
            </p:cNvPr>
            <p:cNvSpPr txBox="1"/>
            <p:nvPr/>
          </p:nvSpPr>
          <p:spPr>
            <a:xfrm>
              <a:off x="7853562" y="5217162"/>
              <a:ext cx="247451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GRIP STRENGTH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NORMAL: 0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WEAK GRIP: 1</a:t>
              </a:r>
            </a:p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NO GRIP: 2 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8FF3BE3-ED76-4D77-BDE6-103C154F854E}"/>
              </a:ext>
            </a:extLst>
          </p:cNvPr>
          <p:cNvSpPr/>
          <p:nvPr/>
        </p:nvSpPr>
        <p:spPr>
          <a:xfrm>
            <a:off x="838200" y="5907491"/>
            <a:ext cx="9709297" cy="6413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LAMS Score </a:t>
            </a:r>
            <a:r>
              <a:rPr lang="en-US" sz="2000" b="1" u="sng" dirty="0">
                <a:solidFill>
                  <a:schemeClr val="tx2"/>
                </a:solidFill>
              </a:rPr>
              <a:t>&gt;</a:t>
            </a:r>
            <a:r>
              <a:rPr lang="en-US" sz="2000" b="1" dirty="0">
                <a:solidFill>
                  <a:schemeClr val="tx2"/>
                </a:solidFill>
              </a:rPr>
              <a:t>4 indicates a more severe stroke and can be communicated as LVO screen positive 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304D2-1565-4CAB-AB4D-B2B6DB249A6D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9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2031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745"/>
    </mc:Choice>
    <mc:Fallback xmlns="">
      <p:transition spd="slow" advTm="11974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390F2-5F3B-4846-AC0F-1A6C536A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LAMS Tool in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29D0-F63F-47CA-A85A-283439889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three case scenarios were created by the Champlain Regional Stroke Network to support local EMS training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BC6D5B-C791-48FC-BF11-B86C11082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81" y="3429000"/>
            <a:ext cx="7234238" cy="23443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FCDFEA-5788-4CFC-8F67-920EE19E8DB6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0892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24"/>
    </mc:Choice>
    <mc:Fallback xmlns="">
      <p:transition spd="slow" advTm="3262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21A6E3-7F07-43CD-AB76-EBDB0C29EB10}"/>
              </a:ext>
            </a:extLst>
          </p:cNvPr>
          <p:cNvSpPr/>
          <p:nvPr/>
        </p:nvSpPr>
        <p:spPr>
          <a:xfrm>
            <a:off x="839787" y="3765668"/>
            <a:ext cx="3537003" cy="19913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Paramedic Assessment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Paramedics arrive on scene at 1700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 assessment revealed the following: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Using the Paramedic Prompt Card for Acute Stroke Bypass Protocol, paramedics observe a slight left facial droop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Paramedics perform the LAMS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4B501-0A2C-46AC-8F45-25799B0B8F0B}"/>
              </a:ext>
            </a:extLst>
          </p:cNvPr>
          <p:cNvSpPr/>
          <p:nvPr/>
        </p:nvSpPr>
        <p:spPr>
          <a:xfrm>
            <a:off x="839788" y="1690692"/>
            <a:ext cx="3537003" cy="1894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Background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Medical History: Hypertension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Lives at home with her husband in Cobden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At 1630 husband notices wife’s speech was slurred and left side of her mouth seems to be drooping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Husband immediately calls 911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E4CD15-781D-4892-8269-13F76F6A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Scenario 1: 64-Year-Old, Female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A5E07-B30D-4B0E-81A1-33178314AB59}"/>
              </a:ext>
            </a:extLst>
          </p:cNvPr>
          <p:cNvSpPr/>
          <p:nvPr/>
        </p:nvSpPr>
        <p:spPr>
          <a:xfrm>
            <a:off x="7815209" y="1719261"/>
            <a:ext cx="358637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Blood glucose 5.2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930956-5DD2-4FBC-ADC3-56D685E597EF}"/>
              </a:ext>
            </a:extLst>
          </p:cNvPr>
          <p:cNvSpPr/>
          <p:nvPr/>
        </p:nvSpPr>
        <p:spPr>
          <a:xfrm>
            <a:off x="7815209" y="2407549"/>
            <a:ext cx="358637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Last known well 1630 (30 minutes ago)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90C8C-7157-436F-AE8E-75EA2942F445}"/>
              </a:ext>
            </a:extLst>
          </p:cNvPr>
          <p:cNvSpPr/>
          <p:nvPr/>
        </p:nvSpPr>
        <p:spPr>
          <a:xfrm>
            <a:off x="7815209" y="3095837"/>
            <a:ext cx="3586377" cy="9300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Alert, oriented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Skin is pink, warm and dry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133E0B-7E0E-43BA-893B-BEF391C2C101}"/>
              </a:ext>
            </a:extLst>
          </p:cNvPr>
          <p:cNvSpPr/>
          <p:nvPr/>
        </p:nvSpPr>
        <p:spPr>
          <a:xfrm>
            <a:off x="7815209" y="4190326"/>
            <a:ext cx="3586377" cy="15666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Pulse: 86 bpm, strong &amp; regular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BP 167/92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SpO2: 96%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RR: 16 (no airway obstruction) 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3F91641B-C09C-4266-95F2-3A98791F3C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730" y="1719261"/>
            <a:ext cx="2314540" cy="39826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13CFBC-BA05-44A6-BEBA-F38BD9793AC2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3514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33"/>
    </mc:Choice>
    <mc:Fallback xmlns="">
      <p:transition spd="slow" advTm="7943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21A6E3-7F07-43CD-AB76-EBDB0C29EB10}"/>
              </a:ext>
            </a:extLst>
          </p:cNvPr>
          <p:cNvSpPr/>
          <p:nvPr/>
        </p:nvSpPr>
        <p:spPr>
          <a:xfrm>
            <a:off x="839787" y="3765668"/>
            <a:ext cx="3537003" cy="19913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114309"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Paramedic Assessment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Paramedics arrive on scene at 1700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 assessment revealed the following: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Using the Paramedic Prompt Card for Acute Stroke Bypass Protocol, paramedics observe no movement of right arm and aphasia, unable to speak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Paramedics perform the LAMS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4B501-0A2C-46AC-8F45-25799B0B8F0B}"/>
              </a:ext>
            </a:extLst>
          </p:cNvPr>
          <p:cNvSpPr/>
          <p:nvPr/>
        </p:nvSpPr>
        <p:spPr>
          <a:xfrm>
            <a:off x="839788" y="1690692"/>
            <a:ext cx="3537003" cy="1894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Background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Medical History: Smoker x 20 years, diabetes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Lives with wife in Toronto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At 1600, wife found him reclined in a chair, unable to answer questions with look of panic on his red face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Wife immediately calls 911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E4CD15-781D-4892-8269-13F76F6A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Scenario 2: 55-Year-Old, Male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A5E07-B30D-4B0E-81A1-33178314AB59}"/>
              </a:ext>
            </a:extLst>
          </p:cNvPr>
          <p:cNvSpPr/>
          <p:nvPr/>
        </p:nvSpPr>
        <p:spPr>
          <a:xfrm>
            <a:off x="7815209" y="1719261"/>
            <a:ext cx="358637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Blood glucose 10.2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930956-5DD2-4FBC-ADC3-56D685E597EF}"/>
              </a:ext>
            </a:extLst>
          </p:cNvPr>
          <p:cNvSpPr/>
          <p:nvPr/>
        </p:nvSpPr>
        <p:spPr>
          <a:xfrm>
            <a:off x="7815209" y="2407549"/>
            <a:ext cx="358637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Last known well 1500 (2 hours ago)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90C8C-7157-436F-AE8E-75EA2942F445}"/>
              </a:ext>
            </a:extLst>
          </p:cNvPr>
          <p:cNvSpPr/>
          <p:nvPr/>
        </p:nvSpPr>
        <p:spPr>
          <a:xfrm>
            <a:off x="7815209" y="3095837"/>
            <a:ext cx="3586377" cy="9300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Conscious, tries to make eye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Right arm appears completely limp at his side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133E0B-7E0E-43BA-893B-BEF391C2C101}"/>
              </a:ext>
            </a:extLst>
          </p:cNvPr>
          <p:cNvSpPr/>
          <p:nvPr/>
        </p:nvSpPr>
        <p:spPr>
          <a:xfrm>
            <a:off x="7815209" y="4190326"/>
            <a:ext cx="3586377" cy="15666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Pulse: 92 bpm, irregular, AFIB when put on monitor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BP 158/92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SpO2: 92%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RR: 24 (no airway obstruction) 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992A9A18-E4FF-49AF-BCC4-D47D8D96D1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340" y="1656059"/>
            <a:ext cx="2647319" cy="39989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767B4D-FE38-4F0E-84DE-0A83C1204EB4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052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36"/>
    </mc:Choice>
    <mc:Fallback xmlns="">
      <p:transition spd="slow" advTm="7823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21A6E3-7F07-43CD-AB76-EBDB0C29EB10}"/>
              </a:ext>
            </a:extLst>
          </p:cNvPr>
          <p:cNvSpPr/>
          <p:nvPr/>
        </p:nvSpPr>
        <p:spPr>
          <a:xfrm>
            <a:off x="839787" y="3765668"/>
            <a:ext cx="3537003" cy="19913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114309"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Paramedic Assessment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Paramedics arrive on scene 0800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 assessment revealed the following: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Using the Paramedic Prompt Card for Acute Stroke Bypass Protocol, paramedics observe a facial droop and weakness in limbs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Paramedics perform the LAMS   </a:t>
            </a:r>
          </a:p>
          <a:p>
            <a:pPr indent="-114309">
              <a:lnSpc>
                <a:spcPct val="90000"/>
              </a:lnSpc>
            </a:pP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4B501-0A2C-46AC-8F45-25799B0B8F0B}"/>
              </a:ext>
            </a:extLst>
          </p:cNvPr>
          <p:cNvSpPr/>
          <p:nvPr/>
        </p:nvSpPr>
        <p:spPr>
          <a:xfrm>
            <a:off x="839788" y="1690692"/>
            <a:ext cx="3537003" cy="1894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Background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</a:endParaRP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Medical History: diabetes, ex-smoker</a:t>
            </a: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Lives with wife in Guelph</a:t>
            </a: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At 0750, sudden onset of slurred speech, left side weakness with upper and lower limbs</a:t>
            </a: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Wife immediately calls 911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E4CD15-781D-4892-8269-13F76F6A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Scenario 3: 61-Year-Old, Male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A5E07-B30D-4B0E-81A1-33178314AB59}"/>
              </a:ext>
            </a:extLst>
          </p:cNvPr>
          <p:cNvSpPr/>
          <p:nvPr/>
        </p:nvSpPr>
        <p:spPr>
          <a:xfrm>
            <a:off x="7815209" y="1719261"/>
            <a:ext cx="358637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Blood glucose 8.9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930956-5DD2-4FBC-ADC3-56D685E597EF}"/>
              </a:ext>
            </a:extLst>
          </p:cNvPr>
          <p:cNvSpPr/>
          <p:nvPr/>
        </p:nvSpPr>
        <p:spPr>
          <a:xfrm>
            <a:off x="7815209" y="2407549"/>
            <a:ext cx="3586377" cy="523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Last known well 0750 (10 minutes ago)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90C8C-7157-436F-AE8E-75EA2942F445}"/>
              </a:ext>
            </a:extLst>
          </p:cNvPr>
          <p:cNvSpPr/>
          <p:nvPr/>
        </p:nvSpPr>
        <p:spPr>
          <a:xfrm>
            <a:off x="7815209" y="3095837"/>
            <a:ext cx="3586377" cy="9300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Alert, oriented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Skin is pink, warm and dry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133E0B-7E0E-43BA-893B-BEF391C2C101}"/>
              </a:ext>
            </a:extLst>
          </p:cNvPr>
          <p:cNvSpPr/>
          <p:nvPr/>
        </p:nvSpPr>
        <p:spPr>
          <a:xfrm>
            <a:off x="7815209" y="4190326"/>
            <a:ext cx="3586377" cy="15666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Pulse: 75 bpm, strong and regular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BP 140/90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SpO2: 96%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RR: 16 (no airway obstruction) 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992A9A18-E4FF-49AF-BCC4-D47D8D96D19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340" y="1656059"/>
            <a:ext cx="2647319" cy="39989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9C4B27-FCAB-4FA7-8328-86AF0B6EB5DD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5819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88"/>
    </mc:Choice>
    <mc:Fallback xmlns="">
      <p:transition spd="slow" advTm="6868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B: Quiz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1700" b="0" dirty="0">
                <a:solidFill>
                  <a:schemeClr val="tx1"/>
                </a:solidFill>
              </a:rPr>
              <a:t>The three domains captured in the LAMS Tool are: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Facial Droop, Arm Drift, Grip Strength 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Facial Droop, Speech, Grip Strength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Speech, Arm Drift, Grip Strength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1700" dirty="0"/>
              <a:t>The LAMS score should be used to identify patients who may be experiencing a stroke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True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False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700" dirty="0"/>
              <a:t>A LAMS score of 4 or higher could indicate a more severe stroke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True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False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DFFC36-BA0A-4A1F-BB2F-47C744580FDA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0745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14"/>
    </mc:Choice>
    <mc:Fallback xmlns="">
      <p:transition spd="slow" advTm="34714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B: Quiz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The Los Angeles Motor Scale only needs to be used in regions implementing Direct Access or Mothership Transport Models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 The LAMS score should be included as part of the hospital pre-notification process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Patients with a LAMS score of less than 4 are not having a stroke and do not need to be transported to a Designated Stroke Centre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The Los Angeles Motor Scale is a pre-hospital screening tool to assist with determining stroke severity and transportation destination.  It is NOT a substitute for a full neurological exam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6D4CB0-AF8B-4C55-835E-0595AD114CC5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6426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19"/>
    </mc:Choice>
    <mc:Fallback xmlns="">
      <p:transition spd="slow" advTm="35619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B: Quiz (ANSWERS)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1700" b="0" dirty="0">
                <a:solidFill>
                  <a:schemeClr val="tx1"/>
                </a:solidFill>
              </a:rPr>
              <a:t>The three domains captured in in the LAMS Tool are: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700" dirty="0"/>
              <a:t>Facial Droop, Arm Drift, Grip Strength 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Facial Droop, Speech, Grip Strength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Speech, Arm Drift, Grip Strength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1700" dirty="0"/>
              <a:t>The LAMS score should be used to identify patients who may be experiencing a stroke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True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700" dirty="0"/>
              <a:t>False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1700" dirty="0"/>
              <a:t>A LAMS score of 4 or higher could indicate a more severe stroke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700" dirty="0"/>
              <a:t>True </a:t>
            </a:r>
          </a:p>
          <a:p>
            <a:pPr marL="806450" lvl="2" indent="-3889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700" dirty="0"/>
              <a:t>False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5933AB-35C0-4CDE-9E7D-3CC349803845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00735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88"/>
    </mc:Choice>
    <mc:Fallback xmlns="">
      <p:transition spd="slow" advTm="10588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6626-7CD2-4BB7-A768-2AAD9CC1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401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Section B: Quiz (ANSWERS)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6817E-B3F6-40C7-9C59-0A802FC3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501904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The Los Angeles Motor Scale only needs to be used in regions implementing Direct Access or Mothership Transport Models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735013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 The LAMS score should be included as part of the hospital pre-notification process</a:t>
            </a:r>
          </a:p>
          <a:p>
            <a:pPr marL="735013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True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Patients with a LAMS score of less than 4 are not having a stroke and do not need to be transported to a Designated Stroke Centre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True </a:t>
            </a:r>
          </a:p>
          <a:p>
            <a:pPr marL="735013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False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sz="1800" dirty="0"/>
              <a:t>The Los Angeles Motor Scale is a pre-hospital screening tool to assist with determining stroke severity and transportation destination.  It is NOT a substitute for a full neurological exam </a:t>
            </a:r>
          </a:p>
          <a:p>
            <a:pPr marL="735013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True </a:t>
            </a:r>
          </a:p>
          <a:p>
            <a:pPr marL="449263" lvl="2" indent="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/>
              <a:t>False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2E5191-E483-4C9D-AE74-13CEC5C99E3E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4723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7"/>
    </mc:Choice>
    <mc:Fallback xmlns="">
      <p:transition spd="slow" advTm="11237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D88B5-91A9-4BE6-BDCF-A5DAAF7CF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Acute Stroke Bypass Protocol</a:t>
            </a:r>
            <a:endParaRPr lang="en-US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54512-8CAF-412D-9B5E-DFA10C93F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Thank you for completing the Acute Stroke Bypass Protocol Training Video</a:t>
            </a:r>
          </a:p>
          <a:p>
            <a:r>
              <a:rPr lang="en-US" dirty="0">
                <a:solidFill>
                  <a:schemeClr val="tx1"/>
                </a:solidFill>
              </a:rPr>
              <a:t>The in-force date for the BLS PCS v 3.3 is: January 11, 2021</a:t>
            </a:r>
          </a:p>
          <a:p>
            <a:r>
              <a:rPr lang="en-US" dirty="0">
                <a:solidFill>
                  <a:schemeClr val="tx1"/>
                </a:solidFill>
              </a:rPr>
              <a:t>For additional information and resources, please contact your Regional Stroke Network Team, Service or Base Hospital</a:t>
            </a:r>
          </a:p>
          <a:p>
            <a:r>
              <a:rPr lang="en-US" dirty="0">
                <a:solidFill>
                  <a:schemeClr val="tx1"/>
                </a:solidFill>
              </a:rPr>
              <a:t>CorHealth Ontario (</a:t>
            </a:r>
            <a:r>
              <a:rPr lang="en-US" dirty="0">
                <a:hlinkClick r:id="rId4"/>
              </a:rPr>
              <a:t>service@corhealthontario.ca</a:t>
            </a:r>
            <a:r>
              <a:rPr lang="en-US" dirty="0"/>
              <a:t>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5BFB5-BD7D-4896-B03F-957023426360}"/>
              </a:ext>
            </a:extLst>
          </p:cNvPr>
          <p:cNvSpPr txBox="1"/>
          <p:nvPr/>
        </p:nvSpPr>
        <p:spPr>
          <a:xfrm>
            <a:off x="130629" y="6594026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https://www.youtube.com/watch?v=EanfEzCHYc8&amp;feature=youtu.be</a:t>
            </a:r>
            <a:endParaRPr lang="en-US" sz="1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73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62"/>
    </mc:Choice>
    <mc:Fallback xmlns="">
      <p:transition spd="slow" advTm="34862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7B59A-473C-4496-A1C4-D551B8C8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BBA66-42CF-4667-97BE-EAB1C6B9B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300" dirty="0"/>
              <a:t>Saver, J.   Time is Brain –Quantified. Stroke. 2006;37:263-266. Available at https://doi.org/10.1161/01.STR.0000196957.55928.abStroke.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err="1"/>
              <a:t>Meretoja</a:t>
            </a:r>
            <a:r>
              <a:rPr lang="en-US" sz="2300" dirty="0"/>
              <a:t> A., </a:t>
            </a:r>
            <a:r>
              <a:rPr lang="en-US" sz="2300" dirty="0" err="1"/>
              <a:t>Keshtkaran</a:t>
            </a:r>
            <a:r>
              <a:rPr lang="en-US" sz="2300" dirty="0"/>
              <a:t> M., </a:t>
            </a:r>
            <a:r>
              <a:rPr lang="en-US" sz="2300" dirty="0" err="1"/>
              <a:t>Tatlisumak</a:t>
            </a:r>
            <a:r>
              <a:rPr lang="en-US" sz="2300" dirty="0"/>
              <a:t> T., </a:t>
            </a:r>
            <a:r>
              <a:rPr lang="en-US" sz="2300" dirty="0" err="1"/>
              <a:t>Donnan</a:t>
            </a:r>
            <a:r>
              <a:rPr lang="en-US" sz="2300" dirty="0"/>
              <a:t> G.A.. &amp; </a:t>
            </a:r>
            <a:r>
              <a:rPr lang="en-US" sz="2300" dirty="0" err="1"/>
              <a:t>Churilov</a:t>
            </a:r>
            <a:r>
              <a:rPr lang="en-US" sz="2300" dirty="0"/>
              <a:t> L. Endovascular therapy for ischemic stroke: save a minute—save a week. Neurology. 2017; 88: 2123-2127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Goyal et al (ESCAPE Trial investigators). Randomized Assessment of Rapid Endovascular Treatment of Ischemic Stroke. N </a:t>
            </a:r>
            <a:r>
              <a:rPr lang="en-US" sz="2300" dirty="0" err="1"/>
              <a:t>Engl</a:t>
            </a:r>
            <a:r>
              <a:rPr lang="en-US" sz="2300" dirty="0"/>
              <a:t> J Med 2015 Mar 12;372(11):1019-30. 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err="1"/>
              <a:t>Rennert</a:t>
            </a:r>
            <a:r>
              <a:rPr lang="en-US" sz="2300" dirty="0"/>
              <a:t>, R. C., </a:t>
            </a:r>
            <a:r>
              <a:rPr lang="en-US" sz="2300" dirty="0" err="1"/>
              <a:t>Wali</a:t>
            </a:r>
            <a:r>
              <a:rPr lang="en-US" sz="2300" dirty="0"/>
              <a:t>, A. R., Steinberg, J. A., Santiago-</a:t>
            </a:r>
            <a:r>
              <a:rPr lang="en-US" sz="2300" dirty="0" err="1"/>
              <a:t>Dieppa</a:t>
            </a:r>
            <a:r>
              <a:rPr lang="en-US" sz="2300" dirty="0"/>
              <a:t>, D. R., Olson, S. E., Pannell, J. S., &amp; </a:t>
            </a:r>
            <a:r>
              <a:rPr lang="en-US" sz="2300" dirty="0" err="1"/>
              <a:t>Khalessi</a:t>
            </a:r>
            <a:r>
              <a:rPr lang="en-US" sz="2300" dirty="0"/>
              <a:t>, A. A. (2019). Epidemiology, Natural History, and Clinical Presentation of Large Vessel Ischemic Stroke. Neurosurgery, 85(suppl_1), S4–S8. </a:t>
            </a:r>
            <a:r>
              <a:rPr lang="en-US" sz="2300" dirty="0">
                <a:hlinkClick r:id="rId3"/>
              </a:rPr>
              <a:t>https://doi.org/10.1093/neuros/nyz042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/>
              <a:t>Other Resources</a:t>
            </a:r>
          </a:p>
          <a:p>
            <a:pPr marL="0" indent="0">
              <a:buNone/>
            </a:pPr>
            <a:r>
              <a:rPr lang="en-US" sz="2300" dirty="0">
                <a:hlinkClick r:id="rId4"/>
              </a:rPr>
              <a:t>CorHealth Ontario's Endovascular Treatment (EVT) Resource Centre </a:t>
            </a:r>
            <a:r>
              <a:rPr lang="en-US" sz="2300" dirty="0"/>
              <a:t>(http://www.corhealthontario.ca/resources-forhealthcare-planners-&amp;-providers/evt)</a:t>
            </a:r>
          </a:p>
          <a:p>
            <a:pPr marL="457200" indent="-457200" algn="l">
              <a:buFont typeface="+mj-lt"/>
              <a:buAutoNum type="arabicPeriod"/>
            </a:pPr>
            <a:endParaRPr lang="en-US" sz="2400" b="0" i="0" kern="1200" dirty="0">
              <a:solidFill>
                <a:srgbClr val="505050"/>
              </a:solidFill>
              <a:effectLst/>
              <a:latin typeface="Helvetica" panose="020B0604020202020204" pitchFamily="34" charset="0"/>
              <a:ea typeface="+mn-ea"/>
              <a:cs typeface="+mn-cs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B9A7CF-5887-43ED-842A-639C382446B1}"/>
              </a:ext>
            </a:extLst>
          </p:cNvPr>
          <p:cNvSpPr txBox="1"/>
          <p:nvPr/>
        </p:nvSpPr>
        <p:spPr>
          <a:xfrm>
            <a:off x="130629" y="6585317"/>
            <a:ext cx="122965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Adapted from </a:t>
            </a:r>
            <a:r>
              <a:rPr lang="en-CA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Paramedic Prompt Card for Acute Stroke Bypass Protocol - Paramedic Training Module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originally developed by CorHealth Ontario </a:t>
            </a:r>
            <a:r>
              <a:rPr lang="en-CA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https://www.youtube.com/watch?v=EanfEzCHYc8&amp;feature=youtu.be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769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72"/>
    </mc:Choice>
    <mc:Fallback xmlns="">
      <p:transition spd="slow" advTm="1537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4|1.2|2|9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31.9|16.2|20.9|4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0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3.4|1.4|4|1.4|2.6|11.7|37.3|6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2|2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5|23.2|2.8|12.9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3743</Words>
  <Application>Microsoft Office PowerPoint</Application>
  <PresentationFormat>Widescreen</PresentationFormat>
  <Paragraphs>351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Helvetica</vt:lpstr>
      <vt:lpstr>Open Sans</vt:lpstr>
      <vt:lpstr>Times New Roman</vt:lpstr>
      <vt:lpstr>Wingdings</vt:lpstr>
      <vt:lpstr>Office Theme</vt:lpstr>
      <vt:lpstr>Paramedic Prompt Card for Acute Stroke Bypass Protocol </vt:lpstr>
      <vt:lpstr>EHS Acute Stroke Bypass Protocol Update</vt:lpstr>
      <vt:lpstr>Learning Objectives</vt:lpstr>
      <vt:lpstr>Section A: Theory </vt:lpstr>
      <vt:lpstr>Time is Brain </vt:lpstr>
      <vt:lpstr>Treatments for Acute Ischemic Stroke </vt:lpstr>
      <vt:lpstr>PowerPoint Presentation</vt:lpstr>
      <vt:lpstr>Large Vessel Occlusion (LVO)</vt:lpstr>
      <vt:lpstr>Los Angeles Motor Scale (LAMS) </vt:lpstr>
      <vt:lpstr>PowerPoint Presentation</vt:lpstr>
      <vt:lpstr>Transportation Model: Drip and Ship or Mothership </vt:lpstr>
      <vt:lpstr>Different applications of the LAMS score in practice</vt:lpstr>
      <vt:lpstr>Section A: Quiz</vt:lpstr>
      <vt:lpstr>Section A: Quiz</vt:lpstr>
      <vt:lpstr>Section A: Quiz (ANSWERS) </vt:lpstr>
      <vt:lpstr>Section A: Quiz (ANSWERS) </vt:lpstr>
      <vt:lpstr>Section B: Application</vt:lpstr>
      <vt:lpstr>Screening Tools in the Field- Best Practice </vt:lpstr>
      <vt:lpstr>The Los Angeles Motor Scale </vt:lpstr>
      <vt:lpstr>Applying the LAMS Tool in Practice </vt:lpstr>
      <vt:lpstr>Scenario 1: 64-Year-Old, Female </vt:lpstr>
      <vt:lpstr>Scenario 2: 55-Year-Old, Male </vt:lpstr>
      <vt:lpstr>Scenario 3: 61-Year-Old, Male </vt:lpstr>
      <vt:lpstr>Section B: Quiz</vt:lpstr>
      <vt:lpstr>Section B: Quiz</vt:lpstr>
      <vt:lpstr>Section B: Quiz (ANSWERS) </vt:lpstr>
      <vt:lpstr>Section B: Quiz (ANSWERS) </vt:lpstr>
      <vt:lpstr>Acute Stroke Bypass Protocol</vt:lpstr>
      <vt:lpstr>Reference Slide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Paramedic Prompt Card for Acute Stroke Bypass Protocol</dc:title>
  <dc:creator>Kathryn Yearwood</dc:creator>
  <cp:lastModifiedBy>Kathryn Yearwood</cp:lastModifiedBy>
  <cp:revision>3</cp:revision>
  <dcterms:created xsi:type="dcterms:W3CDTF">2020-12-14T19:08:42Z</dcterms:created>
  <dcterms:modified xsi:type="dcterms:W3CDTF">2020-12-16T18:32:23Z</dcterms:modified>
</cp:coreProperties>
</file>