
<file path=[Content_Types].xml><?xml version="1.0" encoding="utf-8"?>
<Types xmlns="http://schemas.openxmlformats.org/package/2006/content-types">
  <Override PartName="/ppt/slides/slide41.xml" ContentType="application/vnd.openxmlformats-officedocument.presentationml.slide+xml"/>
  <Override PartName="/ppt/notesSlides/notesSlide16.xml" ContentType="application/vnd.openxmlformats-officedocument.presentationml.notesSlide+xml"/>
  <Override PartName="/ppt/slides/slide50.xml" ContentType="application/vnd.openxmlformats-officedocument.presentationml.slide+xml"/>
  <Override PartName="/ppt/slides/slide18.xml" ContentType="application/vnd.openxmlformats-officedocument.presentationml.slide+xml"/>
  <Override PartName="/ppt/notesSlides/notesSlide26.xml" ContentType="application/vnd.openxmlformats-officedocument.presentationml.notesSlide+xml"/>
  <Override PartName="/ppt/slides/slide60.xml" ContentType="application/vnd.openxmlformats-officedocument.presentationml.slide+xml"/>
  <Override PartName="/ppt/slides/slide28.xml" ContentType="application/vnd.openxmlformats-officedocument.presentationml.slide+xml"/>
  <Override PartName="/ppt/slides/slide37.xml" ContentType="application/vnd.openxmlformats-officedocument.presentationml.slide+xml"/>
  <Override PartName="/ppt/slides/slide9.xml" ContentType="application/vnd.openxmlformats-officedocument.presentationml.slide+xml"/>
  <Override PartName="/ppt/notesSlides/notesSlide45.xml" ContentType="application/vnd.openxmlformats-officedocument.presentationml.notesSlide+xml"/>
  <Override PartName="/ppt/slides/slide47.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Masters/notesMaster1.xml" ContentType="application/vnd.openxmlformats-officedocument.presentationml.notesMaster+xml"/>
  <Override PartName="/ppt/theme/theme1.xml" ContentType="application/vnd.openxmlformats-officedocument.theme+xml"/>
  <Override PartName="/ppt/notesSlides/notesSlide2.xml" ContentType="application/vnd.openxmlformats-officedocument.presentationml.notesSlide+xml"/>
  <Default Extension="jpeg" ContentType="image/jpeg"/>
  <Override PartName="/ppt/notesSlides/notesSlide11.xml" ContentType="application/vnd.openxmlformats-officedocument.presentationml.notesSlide+xml"/>
  <Override PartName="/ppt/slides/slide13.xml" ContentType="application/vnd.openxmlformats-officedocument.presentationml.slide+xml"/>
  <Override PartName="/ppt/notesSlides/notesSlide21.xml" ContentType="application/vnd.openxmlformats-officedocument.presentationml.notesSlide+xml"/>
  <Override PartName="/ppt/slides/slide23.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4.xml" ContentType="application/vnd.openxmlformats-officedocument.presentationml.slide+xml"/>
  <Override PartName="/ppt/notesSlides/notesSlide40.xml" ContentType="application/vnd.openxmlformats-officedocument.presentationml.notesSlide+xml"/>
  <Override PartName="/ppt/slideLayouts/slideLayout5.xml" ContentType="application/vnd.openxmlformats-officedocument.presentationml.slideLayout+xml"/>
  <Override PartName="/ppt/slides/slide42.xml" ContentType="application/vnd.openxmlformats-officedocument.presentationml.slide+xml"/>
  <Override PartName="/ppt/notesSlides/notesSlide17.xml" ContentType="application/vnd.openxmlformats-officedocument.presentationml.notes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19.xml" ContentType="application/vnd.openxmlformats-officedocument.presentationml.slide+xml"/>
  <Override PartName="/ppt/notesSlides/notesSlide27.xml" ContentType="application/vnd.openxmlformats-officedocument.presentationml.notesSlide+xml"/>
  <Override PartName="/ppt/slideLayouts/slideLayout10.xml" ContentType="application/vnd.openxmlformats-officedocument.presentationml.slideLayout+xml"/>
  <Override PartName="/ppt/slides/slide61.xml" ContentType="application/vnd.openxmlformats-officedocument.presentationml.slide+xml"/>
  <Override PartName="/ppt/slides/slide29.xml" ContentType="application/vnd.openxmlformats-officedocument.presentationml.slide+xml"/>
  <Override PartName="/ppt/notesSlides/notesSlide36.xml" ContentType="application/vnd.openxmlformats-officedocument.presentationml.notesSlide+xml"/>
  <Override PartName="/ppt/slides/slide38.xml" ContentType="application/vnd.openxmlformats-officedocument.presentationml.slide+xml"/>
  <Override PartName="/ppt/notesSlides/notesSlide46.xml" ContentType="application/vnd.openxmlformats-officedocument.presentationml.notesSlide+xml"/>
  <Override PartName="/ppt/slides/slide48.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theme/theme2.xml" ContentType="application/vnd.openxmlformats-officedocument.theme+xml"/>
  <Override PartName="/ppt/notesSlides/notesSlide3.xml" ContentType="application/vnd.openxmlformats-officedocument.presentationml.notesSlide+xml"/>
  <Override PartName="/ppt/notesSlides/notesSlide8.xml" ContentType="application/vnd.openxmlformats-officedocument.presentationml.notesSlide+xml"/>
  <Override PartName="/ppt/notesSlides/notesSlide12.xml" ContentType="application/vnd.openxmlformats-officedocument.presentationml.notesSlide+xml"/>
  <Override PartName="/ppt/slides/slide14.xml" ContentType="application/vnd.openxmlformats-officedocument.presentationml.slide+xml"/>
  <Override PartName="/ppt/notesSlides/notesSlide22.xml" ContentType="application/vnd.openxmlformats-officedocument.presentationml.notesSlide+xml"/>
  <Override PartName="/ppt/slides/slide24.xml" ContentType="application/vnd.openxmlformats-officedocument.presentationml.slide+xml"/>
  <Default Extension="bin" ContentType="application/vnd.openxmlformats-officedocument.presentationml.printerSettings"/>
  <Override PartName="/ppt/notesSlides/notesSlide32.xml" ContentType="application/vnd.openxmlformats-officedocument.presentationml.notesSlide+xml"/>
  <Override PartName="/ppt/slides/slide33.xml" ContentType="application/vnd.openxmlformats-officedocument.presentationml.slide+xml"/>
  <Override PartName="/ppt/slides/slide5.xml" ContentType="application/vnd.openxmlformats-officedocument.presentationml.slide+xml"/>
  <Override PartName="/ppt/notesSlides/notesSlide41.xml" ContentType="application/vnd.openxmlformats-officedocument.presentationml.notesSlide+xml"/>
  <Override PartName="/ppt/slideLayouts/slideLayout6.xml" ContentType="application/vnd.openxmlformats-officedocument.presentationml.slideLayout+xml"/>
  <Default Extension="xml" ContentType="application/xml"/>
  <Override PartName="/ppt/slides/slide43.xml" ContentType="application/vnd.openxmlformats-officedocument.presentationml.slide+xml"/>
  <Override PartName="/ppt/tableStyles.xml" ContentType="application/vnd.openxmlformats-officedocument.presentationml.tableStyles+xml"/>
  <Override PartName="/ppt/notesSlides/notesSlide18.xml" ContentType="application/vnd.openxmlformats-officedocument.presentationml.notes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60.xml" ContentType="application/vnd.openxmlformats-officedocument.presentationml.notesSlide+xml"/>
  <Override PartName="/ppt/notesSlides/notesSlide28.xml" ContentType="application/vnd.openxmlformats-officedocument.presentationml.notesSlide+xml"/>
  <Override PartName="/ppt/slides/slide62.xml" ContentType="application/vnd.openxmlformats-officedocument.presentationml.slide+xml"/>
  <Override PartName="/ppt/notesSlides/notesSlide37.xml" ContentType="application/vnd.openxmlformats-officedocument.presentationml.notesSlide+xml"/>
  <Override PartName="/docProps/app.xml" ContentType="application/vnd.openxmlformats-officedocument.extended-properties+xml"/>
  <Override PartName="/ppt/slides/slide39.xml" ContentType="application/vnd.openxmlformats-officedocument.presentationml.slide+xml"/>
  <Override PartName="/ppt/notesSlides/notesSlide47.xml" ContentType="application/vnd.openxmlformats-officedocument.presentationml.notesSlide+xml"/>
  <Override PartName="/ppt/slides/slide49.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docProps/core.xml" ContentType="application/vnd.openxmlformats-package.core-properties+xml"/>
  <Override PartName="/ppt/theme/theme3.xml" ContentType="application/vnd.openxmlformats-officedocument.theme+xml"/>
  <Override PartName="/ppt/notesSlides/notesSlide4.xml" ContentType="application/vnd.openxmlformats-officedocument.presentationml.notesSlide+xml"/>
  <Override PartName="/ppt/slideLayouts/slideLayout1.xml" ContentType="application/vnd.openxmlformats-officedocument.presentationml.slideLayout+xml"/>
  <Override PartName="/ppt/notesSlides/notesSlide9.xml" ContentType="application/vnd.openxmlformats-officedocument.presentationml.notesSlide+xml"/>
  <Override PartName="/ppt/notesSlides/notesSlide13.xml" ContentType="application/vnd.openxmlformats-officedocument.presentationml.notesSlide+xml"/>
  <Default Extension="gif" ContentType="image/gif"/>
  <Override PartName="/ppt/slides/slide15.xml" ContentType="application/vnd.openxmlformats-officedocument.presentationml.slide+xml"/>
  <Override PartName="/ppt/notesSlides/notesSlide23.xml" ContentType="application/vnd.openxmlformats-officedocument.presentationml.notesSlide+xml"/>
  <Override PartName="/ppt/slides/slide25.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6.xml" ContentType="application/vnd.openxmlformats-officedocument.presentationml.slide+xml"/>
  <Override PartName="/ppt/notesSlides/notesSlide42.xml" ContentType="application/vnd.openxmlformats-officedocument.presentationml.notesSlide+xml"/>
  <Override PartName="/ppt/slideLayouts/slideLayout7.xml" ContentType="application/vnd.openxmlformats-officedocument.presentationml.slideLayout+xml"/>
  <Default Extension="png" ContentType="image/png"/>
  <Override PartName="/ppt/slides/slide44.xml" ContentType="application/vnd.openxmlformats-officedocument.presentationml.slide+xml"/>
  <Override PartName="/ppt/notesSlides/notesSlide19.xml" ContentType="application/vnd.openxmlformats-officedocument.presentationml.notes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61.xml" ContentType="application/vnd.openxmlformats-officedocument.presentationml.notesSlide+xml"/>
  <Override PartName="/ppt/notesSlides/notesSlide29.xml" ContentType="application/vnd.openxmlformats-officedocument.presentationml.notesSlide+xml"/>
  <Override PartName="/ppt/slides/slide63.xml" ContentType="application/vnd.openxmlformats-officedocument.presentationml.slide+xml"/>
  <Override PartName="/ppt/notesSlides/notesSlide38.xml" ContentType="application/vnd.openxmlformats-officedocument.presentationml.notesSlide+xml"/>
  <Override PartName="/ppt/notesSlides/notesSlide48.xml" ContentType="application/vnd.openxmlformats-officedocument.presentationml.notes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slides/slide20.xml" ContentType="application/vnd.openxmlformats-officedocument.presentationml.slide+xml"/>
  <Override PartName="/ppt/slides/slide1.xml" ContentType="application/vnd.openxmlformats-officedocument.presentationml.slide+xml"/>
  <Override PartName="/ppt/slideLayouts/slideLayout2.xml" ContentType="application/vnd.openxmlformats-officedocument.presentationml.slideLayout+xml"/>
  <Override PartName="/ppt/notesSlides/notesSlide14.xml" ContentType="application/vnd.openxmlformats-officedocument.presentationml.notesSlide+xml"/>
  <Override PartName="/ppt/slides/slide16.xml" ContentType="application/vnd.openxmlformats-officedocument.presentationml.slide+xml"/>
  <Override PartName="/ppt/notesSlides/notesSlide24.xml" ContentType="application/vnd.openxmlformats-officedocument.presentationml.notesSlide+xml"/>
  <Override PartName="/ppt/viewProps.xml" ContentType="application/vnd.openxmlformats-officedocument.presentationml.viewProps+xml"/>
  <Default Extension="rels" ContentType="application/vnd.openxmlformats-package.relationships+xml"/>
  <Override PartName="/ppt/slides/slide26.xml" ContentType="application/vnd.openxmlformats-officedocument.presentationml.slide+xml"/>
  <Override PartName="/ppt/notesSlides/notesSlide34.xml" ContentType="application/vnd.openxmlformats-officedocument.presentationml.notesSlide+xml"/>
  <Default Extension="wmf" ContentType="image/x-wmf"/>
  <Override PartName="/ppt/slides/slide7.xml" ContentType="application/vnd.openxmlformats-officedocument.presentationml.slide+xml"/>
  <Override PartName="/ppt/slides/slide35.xml" ContentType="application/vnd.openxmlformats-officedocument.presentationml.slide+xml"/>
  <Override PartName="/ppt/slideLayouts/slideLayout8.xml" ContentType="application/vnd.openxmlformats-officedocument.presentationml.slideLayout+xml"/>
  <Override PartName="/ppt/notesSlides/notesSlide43.xml" ContentType="application/vnd.openxmlformats-officedocument.presentationml.notesSlide+xml"/>
  <Override PartName="/ppt/slides/slide45.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62.xml" ContentType="application/vnd.openxmlformats-officedocument.presentationml.notesSlide+xml"/>
  <Override PartName="/ppt/slides/slide64.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49.xml" ContentType="application/vnd.openxmlformats-officedocument.presentationml.notesSlide+xml"/>
  <Override PartName="/ppt/presentation.xml" ContentType="application/vnd.openxmlformats-officedocument.presentationml.presentation.main+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2.xml" ContentType="application/vnd.openxmlformats-officedocument.presentationml.slide+xml"/>
  <Override PartName="/ppt/handoutMasters/handoutMaster1.xml" ContentType="application/vnd.openxmlformats-officedocument.presentationml.handoutMaster+xml"/>
  <Override PartName="/ppt/slideLayouts/slideLayout3.xml" ContentType="application/vnd.openxmlformats-officedocument.presentationml.slideLayout+xml"/>
  <Override PartName="/ppt/slides/slide40.xml" ContentType="application/vnd.openxmlformats-officedocument.presentationml.slide+xml"/>
  <Override PartName="/ppt/notesSlides/notesSlide15.xml" ContentType="application/vnd.openxmlformats-officedocument.presentationml.notesSlide+xml"/>
  <Override PartName="/ppt/slides/slide17.xml" ContentType="application/vnd.openxmlformats-officedocument.presentationml.slide+xml"/>
  <Override PartName="/ppt/notesSlides/notesSlide25.xml" ContentType="application/vnd.openxmlformats-officedocument.presentationml.notesSlide+xml"/>
  <Override PartName="/ppt/slides/slide27.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8.xml" ContentType="application/vnd.openxmlformats-officedocument.presentationml.slide+xml"/>
  <Override PartName="/ppt/notesSlides/notesSlide44.xml" ContentType="application/vnd.openxmlformats-officedocument.presentationml.notesSlide+xml"/>
  <Override PartName="/ppt/slideLayouts/slideLayout9.xml" ContentType="application/vnd.openxmlformats-officedocument.presentationml.slideLayout+xml"/>
  <Override PartName="/ppt/slides/slide46.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63.xml" ContentType="application/vnd.openxmlformats-officedocument.presentationml.notesSlide+xml"/>
  <Override PartName="/ppt/slides/slide65.xml" ContentType="application/vnd.openxmlformats-officedocument.presentationml.slide+xml"/>
  <Override PartName="/ppt/notesSlides/notesSlide1.xml" ContentType="application/vnd.openxmlformats-officedocument.presentationml.notesSlide+xml"/>
  <Override PartName="/ppt/notesSlides/notesSlide7.xml" ContentType="application/vnd.openxmlformats-officedocument.presentationml.notesSlide+xml"/>
  <Override PartName="/ppt/slides/slide12.xml" ContentType="application/vnd.openxmlformats-officedocument.presentationml.slide+xml"/>
  <Override PartName="/ppt/notesSlides/notesSlide20.xml" ContentType="application/vnd.openxmlformats-officedocument.presentationml.notesSlide+xml"/>
  <Override PartName="/ppt/slides/slide22.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xml" ContentType="application/vnd.openxmlformats-officedocument.presentationml.slide+xml"/>
  <Override PartName="/ppt/slideLayouts/slideLayout4.xml" ContentType="application/vnd.openxmlformats-officedocument.presentationml.slideLayout+xml"/>
  <Override PartName="/ppt/slideMasters/slideMaster1.xml" ContentType="application/vnd.openxmlformats-officedocument.presentationml.slideMaster+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p:sldMasterIdLst>
    <p:sldMasterId id="2147483660" r:id="rId1"/>
  </p:sldMasterIdLst>
  <p:notesMasterIdLst>
    <p:notesMasterId r:id="rId67"/>
  </p:notesMasterIdLst>
  <p:handoutMasterIdLst>
    <p:handoutMasterId r:id="rId68"/>
  </p:handoutMasterIdLst>
  <p:sldIdLst>
    <p:sldId id="256" r:id="rId2"/>
    <p:sldId id="297" r:id="rId3"/>
    <p:sldId id="371" r:id="rId4"/>
    <p:sldId id="370" r:id="rId5"/>
    <p:sldId id="308" r:id="rId6"/>
    <p:sldId id="363" r:id="rId7"/>
    <p:sldId id="309" r:id="rId8"/>
    <p:sldId id="310" r:id="rId9"/>
    <p:sldId id="311" r:id="rId10"/>
    <p:sldId id="312" r:id="rId11"/>
    <p:sldId id="313" r:id="rId12"/>
    <p:sldId id="314" r:id="rId13"/>
    <p:sldId id="316" r:id="rId14"/>
    <p:sldId id="317" r:id="rId15"/>
    <p:sldId id="319" r:id="rId16"/>
    <p:sldId id="320" r:id="rId17"/>
    <p:sldId id="372" r:id="rId18"/>
    <p:sldId id="321" r:id="rId19"/>
    <p:sldId id="364" r:id="rId20"/>
    <p:sldId id="322" r:id="rId21"/>
    <p:sldId id="323" r:id="rId22"/>
    <p:sldId id="324" r:id="rId23"/>
    <p:sldId id="325" r:id="rId24"/>
    <p:sldId id="326" r:id="rId25"/>
    <p:sldId id="327" r:id="rId26"/>
    <p:sldId id="328" r:id="rId27"/>
    <p:sldId id="329" r:id="rId28"/>
    <p:sldId id="330" r:id="rId29"/>
    <p:sldId id="331" r:id="rId30"/>
    <p:sldId id="332" r:id="rId31"/>
    <p:sldId id="333" r:id="rId32"/>
    <p:sldId id="334" r:id="rId33"/>
    <p:sldId id="336" r:id="rId34"/>
    <p:sldId id="335" r:id="rId35"/>
    <p:sldId id="337" r:id="rId36"/>
    <p:sldId id="338" r:id="rId37"/>
    <p:sldId id="339" r:id="rId38"/>
    <p:sldId id="340" r:id="rId39"/>
    <p:sldId id="341" r:id="rId40"/>
    <p:sldId id="342" r:id="rId41"/>
    <p:sldId id="343" r:id="rId42"/>
    <p:sldId id="344" r:id="rId43"/>
    <p:sldId id="345" r:id="rId44"/>
    <p:sldId id="346" r:id="rId45"/>
    <p:sldId id="347" r:id="rId46"/>
    <p:sldId id="348" r:id="rId47"/>
    <p:sldId id="349" r:id="rId48"/>
    <p:sldId id="350" r:id="rId49"/>
    <p:sldId id="351" r:id="rId50"/>
    <p:sldId id="353" r:id="rId51"/>
    <p:sldId id="352" r:id="rId52"/>
    <p:sldId id="354" r:id="rId53"/>
    <p:sldId id="355" r:id="rId54"/>
    <p:sldId id="356" r:id="rId55"/>
    <p:sldId id="357" r:id="rId56"/>
    <p:sldId id="358" r:id="rId57"/>
    <p:sldId id="374" r:id="rId58"/>
    <p:sldId id="359" r:id="rId59"/>
    <p:sldId id="375" r:id="rId60"/>
    <p:sldId id="365" r:id="rId61"/>
    <p:sldId id="366" r:id="rId62"/>
    <p:sldId id="367" r:id="rId63"/>
    <p:sldId id="368" r:id="rId64"/>
    <p:sldId id="360" r:id="rId65"/>
    <p:sldId id="362"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showPr showNarration="1">
    <p:present/>
    <p:sldAll/>
    <p:penClr>
      <a:prstClr val="red"/>
    </p:penClr>
    <p:extLst>
      <p:ext uri="{EC167BDD-8182-4AB7-AECC-EB403E3ABB37}">
        <p14:laserClr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a:srgbClr val="FF0000"/>
        </p14:laserClr>
      </p:ext>
      <p:ext uri="{2FDB2607-1784-4EEB-B798-7EB5836EED8A}">
        <p14:showMediaCtrls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
      </p:ext>
    </p:extLst>
  </p:showPr>
  <p:clrMru>
    <a:srgbClr val="E4B43A"/>
    <a:srgbClr val="A19F41"/>
  </p:clrMru>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21597" autoAdjust="0"/>
    <p:restoredTop sz="67917" autoAdjust="0"/>
  </p:normalViewPr>
  <p:slideViewPr>
    <p:cSldViewPr snapToGrid="0">
      <p:cViewPr varScale="1">
        <p:scale>
          <a:sx n="98" d="100"/>
          <a:sy n="98" d="100"/>
        </p:scale>
        <p:origin x="-2216" y="-10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p:scale>
          <a:sx n="150" d="100"/>
          <a:sy n="150" d="100"/>
        </p:scale>
        <p:origin x="-816" y="-8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notesMaster" Target="notesMasters/notesMaster1.xml"/><Relationship Id="rId68" Type="http://schemas.openxmlformats.org/officeDocument/2006/relationships/handoutMaster" Target="handoutMasters/handoutMaster1.xml"/><Relationship Id="rId69" Type="http://schemas.openxmlformats.org/officeDocument/2006/relationships/printerSettings" Target="printerSettings/printerSettings1.bin"/><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presProps" Target="presProps.xml"/><Relationship Id="rId71" Type="http://schemas.openxmlformats.org/officeDocument/2006/relationships/viewProps" Target="viewProps.xml"/><Relationship Id="rId72"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53D6FFE-75F7-2946-964B-FEEDC0F9675B}" type="datetimeFigureOut">
              <a:rPr lang="en-US" smtClean="0"/>
              <a:pPr/>
              <a:t>4/12/12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68B8D1D-9166-EC40-B298-45C6DC7916FA}"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7767477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E381D9-B235-4BAD-A77E-41EAB9057EA1}" type="datetimeFigureOut">
              <a:rPr lang="en-CA" smtClean="0"/>
              <a:pPr/>
              <a:t>4/12/12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F56445-AD0E-45F5-9E5E-A86F5CC7D907}" type="slidenum">
              <a:rPr lang="en-CA" smtClean="0"/>
              <a:pPr/>
              <a:t>‹#›</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1806301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6800" y="533400"/>
            <a:ext cx="4572000" cy="3429000"/>
          </a:xfrm>
        </p:spPr>
      </p:sp>
      <p:sp>
        <p:nvSpPr>
          <p:cNvPr id="3" name="Notes Placeholder 2"/>
          <p:cNvSpPr>
            <a:spLocks noGrp="1"/>
          </p:cNvSpPr>
          <p:nvPr>
            <p:ph type="body" idx="1"/>
          </p:nvPr>
        </p:nvSpPr>
        <p:spPr/>
        <p:txBody>
          <a:bodyPr>
            <a:normAutofit/>
          </a:bodyPr>
          <a:lstStyle/>
          <a:p>
            <a:r>
              <a:rPr lang="en-US" dirty="0" smtClean="0"/>
              <a:t>Introduction</a:t>
            </a:r>
          </a:p>
          <a:p>
            <a:r>
              <a:rPr lang="en-US" dirty="0" smtClean="0"/>
              <a:t>Title of workshop and identify the</a:t>
            </a:r>
            <a:r>
              <a:rPr lang="en-US" baseline="0" dirty="0" smtClean="0"/>
              <a:t> group who are participating – province, region, facilities</a:t>
            </a:r>
          </a:p>
          <a:p>
            <a:endParaRPr lang="en-US" baseline="0" dirty="0" smtClean="0"/>
          </a:p>
          <a:p>
            <a:pPr>
              <a:buFontTx/>
              <a:buChar char="-"/>
            </a:pPr>
            <a:r>
              <a:rPr lang="en-US" baseline="0" dirty="0" smtClean="0"/>
              <a:t> Introduce presenter and participants – role and facility</a:t>
            </a:r>
          </a:p>
          <a:p>
            <a:pPr>
              <a:buFontTx/>
              <a:buChar char="-"/>
            </a:pPr>
            <a:endParaRPr lang="en-US" baseline="0" dirty="0" smtClean="0"/>
          </a:p>
          <a:p>
            <a:pPr>
              <a:buFontTx/>
              <a:buChar char="-"/>
            </a:pPr>
            <a:r>
              <a:rPr lang="en-US" baseline="0" dirty="0" smtClean="0"/>
              <a:t> Presentation takes approximately one hour</a:t>
            </a:r>
          </a:p>
          <a:p>
            <a:pPr>
              <a:buFontTx/>
              <a:buNone/>
            </a:pPr>
            <a:endParaRPr lang="en-US" baseline="0" dirty="0" smtClean="0"/>
          </a:p>
          <a:p>
            <a:pPr>
              <a:buFontTx/>
              <a:buChar char="-"/>
            </a:pPr>
            <a:r>
              <a:rPr lang="en-US" baseline="0" dirty="0" smtClean="0"/>
              <a:t>- Participants invited to ask questions throughout presentation</a:t>
            </a:r>
          </a:p>
          <a:p>
            <a:pPr>
              <a:buFontTx/>
              <a:buNone/>
            </a:pPr>
            <a:endParaRPr lang="en-US" dirty="0" smtClean="0"/>
          </a:p>
          <a:p>
            <a:pPr>
              <a:buFontTx/>
              <a:buNone/>
            </a:pPr>
            <a:endParaRPr lang="en-US" dirty="0" smtClean="0"/>
          </a:p>
          <a:p>
            <a:pPr>
              <a:buFontTx/>
              <a:buNone/>
            </a:pPr>
            <a:r>
              <a:rPr lang="en-US" dirty="0" smtClean="0"/>
              <a:t>Ensure</a:t>
            </a:r>
            <a:r>
              <a:rPr lang="en-US" baseline="0" dirty="0" smtClean="0"/>
              <a:t> </a:t>
            </a:r>
            <a:r>
              <a:rPr lang="en-US" baseline="0" dirty="0" err="1" smtClean="0"/>
              <a:t>webex</a:t>
            </a:r>
            <a:r>
              <a:rPr lang="en-US" baseline="0" dirty="0" smtClean="0"/>
              <a:t> access is working when it is used for presentation</a:t>
            </a:r>
            <a:endParaRPr lang="en-US" dirty="0" smtClean="0"/>
          </a:p>
          <a:p>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CA" dirty="0" smtClean="0">
                <a:latin typeface="Arial" pitchFamily="-84" charset="0"/>
                <a:ea typeface="ヒラギノ角ゴ Pro W3" pitchFamily="-84" charset="-128"/>
                <a:cs typeface="ヒラギノ角ゴ Pro W3" pitchFamily="-84" charset="-128"/>
              </a:rPr>
              <a:t>Review each objective</a:t>
            </a:r>
            <a:r>
              <a:rPr lang="en-CA" baseline="0" dirty="0" smtClean="0">
                <a:latin typeface="Arial" pitchFamily="-84" charset="0"/>
                <a:ea typeface="ヒラギノ角ゴ Pro W3" pitchFamily="-84" charset="-128"/>
                <a:cs typeface="ヒラギノ角ゴ Pro W3" pitchFamily="-84" charset="-128"/>
              </a:rPr>
              <a:t> that will be addressed in </a:t>
            </a:r>
            <a:r>
              <a:rPr lang="en-CA" baseline="0" dirty="0" err="1" smtClean="0">
                <a:latin typeface="Arial" pitchFamily="-84" charset="0"/>
                <a:ea typeface="ヒラギノ角ゴ Pro W3" pitchFamily="-84" charset="-128"/>
                <a:cs typeface="ヒラギノ角ゴ Pro W3" pitchFamily="-84" charset="-128"/>
              </a:rPr>
              <a:t>t</a:t>
            </a:r>
            <a:r>
              <a:rPr lang="en-US" baseline="0" dirty="0" smtClean="0">
                <a:latin typeface="Arial" pitchFamily="-84" charset="0"/>
                <a:ea typeface="ヒラギノ角ゴ Pro W3" pitchFamily="-84" charset="-128"/>
                <a:cs typeface="ヒラギノ角ゴ Pro W3" pitchFamily="-84" charset="-128"/>
              </a:rPr>
              <a:t>he</a:t>
            </a:r>
            <a:r>
              <a:rPr lang="en-CA" baseline="0" dirty="0" smtClean="0">
                <a:latin typeface="Arial" pitchFamily="-84" charset="0"/>
                <a:ea typeface="ヒラギノ角ゴ Pro W3" pitchFamily="-84" charset="-128"/>
                <a:cs typeface="ヒラギノ角ゴ Pro W3" pitchFamily="-84" charset="-128"/>
              </a:rPr>
              <a:t> presentation very briefly.</a:t>
            </a:r>
          </a:p>
          <a:p>
            <a:pPr eaLnBrk="1" hangingPunct="1"/>
            <a:endParaRPr lang="en-CA" baseline="0" dirty="0" smtClean="0">
              <a:latin typeface="Arial" pitchFamily="-84" charset="0"/>
              <a:ea typeface="ヒラギノ角ゴ Pro W3" pitchFamily="-84" charset="-128"/>
              <a:cs typeface="ヒラギノ角ゴ Pro W3" pitchFamily="-84" charset="-128"/>
            </a:endParaRPr>
          </a:p>
          <a:p>
            <a:pPr eaLnBrk="1" hangingPunct="1"/>
            <a:endParaRPr lang="en-CA" dirty="0" smtClean="0">
              <a:latin typeface="Arial" pitchFamily="-84" charset="0"/>
              <a:ea typeface="ヒラギノ角ゴ Pro W3" pitchFamily="-84" charset="-128"/>
              <a:cs typeface="ヒラギノ角ゴ Pro W3" pitchFamily="-84" charset="-128"/>
            </a:endParaRPr>
          </a:p>
        </p:txBody>
      </p:sp>
      <p:sp>
        <p:nvSpPr>
          <p:cNvPr id="4" name="Slide Number Placeholder 3"/>
          <p:cNvSpPr>
            <a:spLocks noGrp="1"/>
          </p:cNvSpPr>
          <p:nvPr>
            <p:ph type="sldNum" sz="quarter" idx="10"/>
          </p:nvPr>
        </p:nvSpPr>
        <p:spPr/>
        <p:txBody>
          <a:bodyPr/>
          <a:lstStyle/>
          <a:p>
            <a:fld id="{0CF56445-AD0E-45F5-9E5E-A86F5CC7D907}"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Before we go into the details of Stroke</a:t>
            </a:r>
            <a:r>
              <a:rPr lang="en-US" baseline="0" dirty="0" smtClean="0"/>
              <a:t> Quality of Care  Special Project 340 (SQC_SP340), we would like to introduce you to some important information about stroke in Canada      </a:t>
            </a:r>
            <a:r>
              <a:rPr lang="en-US" i="1" baseline="0" dirty="0" smtClean="0"/>
              <a:t>(Review the points on the slide)</a:t>
            </a:r>
          </a:p>
          <a:p>
            <a:endParaRPr lang="en-US" i="1" baseline="0" dirty="0" smtClean="0"/>
          </a:p>
          <a:p>
            <a:r>
              <a:rPr lang="en-US" dirty="0" smtClean="0"/>
              <a:t>Stroke is unlike many other conditions, in that it affects the healthcare system,</a:t>
            </a:r>
            <a:r>
              <a:rPr lang="en-US" baseline="0" dirty="0" smtClean="0"/>
              <a:t> patients and their families </a:t>
            </a:r>
            <a:r>
              <a:rPr lang="en-US" dirty="0" smtClean="0"/>
              <a:t>across the full continuum of care.</a:t>
            </a:r>
          </a:p>
          <a:p>
            <a:endParaRPr lang="en-US" dirty="0" smtClean="0"/>
          </a:p>
          <a:p>
            <a:r>
              <a:rPr lang="en-US" dirty="0" smtClean="0"/>
              <a:t>As much as we would like data from all these areas, we have started with a focus on acute care</a:t>
            </a:r>
            <a:r>
              <a:rPr lang="en-US" baseline="0" dirty="0" smtClean="0"/>
              <a:t> – which includes the emergency department and inpatient setting.</a:t>
            </a:r>
          </a:p>
          <a:p>
            <a:endParaRPr lang="en-US" dirty="0" smtClean="0"/>
          </a:p>
          <a:p>
            <a:endParaRPr lang="en-US" i="1"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CSN has gone through very detailed processes to identify performance</a:t>
            </a:r>
            <a:r>
              <a:rPr lang="en-US" baseline="0" dirty="0" smtClean="0"/>
              <a:t> measures that are directly linked to each of the best practice recommendations we include in our guidelines.</a:t>
            </a:r>
          </a:p>
          <a:p>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aseline="0" dirty="0" smtClean="0"/>
              <a:t>There are over 150 quality indicators contained within the stroke best practice recommendations.   </a:t>
            </a:r>
          </a:p>
          <a:p>
            <a:endParaRPr lang="en-US" baseline="0" dirty="0" smtClean="0"/>
          </a:p>
          <a:p>
            <a:r>
              <a:rPr lang="en-US" baseline="0" dirty="0" smtClean="0"/>
              <a:t>The CSN has reviewed these extensively and an expert panel has identified a core set among these indicators that are important for stroke care, are supported by the highest research evidence, and we can identify clear actions that can lead to improvements in performance rates – which equals better patient care!</a:t>
            </a:r>
          </a:p>
          <a:p>
            <a:endParaRPr lang="en-US" baseline="0" dirty="0" smtClean="0"/>
          </a:p>
          <a:p>
            <a:r>
              <a:rPr lang="en-US" baseline="0" dirty="0" smtClean="0"/>
              <a:t>The core indicators cover the entire continuum of care, although data for areas outside inpatient services are much harder to measure.</a:t>
            </a:r>
          </a:p>
          <a:p>
            <a:endParaRPr lang="en-US" baseline="0" dirty="0" smtClean="0"/>
          </a:p>
          <a:p>
            <a:r>
              <a:rPr lang="en-US" baseline="0" dirty="0" smtClean="0"/>
              <a:t>The indicators with the blue stars are measured by SQC_SP340.</a:t>
            </a:r>
          </a:p>
          <a:p>
            <a:endParaRPr lang="en-US" baseline="0" dirty="0" smtClean="0"/>
          </a:p>
          <a:p>
            <a:r>
              <a:rPr lang="en-US" baseline="0" dirty="0" smtClean="0"/>
              <a:t>Many of the core indicators are also included  a new distinction project by Accreditation Canada that conducts targeted surveys for stroke services.  Like all accreditation programs, stroke distinction includes the submission of certain data, and we have done our best to align the data needed for accreditation with the data collected in  SQC_SP340.  Accreditation indicators are identified by the ‘^’ symbol.</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 some cases we are able to statistically define targets or benchmarks for performance, in other cases this can be determined through research.  Hospitals may set their own targets based on past performance or desired service levels as well.</a:t>
            </a:r>
          </a:p>
          <a:p>
            <a:endParaRPr lang="en-CA" sz="1200" b="1" dirty="0" smtClean="0">
              <a:solidFill>
                <a:schemeClr val="accent2"/>
              </a:solidFill>
              <a:latin typeface="Arial Narrow" pitchFamily="-84" charset="0"/>
            </a:endParaRPr>
          </a:p>
          <a:p>
            <a:endParaRPr lang="en-CA" sz="1200" b="1" dirty="0" smtClean="0">
              <a:solidFill>
                <a:schemeClr val="accent2"/>
              </a:solidFill>
              <a:latin typeface="Arial Narrow" pitchFamily="-84" charset="0"/>
            </a:endParaRPr>
          </a:p>
          <a:p>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5</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61450989"/>
      </p:ext>
    </p:extLst>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2009 the CSN conducted the first-ever national stroke audit in Canada.</a:t>
            </a:r>
          </a:p>
          <a:p>
            <a:pPr>
              <a:buFontTx/>
              <a:buChar char="-"/>
            </a:pPr>
            <a:r>
              <a:rPr lang="en-US" dirty="0" smtClean="0"/>
              <a:t>We included only hospitals with more than 20 stroke admissions per year based on ICD10 coding</a:t>
            </a:r>
          </a:p>
          <a:p>
            <a:pPr>
              <a:buFontTx/>
              <a:buChar char="-"/>
            </a:pPr>
            <a:r>
              <a:rPr lang="en-US" dirty="0" smtClean="0"/>
              <a:t>The final sample of 295 hospitals represented88% of all strokes</a:t>
            </a:r>
          </a:p>
          <a:p>
            <a:pPr>
              <a:buFontTx/>
              <a:buChar char="-"/>
            </a:pPr>
            <a:r>
              <a:rPr lang="en-US" dirty="0" smtClean="0"/>
              <a:t>We audited individual</a:t>
            </a:r>
            <a:r>
              <a:rPr lang="en-US" baseline="0" dirty="0" smtClean="0"/>
              <a:t> charts from</a:t>
            </a:r>
            <a:r>
              <a:rPr lang="en-US" dirty="0" smtClean="0"/>
              <a:t> approximately</a:t>
            </a:r>
            <a:r>
              <a:rPr lang="en-US" baseline="0" dirty="0" smtClean="0"/>
              <a:t> a 20% sample of all strokes in Canada</a:t>
            </a:r>
          </a:p>
          <a:p>
            <a:pPr>
              <a:buFontTx/>
              <a:buChar char="-"/>
            </a:pPr>
            <a:r>
              <a:rPr lang="en-US" baseline="0" dirty="0" smtClean="0"/>
              <a:t> in the Atlantic provinces we included all cases because of the smaller volumes</a:t>
            </a:r>
          </a:p>
          <a:p>
            <a:pPr>
              <a:buFontTx/>
              <a:buChar char="-"/>
            </a:pPr>
            <a:endParaRPr lang="en-US" baseline="0" dirty="0" smtClean="0"/>
          </a:p>
          <a:p>
            <a:pPr>
              <a:buFontTx/>
              <a:buNone/>
            </a:pPr>
            <a:r>
              <a:rPr lang="en-US" baseline="0" dirty="0" smtClean="0"/>
              <a:t>We will not be able to do an audit of this magnitude with any regular time frame and </a:t>
            </a:r>
            <a:r>
              <a:rPr lang="en-US" baseline="0" dirty="0" err="1" smtClean="0"/>
              <a:t>tehrefore</a:t>
            </a:r>
            <a:r>
              <a:rPr lang="en-US" baseline="0" dirty="0" smtClean="0"/>
              <a:t> are creating other ways to collect essential stroke data and where-ever possible use existing data collection systems to do so.</a:t>
            </a:r>
          </a:p>
          <a:p>
            <a:pPr>
              <a:buFontTx/>
              <a:buChar char="-"/>
            </a:pP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6</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07266254"/>
      </p:ext>
    </p:extLst>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four main goals in</a:t>
            </a:r>
            <a:r>
              <a:rPr lang="en-US" baseline="0" dirty="0" smtClean="0"/>
              <a:t> creating SQC_SP340</a:t>
            </a:r>
          </a:p>
          <a:p>
            <a:endParaRPr lang="en-US" baseline="0" dirty="0" smtClean="0"/>
          </a:p>
          <a:p>
            <a:r>
              <a:rPr lang="en-US" i="1" baseline="0" dirty="0" smtClean="0"/>
              <a:t>(Read each point)</a:t>
            </a:r>
            <a:endParaRPr lang="en-US" i="1"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7</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US" dirty="0" smtClean="0"/>
              <a:t>We chose to create SQC_SP340 because we have been using CIHI data already and were able to identify key quality indicators that we needed</a:t>
            </a:r>
            <a:r>
              <a:rPr lang="en-US" baseline="0" dirty="0" smtClean="0"/>
              <a:t> that were not readily available in NACRS or the DAD already</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t>SQC_SP340</a:t>
            </a:r>
            <a:r>
              <a:rPr lang="en-US" baseline="0" dirty="0" smtClean="0"/>
              <a:t> has the advantage of being in an existing platform and does not require double entry or learning a new system</a:t>
            </a:r>
          </a:p>
          <a:p>
            <a:pPr marL="0" marR="0" indent="0" algn="l" defTabSz="914400" rtl="0" eaLnBrk="1" fontAlgn="auto" latinLnBrk="0" hangingPunct="1">
              <a:lnSpc>
                <a:spcPct val="100000"/>
              </a:lnSpc>
              <a:spcBef>
                <a:spcPts val="0"/>
              </a:spcBef>
              <a:spcAft>
                <a:spcPts val="0"/>
              </a:spcAft>
              <a:buClrTx/>
              <a:buSzTx/>
              <a:buFontTx/>
              <a:buChar char="-"/>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data is entered by experienced chart abstractors using standardized entry language. This  increases data quality</a:t>
            </a:r>
          </a:p>
          <a:p>
            <a:pPr marL="0" marR="0" indent="0" algn="l" defTabSz="914400" rtl="0" eaLnBrk="1" fontAlgn="auto" latinLnBrk="0" hangingPunct="1">
              <a:lnSpc>
                <a:spcPct val="100000"/>
              </a:lnSpc>
              <a:spcBef>
                <a:spcPts val="0"/>
              </a:spcBef>
              <a:spcAft>
                <a:spcPts val="0"/>
              </a:spcAft>
              <a:buClrTx/>
              <a:buSzTx/>
              <a:buFontTx/>
              <a:buChar char="-"/>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Abstractors have reported that initially it may take an extra 5 to 10 minutes to abstract this data but once you are familiar with it, many have it down to 3 to 4 minutes.  </a:t>
            </a:r>
            <a:endParaRPr lang="en-US" dirty="0" smtClean="0"/>
          </a:p>
        </p:txBody>
      </p:sp>
      <p:sp>
        <p:nvSpPr>
          <p:cNvPr id="4" name="Slide Number Placeholder 3"/>
          <p:cNvSpPr>
            <a:spLocks noGrp="1"/>
          </p:cNvSpPr>
          <p:nvPr>
            <p:ph type="sldNum" sz="quarter" idx="10"/>
          </p:nvPr>
        </p:nvSpPr>
        <p:spPr/>
        <p:txBody>
          <a:bodyPr/>
          <a:lstStyle/>
          <a:p>
            <a:fld id="{0CF56445-AD0E-45F5-9E5E-A86F5CC7D907}" type="slidenum">
              <a:rPr lang="en-CA" smtClean="0"/>
              <a:pPr/>
              <a:t>8</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7718956"/>
      </p:ext>
    </p:extLst>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t>Any hospital that treats stroke patients can participate in SQC_SP340.  There are no limits to size</a:t>
            </a:r>
            <a:r>
              <a:rPr lang="en-US" baseline="0" dirty="0" smtClean="0"/>
              <a:t> or volume</a:t>
            </a:r>
          </a:p>
          <a:p>
            <a:pPr marL="0" marR="0" indent="0" algn="l" defTabSz="914400" rtl="0" eaLnBrk="1" fontAlgn="auto" latinLnBrk="0" hangingPunct="1">
              <a:lnSpc>
                <a:spcPct val="100000"/>
              </a:lnSpc>
              <a:spcBef>
                <a:spcPts val="0"/>
              </a:spcBef>
              <a:spcAft>
                <a:spcPts val="0"/>
              </a:spcAft>
              <a:buClrTx/>
              <a:buSzTx/>
              <a:buFontTx/>
              <a:buChar char="-"/>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We</a:t>
            </a:r>
            <a:r>
              <a:rPr lang="en-US" baseline="0" dirty="0" smtClean="0"/>
              <a:t> are able to include all other elements from NACRS and the DAD when we extract </a:t>
            </a:r>
            <a:r>
              <a:rPr lang="en-US" dirty="0" smtClean="0"/>
              <a:t>SQC_SP340 data, which will allow us to take into account hospital factors and group hospitals appropriately when we are conducting analysis.</a:t>
            </a:r>
          </a:p>
          <a:p>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9</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85057343"/>
      </p:ext>
    </p:extLst>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US" baseline="0" dirty="0" smtClean="0"/>
              <a:t>As you know, CIHI only allows a limited number of actual data elements for special projects.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To develop </a:t>
            </a:r>
            <a:r>
              <a:rPr lang="en-US" dirty="0" smtClean="0"/>
              <a:t>SQC_SP340</a:t>
            </a:r>
            <a:r>
              <a:rPr lang="en-US" baseline="0" dirty="0" smtClean="0"/>
              <a:t> we reviewed our broad list of performance measures with CIHI and our own Data evaluation group.</a:t>
            </a:r>
          </a:p>
          <a:p>
            <a:pPr marL="0" marR="0" indent="0" algn="l" defTabSz="914400" rtl="0" eaLnBrk="1" fontAlgn="auto" latinLnBrk="0" hangingPunct="1">
              <a:lnSpc>
                <a:spcPct val="100000"/>
              </a:lnSpc>
              <a:spcBef>
                <a:spcPts val="0"/>
              </a:spcBef>
              <a:spcAft>
                <a:spcPts val="0"/>
              </a:spcAft>
              <a:buClrTx/>
              <a:buSzTx/>
              <a:buFontTx/>
              <a:buChar char="-"/>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The group selected their top indicators based on importance to stroke, availability of the data, and opportunities to improve care by collecting the data.</a:t>
            </a:r>
          </a:p>
          <a:p>
            <a:pPr marL="0" marR="0" indent="0" algn="l" defTabSz="914400" rtl="0" eaLnBrk="1" fontAlgn="auto" latinLnBrk="0" hangingPunct="1">
              <a:lnSpc>
                <a:spcPct val="100000"/>
              </a:lnSpc>
              <a:spcBef>
                <a:spcPts val="0"/>
              </a:spcBef>
              <a:spcAft>
                <a:spcPts val="0"/>
              </a:spcAft>
              <a:buClrTx/>
              <a:buSzTx/>
              <a:buFontTx/>
              <a:buChar char="-"/>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Although </a:t>
            </a:r>
            <a:r>
              <a:rPr lang="en-US" dirty="0" smtClean="0"/>
              <a:t>SQC_SP340</a:t>
            </a:r>
            <a:r>
              <a:rPr lang="en-US" baseline="0" dirty="0" smtClean="0"/>
              <a:t> is not mandated by CIHI, several provinces and regions within Canada have mandated participation.</a:t>
            </a:r>
            <a:endParaRPr lang="en-US" dirty="0" smtClean="0"/>
          </a:p>
        </p:txBody>
      </p:sp>
      <p:sp>
        <p:nvSpPr>
          <p:cNvPr id="4" name="Slide Number Placeholder 3"/>
          <p:cNvSpPr>
            <a:spLocks noGrp="1"/>
          </p:cNvSpPr>
          <p:nvPr>
            <p:ph type="sldNum" sz="quarter" idx="10"/>
          </p:nvPr>
        </p:nvSpPr>
        <p:spPr/>
        <p:txBody>
          <a:bodyPr/>
          <a:lstStyle/>
          <a:p>
            <a:fld id="{0CF56445-AD0E-45F5-9E5E-A86F5CC7D907}" type="slidenum">
              <a:rPr lang="en-CA" smtClean="0"/>
              <a:pPr/>
              <a:t>10</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985853393"/>
      </p:ext>
    </p:extLst>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t>Collecting SQC_SP340</a:t>
            </a:r>
            <a:r>
              <a:rPr lang="en-US" baseline="0" dirty="0" smtClean="0"/>
              <a:t> does add to health records coding specialists’ time per chart.</a:t>
            </a:r>
          </a:p>
          <a:p>
            <a:pPr marL="0" marR="0" indent="0" algn="l" defTabSz="914400" rtl="0" eaLnBrk="1" fontAlgn="auto" latinLnBrk="0" hangingPunct="1">
              <a:lnSpc>
                <a:spcPct val="100000"/>
              </a:lnSpc>
              <a:spcBef>
                <a:spcPts val="0"/>
              </a:spcBef>
              <a:spcAft>
                <a:spcPts val="0"/>
              </a:spcAft>
              <a:buClrTx/>
              <a:buSzTx/>
              <a:buFontTx/>
              <a:buChar char="-"/>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as mentioned earlier this time decreases as HR coding specialists become more familiar with the charts and work out their own systems for tracking the required data</a:t>
            </a:r>
          </a:p>
          <a:p>
            <a:pPr marL="0" marR="0" indent="0" algn="l" defTabSz="914400" rtl="0" eaLnBrk="1" fontAlgn="auto" latinLnBrk="0" hangingPunct="1">
              <a:lnSpc>
                <a:spcPct val="100000"/>
              </a:lnSpc>
              <a:spcBef>
                <a:spcPts val="0"/>
              </a:spcBef>
              <a:spcAft>
                <a:spcPts val="0"/>
              </a:spcAft>
              <a:buClrTx/>
              <a:buSzTx/>
              <a:buFontTx/>
              <a:buChar char="-"/>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We were careful in selecting the quality indicators that are included, and have demonstrated that the</a:t>
            </a:r>
            <a:r>
              <a:rPr lang="en-US" dirty="0" smtClean="0"/>
              <a:t> value of having</a:t>
            </a:r>
            <a:r>
              <a:rPr lang="en-US" baseline="0" dirty="0" smtClean="0"/>
              <a:t> this information and using it to improve care will outweigh the costs of collecting the data.</a:t>
            </a:r>
          </a:p>
          <a:p>
            <a:pPr marL="0" marR="0" indent="0" algn="l" defTabSz="914400" rtl="0" eaLnBrk="1" fontAlgn="auto" latinLnBrk="0" hangingPunct="1">
              <a:lnSpc>
                <a:spcPct val="100000"/>
              </a:lnSpc>
              <a:spcBef>
                <a:spcPts val="0"/>
              </a:spcBef>
              <a:spcAft>
                <a:spcPts val="0"/>
              </a:spcAft>
              <a:buClrTx/>
              <a:buSzTx/>
              <a:buFontTx/>
              <a:buChar char="-"/>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recent cost-avoidance analysis completed for the CSN shows significant cost avoidance if we get patients to hospital faster, provide tPA and access to stroke units to a greater number of people and ensure they have access to rehab early in their recovery</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11</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37237686"/>
      </p:ext>
    </p:extLst>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solidFill>
                  <a:srgbClr val="FF0000"/>
                </a:solidFill>
              </a:rPr>
              <a:t>** Update this slide before each presentation **</a:t>
            </a:r>
          </a:p>
          <a:p>
            <a:endParaRPr lang="en-US"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t>The</a:t>
            </a:r>
            <a:r>
              <a:rPr lang="en-US" baseline="0" dirty="0" smtClean="0"/>
              <a:t> </a:t>
            </a:r>
            <a:r>
              <a:rPr lang="en-US" dirty="0" smtClean="0"/>
              <a:t>SQC_SP340</a:t>
            </a:r>
            <a:r>
              <a:rPr lang="en-US" baseline="0" dirty="0" smtClean="0"/>
              <a:t> went live for 2009-10 fiscal year.</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In 2010 – 2011, 163 hospitals contributed almost 15,000 cases.  This represents about one-third of all strokes admitted in Canada</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the numbers will be even more impressive for 2011-12 as more hospitals and regions join this initiative.</a:t>
            </a:r>
          </a:p>
          <a:p>
            <a:pPr marL="0" marR="0" indent="0" algn="l" defTabSz="914400" rtl="0" eaLnBrk="1" fontAlgn="auto" latinLnBrk="0" hangingPunct="1">
              <a:lnSpc>
                <a:spcPct val="100000"/>
              </a:lnSpc>
              <a:spcBef>
                <a:spcPts val="0"/>
              </a:spcBef>
              <a:spcAft>
                <a:spcPts val="0"/>
              </a:spcAft>
              <a:buClrTx/>
              <a:buSzTx/>
              <a:buFontTx/>
              <a:buChar char="-"/>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r>
              <a:rPr lang="en-US" i="1" baseline="0" dirty="0" smtClean="0"/>
              <a:t>Stop here for questions on background information.</a:t>
            </a:r>
            <a:endParaRPr lang="en-US" i="1"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12</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49385137"/>
      </p:ext>
    </p:extLst>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This shows the Technical layout in the DAD.</a:t>
            </a:r>
          </a:p>
          <a:p>
            <a:pPr>
              <a:buFontTx/>
              <a:buChar char="-"/>
            </a:pPr>
            <a:r>
              <a:rPr lang="en-US" dirty="0" smtClean="0"/>
              <a:t> This</a:t>
            </a:r>
            <a:r>
              <a:rPr lang="en-US" baseline="0" dirty="0" smtClean="0"/>
              <a:t> applies to all patients admitted to hospital with a stroke – case definitions will be reviewed in a few more </a:t>
            </a:r>
            <a:r>
              <a:rPr lang="en-US" baseline="0" dirty="0" err="1" smtClean="0"/>
              <a:t>sldies</a:t>
            </a:r>
            <a:endParaRPr lang="en-US" dirty="0" smtClean="0"/>
          </a:p>
          <a:p>
            <a:r>
              <a:rPr lang="en-US" dirty="0" smtClean="0"/>
              <a:t>- We were given</a:t>
            </a:r>
            <a:r>
              <a:rPr lang="en-US" baseline="0" dirty="0" smtClean="0"/>
              <a:t> 23 boxes to work within and we did our best to include as many core indicators as we could, that were important to supporting quality of care</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13</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technical Layout for NACRS.</a:t>
            </a:r>
          </a:p>
          <a:p>
            <a:endParaRPr lang="en-US" dirty="0" smtClean="0"/>
          </a:p>
          <a:p>
            <a:pPr>
              <a:buFontTx/>
              <a:buChar char="-"/>
            </a:pPr>
            <a:r>
              <a:rPr lang="en-US" dirty="0" smtClean="0"/>
              <a:t>The only differences are that this applies to patients who were treated in the emergency</a:t>
            </a:r>
            <a:r>
              <a:rPr lang="en-US" baseline="0" dirty="0" smtClean="0"/>
              <a:t> department and then discharged or transferred from the ED without having an inpatient admission a the same facility.</a:t>
            </a:r>
          </a:p>
          <a:p>
            <a:pPr>
              <a:buFontTx/>
              <a:buChar char="-"/>
            </a:pPr>
            <a:endParaRPr lang="en-US" baseline="0" dirty="0" smtClean="0"/>
          </a:p>
          <a:p>
            <a:pPr>
              <a:buFontTx/>
              <a:buChar char="-"/>
            </a:pPr>
            <a:r>
              <a:rPr lang="en-US" baseline="0" dirty="0" smtClean="0"/>
              <a:t>These patients may be discharged back to the community or transferred to another acute care hospital or long term care home etc.</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Only one data element is different from eth DAD and that is the last one here – instead of tracking stroke unit admissions since that does not apply, the NACRS </a:t>
            </a:r>
            <a:r>
              <a:rPr lang="en-US" dirty="0" smtClean="0"/>
              <a:t>SQC_SP340 tracks referrals to some type of stroke prevention clinic.</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aseline="0" dirty="0" smtClean="0"/>
              <a:t> It is important to ate that if a patient is admitted to the same facility from the ED then only the DAD </a:t>
            </a:r>
            <a:r>
              <a:rPr lang="en-US" dirty="0" smtClean="0"/>
              <a:t>SQC_SP340</a:t>
            </a:r>
            <a:r>
              <a:rPr lang="en-US" baseline="0" dirty="0" smtClean="0"/>
              <a:t> is completed and not NACRS.</a:t>
            </a:r>
            <a:endParaRPr lang="en-US" dirty="0" smtClean="0"/>
          </a:p>
          <a:p>
            <a:pPr>
              <a:buFontTx/>
              <a:buChar char="-"/>
            </a:pP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14</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029211587"/>
      </p:ext>
    </p:extLst>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 will now go through each of the data</a:t>
            </a:r>
            <a:r>
              <a:rPr lang="en-US" baseline="0" dirty="0" smtClean="0"/>
              <a:t> elements included in </a:t>
            </a:r>
            <a:r>
              <a:rPr lang="en-US" dirty="0" smtClean="0"/>
              <a:t>SQC_SP340</a:t>
            </a:r>
            <a:r>
              <a:rPr lang="en-US" baseline="0" dirty="0" smtClean="0"/>
              <a:t> and discuss them in detail.</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Please feel free to ask questions along the way so that we ensure everyone understands these clearly by the end of the presentation.</a:t>
            </a:r>
            <a:endParaRPr lang="en-US" dirty="0" smtClean="0"/>
          </a:p>
        </p:txBody>
      </p:sp>
      <p:sp>
        <p:nvSpPr>
          <p:cNvPr id="4" name="Slide Number Placeholder 3"/>
          <p:cNvSpPr>
            <a:spLocks noGrp="1"/>
          </p:cNvSpPr>
          <p:nvPr>
            <p:ph type="sldNum" sz="quarter" idx="10"/>
          </p:nvPr>
        </p:nvSpPr>
        <p:spPr/>
        <p:txBody>
          <a:bodyPr/>
          <a:lstStyle/>
          <a:p>
            <a:fld id="{0CF56445-AD0E-45F5-9E5E-A86F5CC7D907}" type="slidenum">
              <a:rPr lang="en-CA" smtClean="0"/>
              <a:pPr/>
              <a:t>15</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each data element,</a:t>
            </a:r>
            <a:r>
              <a:rPr lang="en-US" baseline="0" dirty="0" smtClean="0"/>
              <a:t> we will present the related best practice recommendation, then address the 5 ‘</a:t>
            </a:r>
            <a:r>
              <a:rPr lang="en-US" baseline="0" dirty="0" err="1" smtClean="0"/>
              <a:t>W”s</a:t>
            </a:r>
            <a:r>
              <a:rPr lang="en-US" baseline="0" dirty="0" smtClean="0"/>
              <a:t> …</a:t>
            </a:r>
          </a:p>
          <a:p>
            <a:endParaRPr lang="en-US" baseline="0" dirty="0" smtClean="0"/>
          </a:p>
          <a:p>
            <a:r>
              <a:rPr lang="en-US" baseline="0" dirty="0" smtClean="0"/>
              <a:t>It is helpful to ask all questions for each indicator before we move on to the next to ensure everyone is comfortable with the required data.</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16</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16276275"/>
      </p:ext>
    </p:extLst>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Starting point for SQC_SP340</a:t>
            </a:r>
            <a:r>
              <a:rPr lang="en-US" baseline="0" dirty="0" smtClean="0"/>
              <a:t> is understanding which cases should be included in </a:t>
            </a:r>
            <a:r>
              <a:rPr lang="en-US" dirty="0" smtClean="0"/>
              <a:t>SQC_SP340.</a:t>
            </a:r>
            <a:endParaRPr lang="en-US" baseline="0" dirty="0" smtClean="0"/>
          </a:p>
          <a:p>
            <a:endParaRPr lang="en-US" baseline="0" dirty="0" smtClean="0"/>
          </a:p>
          <a:p>
            <a:pPr>
              <a:buFontTx/>
              <a:buChar char="-"/>
            </a:pPr>
            <a:r>
              <a:rPr lang="en-US" dirty="0" smtClean="0"/>
              <a:t> SP340 is designed for all acute stroke cases,</a:t>
            </a:r>
            <a:r>
              <a:rPr lang="en-US" baseline="0" dirty="0" smtClean="0"/>
              <a:t> as identified by the ICD 10 codes included in this chart.</a:t>
            </a:r>
          </a:p>
          <a:p>
            <a:pPr>
              <a:buFontTx/>
              <a:buChar char="-"/>
            </a:pPr>
            <a:r>
              <a:rPr lang="en-US" baseline="0" dirty="0" smtClean="0"/>
              <a:t>In most cases the chart should be included if one of the diagnoses on this chart are in the Most Responsible Diagnosis position (M).</a:t>
            </a:r>
          </a:p>
          <a:p>
            <a:pPr>
              <a:buFontTx/>
              <a:buChar char="-"/>
            </a:pPr>
            <a:r>
              <a:rPr lang="en-US" baseline="0" dirty="0" smtClean="0"/>
              <a:t> In some facilities, stroke patients may get transferred to a rehab bed within the same facility.  As a result they may end up with a MRD of a </a:t>
            </a:r>
            <a:r>
              <a:rPr lang="en-US" baseline="0" dirty="0" err="1" smtClean="0"/>
              <a:t>z</a:t>
            </a:r>
            <a:r>
              <a:rPr lang="en-US" baseline="0" dirty="0" smtClean="0"/>
              <a:t>-code.  In these cases, if one of the acute stroke codes is listed as the next diagnosis after the </a:t>
            </a:r>
            <a:r>
              <a:rPr lang="en-US" baseline="0" dirty="0" err="1" smtClean="0"/>
              <a:t>z</a:t>
            </a:r>
            <a:r>
              <a:rPr lang="en-US" baseline="0" dirty="0" smtClean="0"/>
              <a:t>-code, then the patient should be included in </a:t>
            </a:r>
            <a:r>
              <a:rPr lang="en-US" dirty="0" smtClean="0"/>
              <a:t>SQC_SP340</a:t>
            </a:r>
          </a:p>
          <a:p>
            <a:pPr lvl="1">
              <a:buFontTx/>
              <a:buChar char="-"/>
            </a:pPr>
            <a:r>
              <a:rPr lang="en-US" baseline="0" dirty="0" smtClean="0"/>
              <a:t> note, if a stroke code is listed as a type 1 pre-existing condition and not the original hospital admission </a:t>
            </a:r>
            <a:r>
              <a:rPr lang="en-US" baseline="0" dirty="0" err="1" smtClean="0"/>
              <a:t>dx</a:t>
            </a:r>
            <a:r>
              <a:rPr lang="en-US" baseline="0" dirty="0" smtClean="0"/>
              <a:t> then patient may not be included.</a:t>
            </a:r>
          </a:p>
          <a:p>
            <a:pPr lvl="1">
              <a:buFontTx/>
              <a:buChar char="-"/>
            </a:pPr>
            <a:endParaRPr lang="en-US" baseline="0" dirty="0" smtClean="0"/>
          </a:p>
          <a:p>
            <a:pPr>
              <a:buFontTx/>
              <a:buChar char="-"/>
            </a:pPr>
            <a:r>
              <a:rPr lang="en-US" baseline="0" dirty="0" smtClean="0"/>
              <a:t>Sites participating in </a:t>
            </a:r>
            <a:r>
              <a:rPr lang="en-US" dirty="0" smtClean="0"/>
              <a:t>SQC_SP340 should notify their vendors.  Some organizations have had a rem</a:t>
            </a:r>
            <a:r>
              <a:rPr lang="en-US" baseline="0" dirty="0" smtClean="0"/>
              <a:t>inder prompt be triggered when the appropriate ICD codes have been entered.</a:t>
            </a:r>
          </a:p>
          <a:p>
            <a:pPr>
              <a:buFontTx/>
              <a:buChar char="-"/>
            </a:pPr>
            <a:endParaRPr lang="en-US" baseline="0" dirty="0" smtClean="0"/>
          </a:p>
          <a:p>
            <a:pPr>
              <a:buFontTx/>
              <a:buChar char="-"/>
            </a:pPr>
            <a:r>
              <a:rPr lang="en-US" baseline="0" dirty="0" smtClean="0"/>
              <a:t>ICD10 code I64 is an unspecified stroke type diagnosis.  This code tends to get overused, and we encourage all facilities to work with their stroke teams and physicians to minimize use of this code, and try to differentiate ischemic stroke from hemorrhage</a:t>
            </a:r>
          </a:p>
          <a:p>
            <a:endParaRPr lang="en-US" baseline="0" dirty="0" smtClean="0"/>
          </a:p>
          <a:p>
            <a:r>
              <a:rPr lang="en-US" baseline="0" dirty="0" smtClean="0"/>
              <a:t>- Minor stroke and </a:t>
            </a:r>
            <a:r>
              <a:rPr lang="en-US" baseline="0" dirty="0" err="1" smtClean="0"/>
              <a:t>TIAs</a:t>
            </a:r>
            <a:r>
              <a:rPr lang="en-US" baseline="0" dirty="0" smtClean="0"/>
              <a:t> that are not admitted to hospital will not be captured unless you collect NACRS.</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18</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a:t>
            </a:r>
            <a:r>
              <a:rPr lang="en-US" baseline="0" dirty="0" smtClean="0"/>
              <a:t> some additional factors to consider for included and excluded cases:</a:t>
            </a:r>
          </a:p>
          <a:p>
            <a:endParaRPr lang="en-US" baseline="0" dirty="0" smtClean="0"/>
          </a:p>
          <a:p>
            <a:pPr>
              <a:buFontTx/>
              <a:buChar char="-"/>
            </a:pPr>
            <a:r>
              <a:rPr lang="en-US" baseline="0" dirty="0" smtClean="0"/>
              <a:t>Cases with a ‘</a:t>
            </a:r>
            <a:r>
              <a:rPr lang="en-US" dirty="0" smtClean="0"/>
              <a:t>Query’ prefix before one of the acute  Stroke or TIA codes should be included – when we do analysis we look at these elements as well as the SP340</a:t>
            </a:r>
            <a:r>
              <a:rPr lang="en-US" baseline="0" dirty="0" smtClean="0"/>
              <a:t> elements so we are able to sort and distinguish query cases if needed</a:t>
            </a:r>
          </a:p>
          <a:p>
            <a:pPr>
              <a:buFontTx/>
              <a:buChar char="-"/>
            </a:pPr>
            <a:r>
              <a:rPr lang="en-US" baseline="0" dirty="0" smtClean="0"/>
              <a:t> Some strokes may occur while a patient is already in hospital for other reasons such as a heart condition, surgery, or even pregnancy.  In general, we recommend these cases not be included in </a:t>
            </a:r>
            <a:r>
              <a:rPr lang="en-US" dirty="0" smtClean="0"/>
              <a:t>SQC_SP340.  </a:t>
            </a:r>
          </a:p>
          <a:p>
            <a:pPr lvl="1">
              <a:buFontTx/>
              <a:buChar char="-"/>
            </a:pPr>
            <a:r>
              <a:rPr lang="en-US" dirty="0" smtClean="0"/>
              <a:t>Some</a:t>
            </a:r>
            <a:r>
              <a:rPr lang="en-US" baseline="0" dirty="0" smtClean="0"/>
              <a:t> hospitals may chose to include these cases as they want to specifically track and examine their quality of care.  </a:t>
            </a:r>
          </a:p>
          <a:p>
            <a:pPr lvl="1">
              <a:buFontTx/>
              <a:buChar char="-"/>
            </a:pPr>
            <a:r>
              <a:rPr lang="en-US" baseline="0" dirty="0" smtClean="0"/>
              <a:t>An organizational or regional decision should be made to either include or exclude these cases so there is consistency among facilities</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19</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225887220"/>
      </p:ext>
    </p:extLst>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data</a:t>
            </a:r>
            <a:r>
              <a:rPr lang="en-US" baseline="0" dirty="0" smtClean="0"/>
              <a:t> element included is stroke symptom onset date and time.</a:t>
            </a:r>
          </a:p>
          <a:p>
            <a:endParaRPr lang="en-US" baseline="0" dirty="0" smtClean="0"/>
          </a:p>
          <a:p>
            <a:r>
              <a:rPr lang="en-US" baseline="0" dirty="0" smtClean="0"/>
              <a:t>This comic strip emphasizes the need for public awareness of the signs of stroke and the need to call 911.</a:t>
            </a:r>
          </a:p>
          <a:p>
            <a:endParaRPr lang="en-US" baseline="0" dirty="0" smtClean="0"/>
          </a:p>
          <a:p>
            <a:r>
              <a:rPr lang="en-US" baseline="0" dirty="0" smtClean="0"/>
              <a:t>The onset time is the time when symptoms first appear.  It may also be referred to as ’last seen normal’ time.</a:t>
            </a:r>
          </a:p>
        </p:txBody>
      </p:sp>
      <p:sp>
        <p:nvSpPr>
          <p:cNvPr id="4" name="Slide Number Placeholder 3"/>
          <p:cNvSpPr>
            <a:spLocks noGrp="1"/>
          </p:cNvSpPr>
          <p:nvPr>
            <p:ph type="sldNum" sz="quarter" idx="10"/>
          </p:nvPr>
        </p:nvSpPr>
        <p:spPr/>
        <p:txBody>
          <a:bodyPr/>
          <a:lstStyle/>
          <a:p>
            <a:fld id="{0CF56445-AD0E-45F5-9E5E-A86F5CC7D907}" type="slidenum">
              <a:rPr lang="en-CA" smtClean="0"/>
              <a:pPr/>
              <a:t>20</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334365611"/>
      </p:ext>
    </p:extLst>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Stroke</a:t>
            </a:r>
            <a:r>
              <a:rPr lang="en-US" baseline="0" dirty="0" smtClean="0"/>
              <a:t> was once considered a condition that could not be treated and therefore not an emergency. </a:t>
            </a:r>
          </a:p>
          <a:p>
            <a:endParaRPr lang="en-US" baseline="0" dirty="0" smtClean="0"/>
          </a:p>
          <a:p>
            <a:r>
              <a:rPr lang="en-US" baseline="0" dirty="0" smtClean="0"/>
              <a:t>Today there are treatments and these are time sensitive.  </a:t>
            </a:r>
          </a:p>
          <a:p>
            <a:r>
              <a:rPr lang="en-US" baseline="0" dirty="0" smtClean="0"/>
              <a:t>The symptom onset time is a critical piece of information as it is the clock start time for acute diagnostics,  treatment and other performance measures.</a:t>
            </a:r>
          </a:p>
          <a:p>
            <a:endParaRPr lang="en-US" baseline="0" dirty="0" smtClean="0"/>
          </a:p>
          <a:p>
            <a:pPr>
              <a:buFontTx/>
              <a:buChar char="-"/>
            </a:pPr>
            <a:r>
              <a:rPr lang="en-US" baseline="0" dirty="0" smtClean="0"/>
              <a:t>Our </a:t>
            </a:r>
            <a:r>
              <a:rPr lang="en-US" dirty="0" smtClean="0"/>
              <a:t>best practice recommendations emphasize the need to get to hospital as soon as symptoms start</a:t>
            </a:r>
            <a:r>
              <a:rPr lang="en-US" baseline="0" dirty="0" smtClean="0"/>
              <a:t> to appear.  We have problems with more than half of stroke patients having long delays before coming to hospital.  The Canadian stroke audit showed the median symptom onset to hospital arrival time to be 7 hours.  This is much too long.</a:t>
            </a:r>
          </a:p>
          <a:p>
            <a:pPr>
              <a:buFontTx/>
              <a:buChar char="-"/>
            </a:pPr>
            <a:r>
              <a:rPr lang="en-US" dirty="0" smtClean="0"/>
              <a:t>Some reports suggest that for every minute of delay in seeking treatment a million brain cells can be damaged.</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21</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91401442"/>
      </p:ext>
    </p:extLst>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This indicator applies to all stroke cases, including those</a:t>
            </a:r>
            <a:r>
              <a:rPr lang="en-US" baseline="0" dirty="0" smtClean="0"/>
              <a:t> with a query prefix and those with a </a:t>
            </a:r>
            <a:r>
              <a:rPr lang="en-US" baseline="0" dirty="0" err="1" smtClean="0"/>
              <a:t>z</a:t>
            </a:r>
            <a:r>
              <a:rPr lang="en-US" baseline="0" dirty="0" smtClean="0"/>
              <a:t>-code as the M code</a:t>
            </a:r>
          </a:p>
          <a:p>
            <a:pPr>
              <a:buFontTx/>
              <a:buChar char="-"/>
            </a:pPr>
            <a:r>
              <a:rPr lang="en-US" baseline="0" dirty="0" smtClean="0"/>
              <a:t>- it is important for the healthcare professionals to get as accurate a time as  possible from the patient or a witness</a:t>
            </a:r>
          </a:p>
          <a:p>
            <a:pPr>
              <a:buFontTx/>
              <a:buChar char="-"/>
            </a:pPr>
            <a:r>
              <a:rPr lang="en-US" baseline="0" dirty="0" smtClean="0"/>
              <a:t>- this should be recorded by paramedics, the triage nurse, and the physicians assessment</a:t>
            </a:r>
          </a:p>
          <a:p>
            <a:pPr>
              <a:buFontTx/>
              <a:buChar char="-"/>
            </a:pPr>
            <a:endParaRPr lang="en-US" baseline="0" dirty="0" smtClean="0"/>
          </a:p>
          <a:p>
            <a:pPr>
              <a:buFontTx/>
              <a:buChar char="-"/>
            </a:pPr>
            <a:endParaRPr lang="en-US" baseline="0" dirty="0" smtClean="0"/>
          </a:p>
          <a:p>
            <a:pPr>
              <a:buFontTx/>
              <a:buChar char="-"/>
            </a:pPr>
            <a:endParaRPr lang="en-US" baseline="0" dirty="0" smtClean="0"/>
          </a:p>
          <a:p>
            <a:pPr>
              <a:buFontTx/>
              <a:buChar char="-"/>
            </a:pP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22</a:t>
            </a:fld>
            <a:endParaRPr lang="en-CA"/>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Each healthcare professional</a:t>
            </a:r>
            <a:r>
              <a:rPr lang="en-US" baseline="0" dirty="0" smtClean="0"/>
              <a:t> who encounters the patient during initial hyperacute assessment and diagnosis should try to obtain this data</a:t>
            </a:r>
          </a:p>
          <a:p>
            <a:r>
              <a:rPr lang="en-US" baseline="0" dirty="0" smtClean="0"/>
              <a:t>- In some cases, the ambulance call records may have a specific spot to chart this, and in many hospitals a special stroke data sheet is included in the chart that contains this information</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23</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35714661"/>
      </p:ext>
    </p:extLst>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US" dirty="0" smtClean="0"/>
              <a:t>There will be cases where the exact time of</a:t>
            </a:r>
            <a:r>
              <a:rPr lang="en-US" baseline="0" dirty="0" smtClean="0"/>
              <a:t>  the onset of the stroke is not known.</a:t>
            </a:r>
          </a:p>
          <a:p>
            <a:pPr>
              <a:buFontTx/>
              <a:buChar char="-"/>
            </a:pPr>
            <a:r>
              <a:rPr lang="en-US" baseline="0" dirty="0" smtClean="0"/>
              <a:t>- it may appear as a general statement of time or as an approximate time</a:t>
            </a:r>
          </a:p>
          <a:p>
            <a:pPr>
              <a:buFontTx/>
              <a:buChar char="-"/>
            </a:pPr>
            <a:r>
              <a:rPr lang="en-US" baseline="0" dirty="0" smtClean="0"/>
              <a:t> this may occur when the patient is alone when the stroke starts, or if it occurs when the patient is sleeping</a:t>
            </a:r>
          </a:p>
          <a:p>
            <a:pPr>
              <a:buFontTx/>
              <a:buChar char="-"/>
            </a:pPr>
            <a:endParaRPr lang="en-US" baseline="0" dirty="0" smtClean="0"/>
          </a:p>
          <a:p>
            <a:pPr>
              <a:buFontTx/>
              <a:buNone/>
            </a:pPr>
            <a:r>
              <a:rPr lang="en-US" baseline="0" dirty="0" smtClean="0"/>
              <a:t>- The Ontario Stroke Registry has created a time chart to help increase consistency when coding approximate times for stroke onset.  Health Records professionals may want to print this and keep it accessible at their work stations</a:t>
            </a:r>
          </a:p>
          <a:p>
            <a:pPr>
              <a:buFontTx/>
              <a:buChar char="-"/>
            </a:pPr>
            <a:endParaRPr lang="en-US" baseline="0" dirty="0" smtClean="0"/>
          </a:p>
          <a:p>
            <a:r>
              <a:rPr lang="en-US" baseline="0" dirty="0" smtClean="0"/>
              <a:t>- In cases where the stroke occurred while a patient was asleep, the time they went to sleep would be considered the time to document as it was the ‘last seen normal’ time.</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24</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469259285"/>
      </p:ext>
    </p:extLst>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US" dirty="0" smtClean="0"/>
              <a:t>This shows</a:t>
            </a:r>
            <a:r>
              <a:rPr lang="en-US" baseline="0" dirty="0" smtClean="0"/>
              <a:t> the data entry format</a:t>
            </a:r>
          </a:p>
          <a:p>
            <a:pPr>
              <a:buFontTx/>
              <a:buChar char="-"/>
            </a:pPr>
            <a:r>
              <a:rPr lang="en-US" baseline="0" dirty="0" smtClean="0"/>
              <a:t>For this indicator there are no exceptions or exclusions therefore the ‘not applicable’ code 8 should never be used</a:t>
            </a:r>
          </a:p>
          <a:p>
            <a:pPr>
              <a:buFontTx/>
              <a:buChar char="-"/>
            </a:pPr>
            <a:r>
              <a:rPr lang="en-US" dirty="0" smtClean="0"/>
              <a:t> The code ‘9’ should only be used for the parts of the date and time that cannot be found,</a:t>
            </a:r>
            <a:r>
              <a:rPr lang="en-US" baseline="0" dirty="0" smtClean="0"/>
              <a:t> (example: it only says ‘yesterday’ with no specific time).  During the stroke audit, it was very rare for this information to be missing.  </a:t>
            </a:r>
          </a:p>
          <a:p>
            <a:pPr>
              <a:buFontTx/>
              <a:buChar char="-"/>
            </a:pPr>
            <a:r>
              <a:rPr lang="en-US" baseline="0" dirty="0" smtClean="0"/>
              <a:t>- There is an opportunity for health records professionals to let the ED know about SQC_SP340, and post reminders about the data elements that are being collected</a:t>
            </a:r>
          </a:p>
          <a:p>
            <a:pPr>
              <a:buFontTx/>
              <a:buChar char="-"/>
            </a:pPr>
            <a:endParaRPr lang="en-US" baseline="0" dirty="0" smtClean="0"/>
          </a:p>
          <a:p>
            <a:pPr>
              <a:buFontTx/>
              <a:buChar char="-"/>
            </a:pPr>
            <a:r>
              <a:rPr lang="en-US" baseline="0" dirty="0" smtClean="0"/>
              <a:t> any further questions on this section?</a:t>
            </a:r>
          </a:p>
        </p:txBody>
      </p:sp>
      <p:sp>
        <p:nvSpPr>
          <p:cNvPr id="4" name="Slide Number Placeholder 3"/>
          <p:cNvSpPr>
            <a:spLocks noGrp="1"/>
          </p:cNvSpPr>
          <p:nvPr>
            <p:ph type="sldNum" sz="quarter" idx="10"/>
          </p:nvPr>
        </p:nvSpPr>
        <p:spPr/>
        <p:txBody>
          <a:bodyPr/>
          <a:lstStyle/>
          <a:p>
            <a:fld id="{0CF56445-AD0E-45F5-9E5E-A86F5CC7D907}" type="slidenum">
              <a:rPr lang="en-CA" smtClean="0"/>
              <a:pPr/>
              <a:t>25</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74879405"/>
      </p:ext>
    </p:extLst>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next indicator looks at whether the stroke patient received their first scan – either CT or MRI – within the first 24 hours</a:t>
            </a:r>
            <a:r>
              <a:rPr lang="en-US" baseline="0" dirty="0" smtClean="0"/>
              <a:t> of arriving at hospital.</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26</a:t>
            </a:fld>
            <a:endParaRPr lang="en-CA"/>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 Our best practice recommendations state that al patients should have a CT or MRI immediately</a:t>
            </a:r>
          </a:p>
          <a:p>
            <a:pPr>
              <a:buFontTx/>
              <a:buChar char="-"/>
            </a:pPr>
            <a:r>
              <a:rPr lang="en-US" dirty="0" smtClean="0"/>
              <a:t>- this is important because a brain</a:t>
            </a:r>
            <a:r>
              <a:rPr lang="en-US" baseline="0" dirty="0" smtClean="0"/>
              <a:t> scan is the only way to confirm whether the stroke is caused by a bleed into the brain or by a blood clot.  Knowing this information will help guide management</a:t>
            </a:r>
          </a:p>
          <a:p>
            <a:pPr>
              <a:buFontTx/>
              <a:buChar char="-"/>
            </a:pPr>
            <a:r>
              <a:rPr lang="en-US" baseline="0" dirty="0" smtClean="0"/>
              <a:t>- since some treatments are time sensitive, the timing of the scan is important</a:t>
            </a:r>
          </a:p>
          <a:p>
            <a:pPr>
              <a:buFontTx/>
              <a:buChar char="-"/>
            </a:pPr>
            <a:r>
              <a:rPr lang="en-US" baseline="0" dirty="0" smtClean="0"/>
              <a:t>The Canadian stroke audit  showed that less than two-thirds of patients received a scan in the first 24 hours and there is an opportunity to improve this by tracking the data</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27</a:t>
            </a:fld>
            <a:endParaRPr lang="en-CA"/>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US" dirty="0" smtClean="0"/>
              <a:t> This data element applies to every case, without exception</a:t>
            </a:r>
          </a:p>
          <a:p>
            <a:pPr>
              <a:buFontTx/>
              <a:buChar char="-"/>
            </a:pPr>
            <a:r>
              <a:rPr lang="en-US" dirty="0" smtClean="0"/>
              <a:t>  the time should be determined based on the start time of the scan</a:t>
            </a:r>
          </a:p>
          <a:p>
            <a:pPr>
              <a:buFontTx/>
              <a:buChar char="-"/>
            </a:pPr>
            <a:r>
              <a:rPr lang="en-US" dirty="0" smtClean="0"/>
              <a:t>When determining this indicator, the ‘TRIAGE TIME’ should be consistently used as</a:t>
            </a:r>
            <a:r>
              <a:rPr lang="en-US" baseline="0" dirty="0" smtClean="0"/>
              <a:t> the start date and time</a:t>
            </a:r>
          </a:p>
          <a:p>
            <a:pPr>
              <a:buFontTx/>
              <a:buChar char="-"/>
            </a:pPr>
            <a:r>
              <a:rPr lang="en-US" dirty="0" smtClean="0"/>
              <a:t> According to the CTAS process,</a:t>
            </a:r>
            <a:r>
              <a:rPr lang="en-US" baseline="0" dirty="0" smtClean="0"/>
              <a:t> triage should be completed before registration.  Although this is not consistently done across hospitals, it should be the time used for SP340.</a:t>
            </a:r>
            <a:endParaRPr lang="en-US" dirty="0" smtClean="0"/>
          </a:p>
        </p:txBody>
      </p:sp>
      <p:sp>
        <p:nvSpPr>
          <p:cNvPr id="4" name="Slide Number Placeholder 3"/>
          <p:cNvSpPr>
            <a:spLocks noGrp="1"/>
          </p:cNvSpPr>
          <p:nvPr>
            <p:ph type="sldNum" sz="quarter" idx="10"/>
          </p:nvPr>
        </p:nvSpPr>
        <p:spPr/>
        <p:txBody>
          <a:bodyPr/>
          <a:lstStyle/>
          <a:p>
            <a:fld id="{0CF56445-AD0E-45F5-9E5E-A86F5CC7D907}" type="slidenum">
              <a:rPr lang="en-CA" smtClean="0"/>
              <a:pPr/>
              <a:t>28</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596392337"/>
      </p:ext>
    </p:extLst>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US" dirty="0" smtClean="0"/>
              <a:t>The goal here is to determine whether scan done within 24 hours, not the exact time the scan was completed.</a:t>
            </a:r>
          </a:p>
          <a:p>
            <a:pPr>
              <a:buFontTx/>
              <a:buChar char="-"/>
            </a:pPr>
            <a:r>
              <a:rPr lang="en-US" dirty="0" smtClean="0"/>
              <a:t>The scan report is</a:t>
            </a:r>
            <a:r>
              <a:rPr lang="en-US" baseline="0" dirty="0" smtClean="0"/>
              <a:t> the preferred document for this element.  </a:t>
            </a:r>
          </a:p>
          <a:p>
            <a:pPr>
              <a:buFontTx/>
              <a:buChar char="-"/>
            </a:pPr>
            <a:r>
              <a:rPr lang="en-US" baseline="0" dirty="0" smtClean="0"/>
              <a:t>If it is not on the chart or accessible electronically, then look to the nurses notes to indicate the time the patient went to imaging or returned from imaging</a:t>
            </a:r>
          </a:p>
        </p:txBody>
      </p:sp>
      <p:sp>
        <p:nvSpPr>
          <p:cNvPr id="4" name="Slide Number Placeholder 3"/>
          <p:cNvSpPr>
            <a:spLocks noGrp="1"/>
          </p:cNvSpPr>
          <p:nvPr>
            <p:ph type="sldNum" sz="quarter" idx="10"/>
          </p:nvPr>
        </p:nvSpPr>
        <p:spPr/>
        <p:txBody>
          <a:bodyPr/>
          <a:lstStyle/>
          <a:p>
            <a:fld id="{0CF56445-AD0E-45F5-9E5E-A86F5CC7D907}" type="slidenum">
              <a:rPr lang="en-CA" smtClean="0"/>
              <a:pPr/>
              <a:t>29</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990049632"/>
      </p:ext>
    </p:extLst>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This is a yes/no data element</a:t>
            </a:r>
          </a:p>
          <a:p>
            <a:pPr>
              <a:buFontTx/>
              <a:buChar char="-"/>
            </a:pPr>
            <a:endParaRPr lang="en-US" dirty="0" smtClean="0"/>
          </a:p>
          <a:p>
            <a:pPr>
              <a:buFontTx/>
              <a:buChar char="-"/>
            </a:pPr>
            <a:r>
              <a:rPr lang="en-US" dirty="0" smtClean="0"/>
              <a:t>-</a:t>
            </a:r>
            <a:r>
              <a:rPr lang="en-US" baseline="0" dirty="0" smtClean="0"/>
              <a:t> there will be cases where a patient first arrives at a different facility, undergoes brain imaging, then is sent to your facility as either a transfer up to a higher level of care, or as a repatriation to a smaller hospital.</a:t>
            </a:r>
          </a:p>
          <a:p>
            <a:pPr>
              <a:buFontTx/>
              <a:buChar char="-"/>
            </a:pPr>
            <a:r>
              <a:rPr lang="en-US" baseline="0" dirty="0" smtClean="0"/>
              <a:t>In these cases, if a brain scan was done at the first hospital  within 24 hours of first hospital arrival, then enter ‘P’ </a:t>
            </a:r>
            <a:r>
              <a:rPr lang="en-US" baseline="0" dirty="0" err="1" smtClean="0"/>
              <a:t>fr</a:t>
            </a:r>
            <a:r>
              <a:rPr lang="en-US" baseline="0" dirty="0" smtClean="0"/>
              <a:t> done prior to arrival at your facility.</a:t>
            </a:r>
          </a:p>
          <a:p>
            <a:pPr>
              <a:buFontTx/>
              <a:buChar char="-"/>
            </a:pPr>
            <a:r>
              <a:rPr lang="en-US" baseline="0" dirty="0" smtClean="0"/>
              <a:t>-  any further questions on this section??</a:t>
            </a:r>
            <a:endParaRPr lang="en-US" dirty="0" smtClean="0"/>
          </a:p>
          <a:p>
            <a:pPr>
              <a:buFontTx/>
              <a:buChar char="-"/>
            </a:pP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30</a:t>
            </a:fld>
            <a:endParaRPr lang="en-CA"/>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next</a:t>
            </a:r>
            <a:r>
              <a:rPr lang="en-US" baseline="0" dirty="0" smtClean="0"/>
              <a:t> section looks at the location in the hospital where stroke patients are cared for during inpatient stay.</a:t>
            </a:r>
          </a:p>
          <a:p>
            <a:endParaRPr lang="en-US" baseline="0" dirty="0" smtClean="0"/>
          </a:p>
          <a:p>
            <a:r>
              <a:rPr lang="en-US" baseline="0" dirty="0" smtClean="0"/>
              <a:t>Note:  if the patient is discharged from the ED without an inpatient stay, then this data element does not apply to NACRS.</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31</a:t>
            </a:fld>
            <a:endParaRPr lang="en-CA"/>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Our best practices state that all patients should be treated on a stroke unit, with the exception of patients with subarachnoid hemorrhage</a:t>
            </a:r>
          </a:p>
          <a:p>
            <a:pPr marL="0" marR="0" indent="0" algn="l" defTabSz="914400" rtl="0" eaLnBrk="1" fontAlgn="auto" latinLnBrk="0" hangingPunct="1">
              <a:lnSpc>
                <a:spcPct val="100000"/>
              </a:lnSpc>
              <a:spcBef>
                <a:spcPts val="0"/>
              </a:spcBef>
              <a:spcAft>
                <a:spcPts val="0"/>
              </a:spcAft>
              <a:buClrTx/>
              <a:buSzTx/>
              <a:buFontTx/>
              <a:buChar char="-"/>
              <a:tabLst/>
              <a:defRPr/>
            </a:pPr>
            <a:endParaRPr lang="en-US" dirty="0" smtClean="0"/>
          </a:p>
          <a:p>
            <a:pPr>
              <a:buFontTx/>
              <a:buChar char="-"/>
            </a:pPr>
            <a:r>
              <a:rPr lang="en-US" dirty="0" smtClean="0"/>
              <a:t>The research evidence</a:t>
            </a:r>
            <a:r>
              <a:rPr lang="en-US" baseline="0" dirty="0" smtClean="0"/>
              <a:t> is very strong in demonstrating that stroke patients treated on a designated stroke unit have better outcomes, and less disability</a:t>
            </a:r>
          </a:p>
        </p:txBody>
      </p:sp>
      <p:sp>
        <p:nvSpPr>
          <p:cNvPr id="4" name="Slide Number Placeholder 3"/>
          <p:cNvSpPr>
            <a:spLocks noGrp="1"/>
          </p:cNvSpPr>
          <p:nvPr>
            <p:ph type="sldNum" sz="quarter" idx="10"/>
          </p:nvPr>
        </p:nvSpPr>
        <p:spPr/>
        <p:txBody>
          <a:bodyPr/>
          <a:lstStyle/>
          <a:p>
            <a:fld id="{0CF56445-AD0E-45F5-9E5E-A86F5CC7D907}" type="slidenum">
              <a:rPr lang="en-CA" smtClean="0"/>
              <a:pPr/>
              <a:t>32</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45209883"/>
      </p:ext>
    </p:extLst>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It is important to establish whether or not your hospital has a stroke unit, and identify the name of the ward or location of the stroke unit</a:t>
            </a:r>
          </a:p>
          <a:p>
            <a:pPr>
              <a:buFontTx/>
              <a:buChar char="-"/>
            </a:pPr>
            <a:r>
              <a:rPr lang="en-US" dirty="0" smtClean="0"/>
              <a:t>- this slide shows the official definition of a stroke unit</a:t>
            </a:r>
          </a:p>
          <a:p>
            <a:pPr>
              <a:buFontTx/>
              <a:buChar char="-"/>
            </a:pPr>
            <a:endParaRPr lang="en-US" dirty="0" smtClean="0"/>
          </a:p>
          <a:p>
            <a:pPr>
              <a:buFontTx/>
              <a:buChar char="-"/>
            </a:pPr>
            <a:r>
              <a:rPr lang="en-US" dirty="0" smtClean="0"/>
              <a:t>If your hospital does not have a stroke unit</a:t>
            </a:r>
            <a:r>
              <a:rPr lang="en-US" baseline="0" dirty="0" smtClean="0"/>
              <a:t> this data element is not applicable. </a:t>
            </a:r>
          </a:p>
          <a:p>
            <a:pPr>
              <a:buFontTx/>
              <a:buChar char="-"/>
            </a:pPr>
            <a:endParaRPr lang="en-US" baseline="0" dirty="0" smtClean="0"/>
          </a:p>
          <a:p>
            <a:pPr>
              <a:buFontTx/>
              <a:buChar char="-"/>
            </a:pPr>
            <a:r>
              <a:rPr lang="en-US" baseline="0" dirty="0" smtClean="0"/>
              <a:t>Some hospitals try to cluster stroke patients on one ward without having an official stroke unit.  Each facility has to look at their model and if they meet all the criteria that is included in stroke unit care – except having the official sign over the door – then they may choose to collect this information to track patients</a:t>
            </a:r>
          </a:p>
          <a:p>
            <a:pPr>
              <a:buFontTx/>
              <a:buChar char="-"/>
            </a:pPr>
            <a:r>
              <a:rPr lang="en-US" baseline="0" dirty="0" smtClean="0"/>
              <a:t> it is very important to determine stroke unit status at the outset of SQC_SP340, to ensure that all health records professionals are coding the same way for this element </a:t>
            </a:r>
          </a:p>
          <a:p>
            <a:pPr>
              <a:buFontTx/>
              <a:buChar char="-"/>
            </a:pPr>
            <a:r>
              <a:rPr lang="en-US" baseline="0" dirty="0" smtClean="0"/>
              <a:t>– if unsure how to collect this for your site then check with your stroke team or you can contact Dr. Lindsay for assistance</a:t>
            </a:r>
          </a:p>
          <a:p>
            <a:pPr>
              <a:buFontTx/>
              <a:buChar char="-"/>
            </a:pPr>
            <a:endParaRPr lang="en-US" baseline="0" dirty="0" smtClean="0"/>
          </a:p>
          <a:p>
            <a:pPr>
              <a:buFontTx/>
              <a:buChar char="-"/>
            </a:pPr>
            <a:r>
              <a:rPr lang="en-US" baseline="0" dirty="0" smtClean="0"/>
              <a:t>__ </a:t>
            </a:r>
            <a:r>
              <a:rPr lang="en-US" i="1" baseline="0" dirty="0" smtClean="0"/>
              <a:t>have a brief discussion on the call to determine stroke unit status for  facilities  participating on the call.</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33</a:t>
            </a:fld>
            <a:endParaRPr lang="en-CA"/>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US" dirty="0" smtClean="0"/>
              <a:t>All stroke patients are included in this data element except subarachnoid hemorrhage,</a:t>
            </a:r>
            <a:r>
              <a:rPr lang="en-US" baseline="0" dirty="0" smtClean="0"/>
              <a:t> as they generally go to the ICU instead</a:t>
            </a:r>
          </a:p>
          <a:p>
            <a:pPr>
              <a:buFontTx/>
              <a:buChar char="-"/>
            </a:pPr>
            <a:r>
              <a:rPr lang="en-US" dirty="0" smtClean="0"/>
              <a:t> To</a:t>
            </a:r>
            <a:r>
              <a:rPr lang="en-US" baseline="0" dirty="0" smtClean="0"/>
              <a:t> answer this element, consider whether they spent any time on the stroke unit, either transfer directly from the ED or whether they first went to a bed located in a different ward then were transferred later to the stroke unit.</a:t>
            </a:r>
          </a:p>
          <a:p>
            <a:pPr>
              <a:buFontTx/>
              <a:buChar char="-"/>
            </a:pPr>
            <a:r>
              <a:rPr lang="en-US" baseline="0" dirty="0" smtClean="0"/>
              <a:t> The indicator states ‘any time on a stroke unit’ and there is no minimal #days limit to this element</a:t>
            </a:r>
          </a:p>
          <a:p>
            <a:pPr>
              <a:buFontTx/>
              <a:buChar char="-"/>
            </a:pP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34</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747327362"/>
      </p:ext>
    </p:extLst>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If there is a stroke unit at the hospital then there should always be either a yes or no answer – they were either on the unit or not</a:t>
            </a:r>
          </a:p>
          <a:p>
            <a:pPr>
              <a:buFontTx/>
              <a:buChar char="-"/>
            </a:pPr>
            <a:r>
              <a:rPr lang="en-US" dirty="0" smtClean="0"/>
              <a:t>The ‘not applicable’ code of 8 should only be used if there is no stroke unit</a:t>
            </a:r>
            <a:r>
              <a:rPr lang="en-US" baseline="0" dirty="0" smtClean="0"/>
              <a:t> or if the patient was diagnosed with a subarachnoid hemorrhage</a:t>
            </a:r>
          </a:p>
          <a:p>
            <a:pPr>
              <a:buFontTx/>
              <a:buChar char="-"/>
            </a:pPr>
            <a:r>
              <a:rPr lang="en-US" baseline="0" dirty="0" smtClean="0"/>
              <a:t>If you are unable to determine their location from the chart then select ‘no’</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35</a:t>
            </a:fld>
            <a:endParaRPr lang="en-CA"/>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Acute thrombolysis</a:t>
            </a:r>
            <a:r>
              <a:rPr lang="en-US" baseline="0" dirty="0" smtClean="0"/>
              <a:t> is known as the </a:t>
            </a:r>
            <a:r>
              <a:rPr lang="en-US" dirty="0" smtClean="0"/>
              <a:t>Clot busting drug</a:t>
            </a:r>
            <a:r>
              <a:rPr lang="en-US" baseline="0" dirty="0" smtClean="0"/>
              <a:t> that can be given to patients with stroke caused by a clot</a:t>
            </a:r>
          </a:p>
          <a:p>
            <a:pPr>
              <a:buFontTx/>
              <a:buChar char="-"/>
            </a:pPr>
            <a:r>
              <a:rPr lang="en-US" baseline="0" dirty="0" smtClean="0"/>
              <a:t>It is time sensitive and is to be given within 4.5 hours of the onset of stroke symptoms</a:t>
            </a:r>
          </a:p>
          <a:p>
            <a:pPr>
              <a:buFontTx/>
              <a:buChar char="-"/>
            </a:pPr>
            <a:endParaRPr lang="en-US" baseline="0" dirty="0" smtClean="0"/>
          </a:p>
          <a:p>
            <a:pPr>
              <a:buFontTx/>
              <a:buChar char="-"/>
            </a:pPr>
            <a:r>
              <a:rPr lang="en-US" baseline="0" dirty="0" smtClean="0"/>
              <a:t>- it is important for the health records department to check with the emergency department at the outset of SQC_SP340 to determine whether or not tPA is available for stroke patients at the hospital.</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36</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063657615"/>
      </p:ext>
    </p:extLst>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Our best practice recommendation states that all patients with ischemic stroke should be evaluated for their eligibility for tPA</a:t>
            </a:r>
          </a:p>
          <a:p>
            <a:pPr>
              <a:buFontTx/>
              <a:buChar char="-"/>
            </a:pPr>
            <a:r>
              <a:rPr lang="en-US" dirty="0" smtClean="0"/>
              <a:t>As you may recall from an</a:t>
            </a:r>
            <a:r>
              <a:rPr lang="en-US" baseline="0" dirty="0" smtClean="0"/>
              <a:t> earlier data element, to determine eligibility a CT or MRI scan has to be completed first</a:t>
            </a:r>
          </a:p>
          <a:p>
            <a:pPr>
              <a:buFontTx/>
              <a:buChar char="-"/>
            </a:pPr>
            <a:r>
              <a:rPr lang="en-US" baseline="0" dirty="0" smtClean="0"/>
              <a:t>Patients who receive tPA have better outcomes and less chance of dying from their stroke</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37</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701975303"/>
      </p:ext>
    </p:extLst>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US" dirty="0" smtClean="0"/>
              <a:t>Acute thrombolysis medication is only given for ischemic</a:t>
            </a:r>
            <a:r>
              <a:rPr lang="en-US" baseline="0" dirty="0" smtClean="0"/>
              <a:t> stroke</a:t>
            </a:r>
          </a:p>
          <a:p>
            <a:pPr>
              <a:buFontTx/>
              <a:buChar char="-"/>
            </a:pPr>
            <a:r>
              <a:rPr lang="en-US" baseline="0" dirty="0" smtClean="0"/>
              <a:t>This includes all patients with ICD10 code of I63.  We also include I64  in this element as we have found that many I64 patients are ischemic.  This may be over counting the denominator but between than undercounting and resulting in tPA rates that are much higher than the reality of who is eligible</a:t>
            </a:r>
          </a:p>
          <a:p>
            <a:pPr>
              <a:buFontTx/>
              <a:buChar char="-"/>
            </a:pPr>
            <a:r>
              <a:rPr lang="en-US" baseline="0" dirty="0" smtClean="0"/>
              <a:t>- important to note that TIA patients are not included in this data element, and all hemorrhagic patients (SAH and ICH) are excluded</a:t>
            </a:r>
          </a:p>
          <a:p>
            <a:pPr>
              <a:buFontTx/>
              <a:buChar char="-"/>
            </a:pPr>
            <a:r>
              <a:rPr lang="en-US" baseline="0" dirty="0" smtClean="0"/>
              <a:t>- unlike for cardiac patients where there are a few medications that can be used, only one clot busting drug is used for stroke patients - tPA</a:t>
            </a:r>
          </a:p>
          <a:p>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38</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897385195"/>
      </p:ext>
    </p:extLst>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physician orders will indicate whether</a:t>
            </a:r>
            <a:r>
              <a:rPr lang="en-US" baseline="0" dirty="0" smtClean="0"/>
              <a:t> tPA has been prescribed, and the ED medication record will have confirmation that the medication was administered and the time</a:t>
            </a:r>
          </a:p>
          <a:p>
            <a:pPr>
              <a:buFontTx/>
              <a:buChar char="-"/>
            </a:pPr>
            <a:r>
              <a:rPr lang="en-US" baseline="0" dirty="0" smtClean="0"/>
              <a:t>Many hospitals have special tPA order sets and these will be on the chart of they exist – </a:t>
            </a:r>
            <a:r>
              <a:rPr lang="en-US" i="1" baseline="0" dirty="0" smtClean="0"/>
              <a:t>suggest that your department find out of your hospital uses special forms for tPA administration</a:t>
            </a:r>
          </a:p>
          <a:p>
            <a:pPr>
              <a:buFontTx/>
              <a:buChar char="-"/>
            </a:pPr>
            <a:r>
              <a:rPr lang="en-US" i="1" baseline="0" dirty="0" smtClean="0"/>
              <a:t> </a:t>
            </a:r>
            <a:r>
              <a:rPr lang="en-US" i="0" baseline="0" dirty="0" smtClean="0"/>
              <a:t>most hospitals give tPA in the ED, and for some hospitals they patient will become admitted before tPA is given</a:t>
            </a:r>
            <a:endParaRPr lang="en-US" baseline="0" dirty="0" smtClean="0"/>
          </a:p>
          <a:p>
            <a:pPr>
              <a:buFontTx/>
              <a:buChar char="-"/>
            </a:pPr>
            <a:r>
              <a:rPr lang="en-US" baseline="0" dirty="0" smtClean="0"/>
              <a:t>tPA is usually administered in two parts – first with a bolus of some of the drug, then the rest is given by an IV drip</a:t>
            </a:r>
          </a:p>
          <a:p>
            <a:pPr>
              <a:buFontTx/>
              <a:buChar char="-"/>
            </a:pPr>
            <a:r>
              <a:rPr lang="en-US" baseline="0" dirty="0" smtClean="0"/>
              <a:t>- some hospitals may also give tPA by inserting a catheter into the vessels of the brain.  This will be recorded as ‘intra-arterial- tPA’ (IA) and still counts for this data element.</a:t>
            </a:r>
          </a:p>
          <a:p>
            <a:pPr>
              <a:buFontTx/>
              <a:buChar char="-"/>
            </a:pPr>
            <a:r>
              <a:rPr lang="en-US" baseline="0" dirty="0" smtClean="0"/>
              <a:t> most patients who receive IA tPA also get IV </a:t>
            </a:r>
            <a:r>
              <a:rPr lang="en-US" baseline="0" dirty="0" err="1" smtClean="0"/>
              <a:t>tPa</a:t>
            </a:r>
            <a:r>
              <a:rPr lang="en-US" baseline="0" dirty="0" smtClean="0"/>
              <a:t> as well.</a:t>
            </a:r>
          </a:p>
          <a:p>
            <a:pPr>
              <a:buFontTx/>
              <a:buChar char="-"/>
            </a:pPr>
            <a:endParaRPr lang="en-US" baseline="0" dirty="0" smtClean="0"/>
          </a:p>
          <a:p>
            <a:pPr>
              <a:buFontTx/>
              <a:buChar char="-"/>
            </a:pP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39</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775250943"/>
      </p:ext>
    </p:extLst>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several coding</a:t>
            </a:r>
            <a:r>
              <a:rPr lang="en-US" baseline="0" dirty="0" smtClean="0"/>
              <a:t> options for this data element</a:t>
            </a:r>
          </a:p>
          <a:p>
            <a:pPr>
              <a:buFontTx/>
              <a:buChar char="-"/>
            </a:pPr>
            <a:r>
              <a:rPr lang="en-US" baseline="0" dirty="0" smtClean="0"/>
              <a:t>For all I63 and I64 cases, the drug is either given or it is not, so these cases should almost always have a yes or no</a:t>
            </a:r>
          </a:p>
          <a:p>
            <a:pPr>
              <a:buFontTx/>
              <a:buChar char="-"/>
            </a:pPr>
            <a:r>
              <a:rPr lang="en-US" dirty="0" smtClean="0"/>
              <a:t>If your hospital does not give tPA, then always</a:t>
            </a:r>
            <a:r>
              <a:rPr lang="en-US" baseline="0" dirty="0" smtClean="0"/>
              <a:t> use the X code.</a:t>
            </a:r>
          </a:p>
          <a:p>
            <a:pPr>
              <a:buFontTx/>
              <a:buChar char="-"/>
            </a:pPr>
            <a:r>
              <a:rPr lang="en-US" baseline="0" dirty="0" smtClean="0"/>
              <a:t> if the patient is TIA, or one of the hemorrhage codes then  hat is the only time ‘not applicable’ should be used</a:t>
            </a:r>
          </a:p>
          <a:p>
            <a:pPr>
              <a:buFontTx/>
              <a:buChar char="-"/>
            </a:pPr>
            <a:endParaRPr lang="en-US" baseline="0" dirty="0" smtClean="0"/>
          </a:p>
          <a:p>
            <a:pPr>
              <a:buFontTx/>
              <a:buChar char="-"/>
            </a:pPr>
            <a:r>
              <a:rPr lang="en-US" baseline="0" dirty="0" smtClean="0"/>
              <a:t>There will be some cases where a patient is transferred to your hospital after tPA is given – either because the patient needs a higher level of care or as a repatriation back to a smaller hospital for ongoing management after tPA </a:t>
            </a:r>
          </a:p>
          <a:p>
            <a:pPr>
              <a:buFontTx/>
              <a:buChar char="-"/>
            </a:pPr>
            <a:r>
              <a:rPr lang="en-US" baseline="0" dirty="0" smtClean="0"/>
              <a:t> In these cases, YES you include the patient in your data if they have been admitted to your hospital and use the ‘P’ code for tPA administration</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a:t>
            </a:r>
            <a:r>
              <a:rPr lang="en-US" i="1" baseline="0" dirty="0" smtClean="0"/>
              <a:t>any other questions about this data element?</a:t>
            </a:r>
            <a:endParaRPr lang="en-US" dirty="0" smtClean="0"/>
          </a:p>
          <a:p>
            <a:pPr>
              <a:buFontTx/>
              <a:buNone/>
            </a:pP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40</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996147860"/>
      </p:ext>
    </p:extLst>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all patients who receive tPA, it is important to also include the time to administration.</a:t>
            </a:r>
          </a:p>
          <a:p>
            <a:r>
              <a:rPr lang="en-US" baseline="0" dirty="0" smtClean="0"/>
              <a:t>Times for medication administration are not included anywhere else in the DAD or NACRS</a:t>
            </a:r>
          </a:p>
          <a:p>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41</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149601402"/>
      </p:ext>
    </p:extLst>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The</a:t>
            </a:r>
            <a:r>
              <a:rPr lang="en-US" baseline="0" dirty="0" smtClean="0"/>
              <a:t> research on tPA has shown that it is most effective when given within the first three hours from the onset of stroke symptoms, and is still effective up to 4.5 hours.  </a:t>
            </a:r>
          </a:p>
          <a:p>
            <a:pPr>
              <a:buFontTx/>
              <a:buChar char="-"/>
            </a:pPr>
            <a:r>
              <a:rPr lang="en-US" baseline="0" dirty="0" smtClean="0"/>
              <a:t>- After that time the risks of having complication such as bleeding into the brain from the tPA medication increases</a:t>
            </a:r>
          </a:p>
          <a:p>
            <a:pPr>
              <a:buFontTx/>
              <a:buChar char="-"/>
            </a:pPr>
            <a:r>
              <a:rPr lang="en-US" baseline="0" dirty="0" smtClean="0"/>
              <a:t> there is current research going on to look at the safety of giving tPA up to 6 hours after symptom onset</a:t>
            </a:r>
          </a:p>
          <a:p>
            <a:pPr>
              <a:buFontTx/>
              <a:buChar char="-"/>
            </a:pPr>
            <a:r>
              <a:rPr lang="en-US" baseline="0" dirty="0" smtClean="0"/>
              <a:t>- IA tPA can be given up to 6 and even up to 9 hours after symptom onset in some cases</a:t>
            </a:r>
          </a:p>
          <a:p>
            <a:pPr>
              <a:buFontTx/>
              <a:buChar char="-"/>
            </a:pPr>
            <a:endParaRPr lang="en-US" baseline="0" dirty="0" smtClean="0"/>
          </a:p>
          <a:p>
            <a:pPr>
              <a:buFontTx/>
              <a:buChar char="-"/>
            </a:pP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42</a:t>
            </a:fld>
            <a:endParaRPr lang="en-CA"/>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Only patients who receive tPA are included</a:t>
            </a:r>
          </a:p>
          <a:p>
            <a:pPr>
              <a:buFontTx/>
              <a:buChar char="-"/>
            </a:pPr>
            <a:r>
              <a:rPr lang="en-US" dirty="0" smtClean="0"/>
              <a:t>Most patients who receive IA tPA also get IV tPA first and it is the time of the first administration (usually IV) that gets counted in this data element</a:t>
            </a:r>
          </a:p>
          <a:p>
            <a:pPr>
              <a:buFontTx/>
              <a:buChar char="-"/>
            </a:pPr>
            <a:r>
              <a:rPr lang="en-US" dirty="0" smtClean="0"/>
              <a:t>- our quality indicators for this include the median time from arrival</a:t>
            </a:r>
            <a:r>
              <a:rPr lang="en-US" baseline="0" dirty="0" smtClean="0"/>
              <a:t> at hospital to administration of tPA and also the percent of patients who receive tPA within 60 minutes, which is the target time</a:t>
            </a:r>
          </a:p>
          <a:p>
            <a:pPr>
              <a:buFontTx/>
              <a:buChar char="-"/>
            </a:pPr>
            <a:r>
              <a:rPr lang="en-US" baseline="0" dirty="0" smtClean="0"/>
              <a:t>- with the time  of administration that you enter, we can calculate this information</a:t>
            </a:r>
          </a:p>
          <a:p>
            <a:pPr>
              <a:buFontTx/>
              <a:buChar char="-"/>
            </a:pPr>
            <a:endParaRPr lang="en-US" baseline="0" dirty="0" smtClean="0"/>
          </a:p>
          <a:p>
            <a:pPr>
              <a:buFontTx/>
              <a:buChar char="-"/>
            </a:pPr>
            <a:r>
              <a:rPr lang="en-US" baseline="0" dirty="0" smtClean="0"/>
              <a:t>As with CT and MRI scans, we will always use the triage time as the start time for calculating door to needle times</a:t>
            </a:r>
          </a:p>
          <a:p>
            <a:pPr>
              <a:buFontTx/>
              <a:buChar char="-"/>
            </a:pPr>
            <a:endParaRPr lang="en-US" dirty="0" smtClean="0"/>
          </a:p>
          <a:p>
            <a:pPr>
              <a:buFontTx/>
              <a:buChar char="-"/>
            </a:pP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43</a:t>
            </a:fld>
            <a:endParaRPr lang="en-CA"/>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best place</a:t>
            </a:r>
            <a:r>
              <a:rPr lang="en-US" baseline="0" dirty="0" smtClean="0"/>
              <a:t> to find this information is on the special tPA administration form if your hospital uses them</a:t>
            </a:r>
          </a:p>
          <a:p>
            <a:pPr>
              <a:buFontTx/>
              <a:buChar char="-"/>
            </a:pPr>
            <a:r>
              <a:rPr lang="en-US" baseline="0" dirty="0" smtClean="0"/>
              <a:t>Otherwise the medication record for the ED or inpatient would be the best place.</a:t>
            </a:r>
          </a:p>
          <a:p>
            <a:pPr>
              <a:buFontTx/>
              <a:buChar char="-"/>
            </a:pPr>
            <a:r>
              <a:rPr lang="en-US" baseline="0" dirty="0" smtClean="0"/>
              <a:t>- as mentioned earlier, tPA is given as a bolus of part of the drug, followed by an IV of the remaining part of the drug</a:t>
            </a:r>
          </a:p>
          <a:p>
            <a:pPr>
              <a:buFontTx/>
              <a:buChar char="-"/>
            </a:pPr>
            <a:r>
              <a:rPr lang="en-US" baseline="0" dirty="0" smtClean="0"/>
              <a:t>The time the bolus is given should be the time you record, not the time the IV administration was completed</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44</a:t>
            </a:fld>
            <a:endParaRPr lang="en-CA"/>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did not include the year in this element as for most cases the year will be the same as the symptom onset</a:t>
            </a:r>
          </a:p>
          <a:p>
            <a:pPr>
              <a:buFontTx/>
              <a:buChar char="-"/>
            </a:pPr>
            <a:r>
              <a:rPr lang="en-US" dirty="0" smtClean="0"/>
              <a:t>We did choose</a:t>
            </a:r>
            <a:r>
              <a:rPr lang="en-US" baseline="0" dirty="0" smtClean="0"/>
              <a:t> to include month as well as day for cases where they happen to occur between the 30</a:t>
            </a:r>
            <a:r>
              <a:rPr lang="en-US" baseline="30000" dirty="0" smtClean="0"/>
              <a:t>th</a:t>
            </a:r>
            <a:r>
              <a:rPr lang="en-US" baseline="0" dirty="0" smtClean="0"/>
              <a:t>/31</a:t>
            </a:r>
            <a:r>
              <a:rPr lang="en-US" baseline="30000" dirty="0" smtClean="0"/>
              <a:t>st</a:t>
            </a:r>
            <a:r>
              <a:rPr lang="en-US" baseline="0" dirty="0" smtClean="0"/>
              <a:t> and 1</a:t>
            </a:r>
            <a:r>
              <a:rPr lang="en-US" baseline="30000" dirty="0" smtClean="0"/>
              <a:t>st</a:t>
            </a:r>
            <a:r>
              <a:rPr lang="en-US" baseline="0" dirty="0" smtClean="0"/>
              <a:t> of the next month</a:t>
            </a:r>
          </a:p>
          <a:p>
            <a:pPr>
              <a:buFontTx/>
              <a:buChar char="-"/>
            </a:pPr>
            <a:r>
              <a:rPr lang="en-US" baseline="0" dirty="0" smtClean="0"/>
              <a:t> we need the hours and minutes to be as accurate as possible for this data element</a:t>
            </a:r>
          </a:p>
          <a:p>
            <a:pPr>
              <a:buFontTx/>
              <a:buChar char="-"/>
            </a:pPr>
            <a:r>
              <a:rPr lang="en-US" baseline="0" dirty="0" smtClean="0"/>
              <a:t>The not applicable code ‘8’ should be used where no tPA was given – regardless of the reason why it was not given</a:t>
            </a:r>
          </a:p>
          <a:p>
            <a:pPr>
              <a:buFontTx/>
              <a:buChar char="-"/>
            </a:pPr>
            <a:r>
              <a:rPr lang="en-US" baseline="0" dirty="0" smtClean="0"/>
              <a:t>The unknown code 9 should only be used of the patient receives tPA and you can absolutely not find an administration time – this should be a very rare occurrence</a:t>
            </a:r>
          </a:p>
          <a:p>
            <a:pPr>
              <a:buFontTx/>
              <a:buChar char="-"/>
            </a:pPr>
            <a:endParaRPr lang="en-US" baseline="0" dirty="0" smtClean="0"/>
          </a:p>
          <a:p>
            <a:pPr>
              <a:buFontTx/>
              <a:buChar char="-"/>
            </a:pPr>
            <a:r>
              <a:rPr lang="en-US" baseline="0" dirty="0" smtClean="0"/>
              <a:t>- </a:t>
            </a:r>
            <a:r>
              <a:rPr lang="en-US" i="1" baseline="0" dirty="0" smtClean="0"/>
              <a:t>any other questions about this data element?</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45</a:t>
            </a:fld>
            <a:endParaRPr lang="en-CA"/>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patients with ischemic stroke or TIA should be given a prescription to start aspirin or another antithrombotic before they leave hospital</a:t>
            </a:r>
          </a:p>
          <a:p>
            <a:r>
              <a:rPr lang="en-US" dirty="0" smtClean="0"/>
              <a:t>We are tracking this data element as the last one in SQC_SP340</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46</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916553203"/>
      </p:ext>
    </p:extLst>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US" dirty="0" smtClean="0"/>
              <a:t>Our best practice recommendations state that all ischemic and TIA</a:t>
            </a:r>
            <a:r>
              <a:rPr lang="en-US" baseline="0" dirty="0" smtClean="0"/>
              <a:t> patients should receive some form of antithrombotic to greatly reduce the chance of another clot forming and causing another TIA or more serious stroke- patients who have had a TIA have a 10% chance of having a bigger stroke within three months, and most of that risk happens in the first 2 weeks after the TIA</a:t>
            </a:r>
          </a:p>
          <a:p>
            <a:pPr>
              <a:buFontTx/>
              <a:buChar char="-"/>
            </a:pP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47</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801977893"/>
      </p:ext>
    </p:extLst>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 patients with TIA or ischemic stroke also have a heart</a:t>
            </a:r>
            <a:r>
              <a:rPr lang="en-US" baseline="0" dirty="0" smtClean="0"/>
              <a:t> rhythm problem known as atrial fibrillation.  These patients have a higher risk of stroke and also need to be on an antithrombotic regardless of whether they have had a first stroke or not yet</a:t>
            </a:r>
          </a:p>
          <a:p>
            <a:r>
              <a:rPr lang="en-US" baseline="0" dirty="0" smtClean="0"/>
              <a:t>For SP340, they are included if they have had a stroke or TIA and have </a:t>
            </a:r>
            <a:r>
              <a:rPr lang="en-US" baseline="0" dirty="0" err="1" smtClean="0"/>
              <a:t>afib</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48</a:t>
            </a:fld>
            <a:endParaRPr lang="en-CA"/>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data element applies to all ischemic stroke and TIA patients  - this also includes patients with the I64 ICD10 code and the H codes for retinal TIA</a:t>
            </a:r>
            <a:r>
              <a:rPr lang="en-US" baseline="0" dirty="0" smtClean="0"/>
              <a:t> or retinal stroke</a:t>
            </a:r>
            <a:endParaRPr lang="en-US" dirty="0" smtClean="0"/>
          </a:p>
          <a:p>
            <a:pPr>
              <a:buFontTx/>
              <a:buChar char="-"/>
            </a:pPr>
            <a:r>
              <a:rPr lang="en-US" dirty="0" smtClean="0"/>
              <a:t>It does not</a:t>
            </a:r>
            <a:r>
              <a:rPr lang="en-US" baseline="0" dirty="0" smtClean="0"/>
              <a:t> apply to patients with either type of hemorrhage</a:t>
            </a:r>
          </a:p>
          <a:p>
            <a:pPr>
              <a:buFontTx/>
              <a:buChar char="-"/>
            </a:pPr>
            <a:r>
              <a:rPr lang="en-US" baseline="0" dirty="0" smtClean="0"/>
              <a:t>Patients are usually started on these medications in hospital and given a prescription for them when they are discharged.</a:t>
            </a:r>
          </a:p>
          <a:p>
            <a:pPr>
              <a:buFontTx/>
              <a:buChar char="-"/>
            </a:pPr>
            <a:endParaRPr lang="en-US" baseline="0" dirty="0" smtClean="0"/>
          </a:p>
          <a:p>
            <a:pPr>
              <a:buFontTx/>
              <a:buChar char="-"/>
            </a:pPr>
            <a:r>
              <a:rPr lang="en-US" baseline="0" dirty="0" smtClean="0"/>
              <a:t>This applies to both inpatients and patients discharged directly from the ED </a:t>
            </a:r>
          </a:p>
          <a:p>
            <a:pPr>
              <a:buFontTx/>
              <a:buChar char="-"/>
            </a:pP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49</a:t>
            </a:fld>
            <a:endParaRPr lang="en-CA"/>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several types of antithrombotic medications that are prescribed for ischemic stroke and TIA patients, and the most commonly used medications are listed here</a:t>
            </a:r>
          </a:p>
          <a:p>
            <a:endParaRPr lang="en-US" dirty="0" smtClean="0"/>
          </a:p>
          <a:p>
            <a:r>
              <a:rPr lang="en-US" dirty="0" smtClean="0"/>
              <a:t>-</a:t>
            </a:r>
            <a:r>
              <a:rPr lang="en-US" baseline="0" dirty="0" smtClean="0"/>
              <a:t> Patients with ischemic stroke or TIA who also have atrial fibrillation are more likely to be prescribed an anticoagulant, but some may receive just an antiplatelet</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50</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974242604"/>
      </p:ext>
    </p:extLst>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US" baseline="0" dirty="0" smtClean="0"/>
              <a:t>Most hospitals will have a standard place where all the discharge medications are listed</a:t>
            </a:r>
          </a:p>
          <a:p>
            <a:pPr>
              <a:buFontTx/>
              <a:buChar char="-"/>
            </a:pPr>
            <a:r>
              <a:rPr lang="en-US" baseline="0" dirty="0" smtClean="0"/>
              <a:t>- even non-prescription medications such as aspirin will be listed on these documents</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51</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10169637"/>
      </p:ext>
    </p:extLst>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There are several options for data</a:t>
            </a:r>
            <a:r>
              <a:rPr lang="en-US" baseline="0" dirty="0" smtClean="0"/>
              <a:t> entry for this element</a:t>
            </a:r>
          </a:p>
          <a:p>
            <a:pPr>
              <a:buFontTx/>
              <a:buChar char="-"/>
            </a:pPr>
            <a:r>
              <a:rPr lang="en-US" baseline="0" dirty="0" smtClean="0"/>
              <a:t>- if this is an ischemic stroke, TIA or I64 case then they should be coded as either yes if one of the antithrombotic drugs is listed or no if none of these drugs are included in the discharge medication list</a:t>
            </a:r>
          </a:p>
          <a:p>
            <a:pPr>
              <a:buFontTx/>
              <a:buChar char="-"/>
            </a:pPr>
            <a:r>
              <a:rPr lang="en-US" baseline="0" dirty="0" smtClean="0"/>
              <a:t> the unknown code 9 should only be used of they are ischemic, TIA or I64 and no discharge summary or medication list can be found- the not applicable code 8 should only be used if the patient was a hemorrhagic stroke (I60 or I61)</a:t>
            </a:r>
          </a:p>
          <a:p>
            <a:pPr>
              <a:buFontTx/>
              <a:buChar char="-"/>
            </a:pP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52</a:t>
            </a:fld>
            <a:endParaRPr lang="en-CA"/>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patients discharged directly from the ED without an inpatient admission we have replaced the stroke unit admission data element with an indicator on whether the patient was referred to an outpatient stroke prevention clinic or vascular clinic for further assessment and management</a:t>
            </a:r>
          </a:p>
          <a:p>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53</a:t>
            </a:fld>
            <a:endParaRPr lang="en-CA"/>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Our best practices recommend</a:t>
            </a:r>
            <a:r>
              <a:rPr lang="en-US" baseline="0" dirty="0" smtClean="0"/>
              <a:t> that all patients discharged directly from the ED with a TIA or non-disabling stroke – one that does not cause significant mobility problems or deficits – should have a follow-up in a prevention clinic to better understand what caused the event and to ensure the patient is on the proper management plan to reduce the risk of further events</a:t>
            </a:r>
          </a:p>
          <a:p>
            <a:pPr>
              <a:buFontTx/>
              <a:buChar char="-"/>
            </a:pPr>
            <a:endParaRPr lang="en-US" baseline="0" dirty="0" smtClean="0"/>
          </a:p>
          <a:p>
            <a:pPr>
              <a:buFontTx/>
              <a:buChar char="-"/>
            </a:pPr>
            <a:r>
              <a:rPr lang="en-US" baseline="0" dirty="0" smtClean="0"/>
              <a:t>As mentioned earlier there is a high risk that a patient who had a TIA or small stroke could have another one within 3 months.  This risk can be significantly reduced with proper management</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54</a:t>
            </a:fld>
            <a:endParaRPr lang="en-CA"/>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data element applies</a:t>
            </a:r>
            <a:r>
              <a:rPr lang="en-US" baseline="0" dirty="0" smtClean="0"/>
              <a:t> to all stroke cases,  and only in the NACRS database if your hospital participates in NACRS</a:t>
            </a:r>
          </a:p>
          <a:p>
            <a:r>
              <a:rPr lang="en-US" baseline="0" dirty="0" smtClean="0"/>
              <a:t>- you should look to see if there is any documentation that a referral appointment was made for the patient</a:t>
            </a:r>
          </a:p>
          <a:p>
            <a:pPr>
              <a:buFontTx/>
              <a:buChar char="-"/>
            </a:pPr>
            <a:r>
              <a:rPr lang="en-US" baseline="0" dirty="0" smtClean="0"/>
              <a:t>Comments like ‘patient instructed to follow-up with their family physician’ do not count as a yes in this data element</a:t>
            </a:r>
          </a:p>
          <a:p>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55</a:t>
            </a:fld>
            <a:endParaRPr lang="en-CA"/>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This type of referral should be noted in the ED record or discharge note and follow-up section-</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it may state stroke prevention clinic or vascular clinic pr just prevention clinic or other similar terminology that might be common at your facility</a:t>
            </a:r>
          </a:p>
          <a:p>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56</a:t>
            </a:fld>
            <a:endParaRPr lang="en-CA"/>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All stroke and TIA patients discharged from the ED either received a referral or they did not, so the coding</a:t>
            </a:r>
            <a:r>
              <a:rPr lang="en-US" baseline="0" dirty="0" smtClean="0"/>
              <a:t> here is either yes or no</a:t>
            </a:r>
          </a:p>
          <a:p>
            <a:pPr>
              <a:buFontTx/>
              <a:buChar char="-"/>
            </a:pPr>
            <a:endParaRPr lang="en-US" dirty="0" smtClean="0"/>
          </a:p>
          <a:p>
            <a:pPr>
              <a:buFontTx/>
              <a:buChar char="-"/>
            </a:pPr>
            <a:r>
              <a:rPr lang="en-US" dirty="0" smtClean="0"/>
              <a:t>- if there is no indication</a:t>
            </a:r>
            <a:r>
              <a:rPr lang="en-US" baseline="0" dirty="0" smtClean="0"/>
              <a:t> or the information is not clear that there was a referral made, then code NO</a:t>
            </a:r>
          </a:p>
          <a:p>
            <a:pPr>
              <a:buFontTx/>
              <a:buChar char="-"/>
            </a:pPr>
            <a:endParaRPr lang="en-US" baseline="0" dirty="0" smtClean="0"/>
          </a:p>
          <a:p>
            <a:pPr>
              <a:buFontTx/>
              <a:buChar char="-"/>
            </a:pPr>
            <a:r>
              <a:rPr lang="en-US" baseline="0" dirty="0" smtClean="0"/>
              <a:t>As noted earlier, if the note indicates the patient should follow-up with their personal physician but no specific referral to a prevention clinic is made then answer NO</a:t>
            </a:r>
          </a:p>
          <a:p>
            <a:pPr>
              <a:buFontTx/>
              <a:buChar char="-"/>
            </a:pP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57</a:t>
            </a:fld>
            <a:endParaRPr lang="en-CA"/>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a summary of this</a:t>
            </a:r>
            <a:r>
              <a:rPr lang="en-US" baseline="0" dirty="0" smtClean="0"/>
              <a:t> presentation, SQC_SP340 was created to enable hospitals to track more specific process data regarding the care of stroke patients</a:t>
            </a:r>
          </a:p>
          <a:p>
            <a:endParaRPr lang="en-US" baseline="0" dirty="0" smtClean="0"/>
          </a:p>
          <a:p>
            <a:r>
              <a:rPr lang="en-US" baseline="0" dirty="0" smtClean="0"/>
              <a:t>This information is important to stroke quality of car and will help to drive improvement efforts</a:t>
            </a:r>
          </a:p>
          <a:p>
            <a:r>
              <a:rPr lang="en-US" baseline="0" dirty="0" smtClean="0"/>
              <a:t>The role of health records professionals is very important in this process –both in terms of recording the data and also in terms of helping clinical staff improve their coding of these data elements and understanding the way care is delivered across all stroke cases treated at your hospital</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58</a:t>
            </a:fld>
            <a:endParaRPr lang="en-CA"/>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 the start of</a:t>
            </a:r>
            <a:r>
              <a:rPr lang="en-US" baseline="0" dirty="0" smtClean="0"/>
              <a:t> SQC_SP340 we have received many questions and case examples that may not fit exactly into the information provided in this training of the CIHI Dad and NACRS manuals</a:t>
            </a:r>
          </a:p>
          <a:p>
            <a:endParaRPr lang="en-US" baseline="0" dirty="0" smtClean="0"/>
          </a:p>
          <a:p>
            <a:r>
              <a:rPr lang="en-US" baseline="0" dirty="0" smtClean="0"/>
              <a:t>We have collected all those inquiries and sorted them into an FAQ document which can be found on the CSN best practices website as noted at the bottom of all slides</a:t>
            </a:r>
          </a:p>
          <a:p>
            <a:endParaRPr lang="en-US" baseline="0" dirty="0" smtClean="0"/>
          </a:p>
          <a:p>
            <a:r>
              <a:rPr lang="en-US" baseline="0" dirty="0" smtClean="0"/>
              <a:t>A few more common examples are included here.  Please refer to the full document for additional examples.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60</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02810057"/>
      </p:ext>
    </p:extLst>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are some more examples</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61</a:t>
            </a:fld>
            <a:endParaRPr lang="en-CA"/>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Yes will always</a:t>
            </a:r>
            <a:r>
              <a:rPr lang="en-US" baseline="0" dirty="0" smtClean="0"/>
              <a:t> take priority over ‘prior’ for brain scans.   This is the only data element where this would apply in SP340</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62</a:t>
            </a:fld>
            <a:endParaRPr lang="en-CA"/>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second stroke in hospital – usually of the initial diagnosis is TIA,</a:t>
            </a:r>
            <a:r>
              <a:rPr lang="en-US" baseline="0" dirty="0" smtClean="0"/>
              <a:t> would be considered a complication and listed as a type 2 diagnosis</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63</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759617653"/>
      </p:ext>
    </p:extLst>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final</a:t>
            </a:r>
            <a:r>
              <a:rPr lang="en-US" baseline="0" dirty="0" smtClean="0"/>
              <a:t> note to emphasize that when good stroke care is delivered to patients, it makes a big difference in their outcomes.</a:t>
            </a:r>
          </a:p>
          <a:p>
            <a:endParaRPr lang="en-US" baseline="0" dirty="0" smtClean="0"/>
          </a:p>
          <a:p>
            <a:r>
              <a:rPr lang="en-US" baseline="0" dirty="0" smtClean="0"/>
              <a:t>Everyone at the hospital is part of the team that makes this happen!</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64</a:t>
            </a:fld>
            <a:endParaRPr lang="en-CA"/>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for your time.</a:t>
            </a:r>
          </a:p>
          <a:p>
            <a:endParaRPr lang="en-US" dirty="0" smtClean="0"/>
          </a:p>
          <a:p>
            <a:r>
              <a:rPr lang="en-US" dirty="0" smtClean="0"/>
              <a:t>Do you have any other questions?</a:t>
            </a:r>
          </a:p>
          <a:p>
            <a:endParaRPr lang="en-US" dirty="0" smtClean="0"/>
          </a:p>
          <a:p>
            <a:r>
              <a:rPr lang="en-US" dirty="0" smtClean="0"/>
              <a:t>Please send us questions</a:t>
            </a:r>
            <a:r>
              <a:rPr lang="en-US" baseline="0" dirty="0" smtClean="0"/>
              <a:t> and refer to the FAQs for trouble shooting.</a:t>
            </a:r>
            <a:endParaRPr lang="en-US" dirty="0"/>
          </a:p>
        </p:txBody>
      </p:sp>
      <p:sp>
        <p:nvSpPr>
          <p:cNvPr id="4" name="Slide Number Placeholder 3"/>
          <p:cNvSpPr>
            <a:spLocks noGrp="1"/>
          </p:cNvSpPr>
          <p:nvPr>
            <p:ph type="sldNum" sz="quarter" idx="10"/>
          </p:nvPr>
        </p:nvSpPr>
        <p:spPr/>
        <p:txBody>
          <a:bodyPr/>
          <a:lstStyle/>
          <a:p>
            <a:fld id="{0CF56445-AD0E-45F5-9E5E-A86F5CC7D907}" type="slidenum">
              <a:rPr lang="en-CA" smtClean="0"/>
              <a:pPr/>
              <a:t>65</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88275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981200"/>
            <a:ext cx="8458200" cy="1470025"/>
          </a:xfrm>
        </p:spPr>
        <p:txBody>
          <a:bodyPr anchor="b"/>
          <a:lstStyle>
            <a:lvl1pPr>
              <a:defRPr sz="4400">
                <a:solidFill>
                  <a:schemeClr val="bg1"/>
                </a:solidFill>
              </a:defRPr>
            </a:lvl1pPr>
          </a:lstStyle>
          <a:p>
            <a:r>
              <a:rPr kumimoji="0" lang="en-US" dirty="0" smtClean="0"/>
              <a:t>Click to edit Master title style</a:t>
            </a:r>
            <a:endParaRPr kumimoji="0" lang="en-US" dirty="0"/>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7" name="Footer Placeholder 16"/>
          <p:cNvSpPr>
            <a:spLocks noGrp="1"/>
          </p:cNvSpPr>
          <p:nvPr>
            <p:ph type="ftr" sz="quarter" idx="11"/>
          </p:nvPr>
        </p:nvSpPr>
        <p:spPr>
          <a:xfrm>
            <a:off x="533400" y="5867400"/>
            <a:ext cx="1295400" cy="457200"/>
          </a:xfrm>
          <a:prstGeom prst="rect">
            <a:avLst/>
          </a:prstGeom>
        </p:spPr>
        <p:txBody>
          <a:bodyPr/>
          <a:lstStyle/>
          <a:p>
            <a:endParaRPr lang="en-CA"/>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1A845F49-7BDB-447F-AFAB-B94578827E97}" type="slidenum">
              <a:rPr lang="en-CA" smtClean="0"/>
              <a:pPr/>
              <a:t>‹#›</a:t>
            </a:fld>
            <a:endParaRPr lang="en-CA"/>
          </a:p>
        </p:txBody>
      </p:sp>
      <p:pic>
        <p:nvPicPr>
          <p:cNvPr id="18" name="Picture 17"/>
          <p:cNvPicPr>
            <a:picLocks noChangeAspect="1"/>
          </p:cNvPicPr>
          <p:nvPr/>
        </p:nvPicPr>
        <p:blipFill>
          <a:blip r:embed="rId2"/>
          <a:stretch>
            <a:fillRect/>
          </a:stretch>
        </p:blipFill>
        <p:spPr>
          <a:xfrm>
            <a:off x="8382000" y="6019800"/>
            <a:ext cx="550018" cy="584200"/>
          </a:xfrm>
          <a:prstGeom prst="rect">
            <a:avLst/>
          </a:prstGeom>
        </p:spPr>
      </p:pic>
      <p:pic>
        <p:nvPicPr>
          <p:cNvPr id="32" name="Picture 31"/>
          <p:cNvPicPr>
            <a:picLocks noChangeAspect="1"/>
          </p:cNvPicPr>
          <p:nvPr/>
        </p:nvPicPr>
        <p:blipFill>
          <a:blip r:embed="rId3"/>
          <a:stretch>
            <a:fillRect/>
          </a:stretch>
        </p:blipFill>
        <p:spPr>
          <a:xfrm>
            <a:off x="381000" y="152400"/>
            <a:ext cx="3471413" cy="8382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381000" y="1600200"/>
            <a:ext cx="8229600" cy="4325112"/>
          </a:xfrm>
        </p:spPr>
        <p:txBody>
          <a:bodyPr/>
          <a:lstStyle>
            <a:lvl1pPr eaLnBrk="1" latinLnBrk="0" hangingPunct="1">
              <a:buClr>
                <a:schemeClr val="accent2"/>
              </a:buClr>
              <a:defRPr/>
            </a:lvl1pPr>
            <a:lvl2pPr eaLnBrk="1" latinLnBrk="0" hangingPunct="1">
              <a:buClr>
                <a:schemeClr val="accent2"/>
              </a:buClr>
              <a:buSzPct val="121000"/>
              <a:buFont typeface="Wingdings" charset="2"/>
              <a:buChar char="▪"/>
              <a:defRPr/>
            </a:lvl2pPr>
            <a:lvl3pPr eaLnBrk="1" latinLnBrk="0" hangingPunct="1">
              <a:buClr>
                <a:schemeClr val="accent2"/>
              </a:buClr>
              <a:buFont typeface="Wingdings" charset="2"/>
              <a:buChar char="²"/>
              <a:defRPr/>
            </a:lvl3pPr>
            <a:lvl4pPr eaLnBrk="1" latinLnBrk="0" hangingPunct="1">
              <a:buClr>
                <a:schemeClr val="accent2"/>
              </a:buClr>
              <a:defRPr/>
            </a:lvl4pPr>
            <a:lvl5pPr eaLnBrk="1" latinLnBrk="0" hangingPunct="1">
              <a:buClr>
                <a:schemeClr val="accent2"/>
              </a:buClr>
              <a:defRPr/>
            </a:lvl5p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4" name="Date Placeholder 3"/>
          <p:cNvSpPr>
            <a:spLocks noGrp="1"/>
          </p:cNvSpPr>
          <p:nvPr>
            <p:ph type="dt" sz="half" idx="10"/>
          </p:nvPr>
        </p:nvSpPr>
        <p:spPr>
          <a:xfrm>
            <a:off x="6586536" y="612648"/>
            <a:ext cx="957264" cy="457200"/>
          </a:xfrm>
          <a:prstGeom prst="rect">
            <a:avLst/>
          </a:prstGeom>
        </p:spPr>
        <p:txBody>
          <a:bodyPr/>
          <a:lstStyle/>
          <a:p>
            <a:fld id="{1AAC2DF3-E7D5-3C4C-ADBC-4DDCEEE40BB7}" type="datetime1">
              <a:rPr lang="en-US" smtClean="0"/>
              <a:pPr/>
              <a:t>4/12/12</a:t>
            </a:fld>
            <a:endParaRPr lang="en-CA"/>
          </a:p>
        </p:txBody>
      </p:sp>
      <p:sp>
        <p:nvSpPr>
          <p:cNvPr id="5" name="Footer Placeholder 4"/>
          <p:cNvSpPr>
            <a:spLocks noGrp="1"/>
          </p:cNvSpPr>
          <p:nvPr>
            <p:ph type="ftr" sz="quarter" idx="11"/>
          </p:nvPr>
        </p:nvSpPr>
        <p:spPr>
          <a:xfrm>
            <a:off x="5257800" y="612648"/>
            <a:ext cx="1325880" cy="457200"/>
          </a:xfrm>
          <a:prstGeom prst="rect">
            <a:avLst/>
          </a:prstGeom>
        </p:spPr>
        <p:txBody>
          <a:bodyPr/>
          <a:lstStyle/>
          <a:p>
            <a:endParaRPr lang="en-CA"/>
          </a:p>
        </p:txBody>
      </p:sp>
      <p:sp>
        <p:nvSpPr>
          <p:cNvPr id="6" name="Slide Number Placeholder 5"/>
          <p:cNvSpPr>
            <a:spLocks noGrp="1"/>
          </p:cNvSpPr>
          <p:nvPr>
            <p:ph type="sldNum" sz="quarter" idx="12"/>
          </p:nvPr>
        </p:nvSpPr>
        <p:spPr/>
        <p:txBody>
          <a:bodyPr/>
          <a:lstStyle/>
          <a:p>
            <a:fld id="{1A845F49-7BDB-447F-AFAB-B94578827E97}"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76400"/>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Content Placeholder 3"/>
          <p:cNvSpPr>
            <a:spLocks noGrp="1"/>
          </p:cNvSpPr>
          <p:nvPr>
            <p:ph sz="half" idx="2"/>
          </p:nvPr>
        </p:nvSpPr>
        <p:spPr>
          <a:xfrm>
            <a:off x="4648200" y="1676400"/>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586536" y="612648"/>
            <a:ext cx="957264" cy="457200"/>
          </a:xfrm>
          <a:prstGeom prst="rect">
            <a:avLst/>
          </a:prstGeom>
        </p:spPr>
        <p:txBody>
          <a:bodyPr/>
          <a:lstStyle/>
          <a:p>
            <a:fld id="{3102BF88-873D-C044-ACB3-00F699D8EF7B}" type="datetime1">
              <a:rPr lang="en-US" smtClean="0"/>
              <a:pPr/>
              <a:t>4/12/12</a:t>
            </a:fld>
            <a:endParaRPr lang="en-CA"/>
          </a:p>
        </p:txBody>
      </p:sp>
      <p:sp>
        <p:nvSpPr>
          <p:cNvPr id="6" name="Footer Placeholder 5"/>
          <p:cNvSpPr>
            <a:spLocks noGrp="1"/>
          </p:cNvSpPr>
          <p:nvPr>
            <p:ph type="ftr" sz="quarter" idx="11"/>
          </p:nvPr>
        </p:nvSpPr>
        <p:spPr>
          <a:xfrm>
            <a:off x="5257800" y="612648"/>
            <a:ext cx="1325880" cy="457200"/>
          </a:xfrm>
          <a:prstGeom prst="rect">
            <a:avLst/>
          </a:prstGeom>
        </p:spPr>
        <p:txBody>
          <a:bodyPr/>
          <a:lstStyle/>
          <a:p>
            <a:endParaRPr lang="en-CA"/>
          </a:p>
        </p:txBody>
      </p:sp>
      <p:sp>
        <p:nvSpPr>
          <p:cNvPr id="7" name="Slide Number Placeholder 6"/>
          <p:cNvSpPr>
            <a:spLocks noGrp="1"/>
          </p:cNvSpPr>
          <p:nvPr>
            <p:ph type="sldNum" sz="quarter" idx="12"/>
          </p:nvPr>
        </p:nvSpPr>
        <p:spPr/>
        <p:txBody>
          <a:bodyPr/>
          <a:lstStyle/>
          <a:p>
            <a:fld id="{1A845F49-7BDB-447F-AFAB-B94578827E97}"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382000" cy="1069848"/>
          </a:xfrm>
        </p:spPr>
        <p:txBody>
          <a:bodyPr anchor="ctr"/>
          <a:lstStyle>
            <a:lvl1pPr>
              <a:defRPr sz="4000" b="0" i="0" cap="none" baseline="0"/>
            </a:lvl1pPr>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381000" y="167640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800600" y="167640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133600"/>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800600" y="2133600"/>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7" name="Slide Number Placeholder 26"/>
          <p:cNvSpPr>
            <a:spLocks noGrp="1"/>
          </p:cNvSpPr>
          <p:nvPr>
            <p:ph type="sldNum" sz="quarter" idx="11"/>
          </p:nvPr>
        </p:nvSpPr>
        <p:spPr/>
        <p:txBody>
          <a:bodyPr rtlCol="0"/>
          <a:lstStyle/>
          <a:p>
            <a:fld id="{1A845F49-7BDB-447F-AFAB-B94578827E97}"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8229600" cy="1069848"/>
          </a:xfrm>
        </p:spPr>
        <p:txBody>
          <a:bodyPr anchor="ctr"/>
          <a:lstStyle>
            <a:lvl1pPr>
              <a:defRPr sz="4000">
                <a:solidFill>
                  <a:srgbClr val="800000"/>
                </a:solidFill>
              </a:defRPr>
            </a:lvl1pPr>
          </a:lstStyle>
          <a:p>
            <a:r>
              <a:rPr kumimoji="0" lang="en-US" dirty="0" smtClean="0"/>
              <a:t>Click to edit Master title style</a:t>
            </a:r>
            <a:endParaRPr kumimoji="0" lang="en-US" dirty="0"/>
          </a:p>
        </p:txBody>
      </p:sp>
      <p:sp>
        <p:nvSpPr>
          <p:cNvPr id="5" name="Slide Number Placeholder 4"/>
          <p:cNvSpPr>
            <a:spLocks noGrp="1"/>
          </p:cNvSpPr>
          <p:nvPr>
            <p:ph type="sldNum" sz="quarter" idx="12"/>
          </p:nvPr>
        </p:nvSpPr>
        <p:spPr>
          <a:xfrm>
            <a:off x="8174736" y="2272"/>
            <a:ext cx="762000" cy="365760"/>
          </a:xfrm>
        </p:spPr>
        <p:txBody>
          <a:bodyPr/>
          <a:lstStyle/>
          <a:p>
            <a:fld id="{1A845F49-7BDB-447F-AFAB-B94578827E97}"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586536" y="612648"/>
            <a:ext cx="957264" cy="457200"/>
          </a:xfrm>
          <a:prstGeom prst="rect">
            <a:avLst/>
          </a:prstGeom>
        </p:spPr>
        <p:txBody>
          <a:bodyPr/>
          <a:lstStyle/>
          <a:p>
            <a:fld id="{7815DDC0-846B-294B-82B5-165E052BF39A}" type="datetime1">
              <a:rPr lang="en-US" smtClean="0"/>
              <a:pPr/>
              <a:t>4/12/12</a:t>
            </a:fld>
            <a:endParaRPr lang="en-CA"/>
          </a:p>
        </p:txBody>
      </p:sp>
      <p:sp>
        <p:nvSpPr>
          <p:cNvPr id="3" name="Footer Placeholder 2"/>
          <p:cNvSpPr>
            <a:spLocks noGrp="1"/>
          </p:cNvSpPr>
          <p:nvPr>
            <p:ph type="ftr" sz="quarter" idx="11"/>
          </p:nvPr>
        </p:nvSpPr>
        <p:spPr>
          <a:xfrm>
            <a:off x="5257800" y="612648"/>
            <a:ext cx="1325880" cy="457200"/>
          </a:xfrm>
          <a:prstGeom prst="rect">
            <a:avLst/>
          </a:prstGeom>
        </p:spPr>
        <p:txBody>
          <a:bodyPr/>
          <a:lstStyle/>
          <a:p>
            <a:endParaRPr lang="en-CA"/>
          </a:p>
        </p:txBody>
      </p:sp>
      <p:sp>
        <p:nvSpPr>
          <p:cNvPr id="4" name="Slide Number Placeholder 3"/>
          <p:cNvSpPr>
            <a:spLocks noGrp="1"/>
          </p:cNvSpPr>
          <p:nvPr>
            <p:ph type="sldNum" sz="quarter" idx="12"/>
          </p:nvPr>
        </p:nvSpPr>
        <p:spPr/>
        <p:txBody>
          <a:bodyPr/>
          <a:lstStyle/>
          <a:p>
            <a:fld id="{1A845F49-7BDB-447F-AFAB-B94578827E97}"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586536" y="612648"/>
            <a:ext cx="957264" cy="457200"/>
          </a:xfrm>
          <a:prstGeom prst="rect">
            <a:avLst/>
          </a:prstGeom>
        </p:spPr>
        <p:txBody>
          <a:bodyPr/>
          <a:lstStyle/>
          <a:p>
            <a:fld id="{5F18E582-2A35-174E-B9B9-AEC3716DE0B4}" type="datetime1">
              <a:rPr lang="en-US" smtClean="0"/>
              <a:pPr/>
              <a:t>4/12/12</a:t>
            </a:fld>
            <a:endParaRPr lang="en-CA"/>
          </a:p>
        </p:txBody>
      </p:sp>
      <p:sp>
        <p:nvSpPr>
          <p:cNvPr id="6" name="Footer Placeholder 5"/>
          <p:cNvSpPr>
            <a:spLocks noGrp="1"/>
          </p:cNvSpPr>
          <p:nvPr>
            <p:ph type="ftr" sz="quarter" idx="11"/>
          </p:nvPr>
        </p:nvSpPr>
        <p:spPr>
          <a:xfrm>
            <a:off x="5257800" y="612648"/>
            <a:ext cx="1325880" cy="457200"/>
          </a:xfrm>
          <a:prstGeom prst="rect">
            <a:avLst/>
          </a:prstGeom>
        </p:spPr>
        <p:txBody>
          <a:bodyPr/>
          <a:lstStyle/>
          <a:p>
            <a:endParaRPr lang="en-CA"/>
          </a:p>
        </p:txBody>
      </p:sp>
      <p:sp>
        <p:nvSpPr>
          <p:cNvPr id="7" name="Slide Number Placeholder 6"/>
          <p:cNvSpPr>
            <a:spLocks noGrp="1"/>
          </p:cNvSpPr>
          <p:nvPr>
            <p:ph type="sldNum" sz="quarter" idx="12"/>
          </p:nvPr>
        </p:nvSpPr>
        <p:spPr/>
        <p:txBody>
          <a:bodyPr/>
          <a:lstStyle/>
          <a:p>
            <a:fld id="{1A845F49-7BDB-447F-AFAB-B94578827E97}"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586536" y="612648"/>
            <a:ext cx="957264" cy="457200"/>
          </a:xfrm>
          <a:prstGeom prst="rect">
            <a:avLst/>
          </a:prstGeom>
        </p:spPr>
        <p:txBody>
          <a:bodyPr/>
          <a:lstStyle/>
          <a:p>
            <a:fld id="{00EADE1A-573F-E543-9F90-7C7157DF8C2E}" type="datetime1">
              <a:rPr lang="en-US" smtClean="0"/>
              <a:pPr/>
              <a:t>4/12/12</a:t>
            </a:fld>
            <a:endParaRPr lang="en-CA"/>
          </a:p>
        </p:txBody>
      </p:sp>
      <p:sp>
        <p:nvSpPr>
          <p:cNvPr id="6" name="Footer Placeholder 5"/>
          <p:cNvSpPr>
            <a:spLocks noGrp="1"/>
          </p:cNvSpPr>
          <p:nvPr>
            <p:ph type="ftr" sz="quarter" idx="11"/>
          </p:nvPr>
        </p:nvSpPr>
        <p:spPr>
          <a:xfrm>
            <a:off x="5257800" y="612648"/>
            <a:ext cx="1325880" cy="457200"/>
          </a:xfrm>
          <a:prstGeom prst="rect">
            <a:avLst/>
          </a:prstGeom>
        </p:spPr>
        <p:txBody>
          <a:bodyPr/>
          <a:lstStyle/>
          <a:p>
            <a:endParaRPr lang="en-CA"/>
          </a:p>
        </p:txBody>
      </p:sp>
      <p:sp>
        <p:nvSpPr>
          <p:cNvPr id="7" name="Slide Number Placeholder 6"/>
          <p:cNvSpPr>
            <a:spLocks noGrp="1"/>
          </p:cNvSpPr>
          <p:nvPr>
            <p:ph type="sldNum" sz="quarter" idx="12"/>
          </p:nvPr>
        </p:nvSpPr>
        <p:spPr/>
        <p:txBody>
          <a:bodyPr/>
          <a:lstStyle/>
          <a:p>
            <a:fld id="{1A845F49-7BDB-447F-AFAB-B94578827E97}"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86536" y="612648"/>
            <a:ext cx="957264" cy="457200"/>
          </a:xfrm>
          <a:prstGeom prst="rect">
            <a:avLst/>
          </a:prstGeom>
        </p:spPr>
        <p:txBody>
          <a:bodyPr/>
          <a:lstStyle/>
          <a:p>
            <a:fld id="{49E35EDD-D01B-EB4C-9A7E-A570750926CA}" type="datetime1">
              <a:rPr lang="en-US" smtClean="0"/>
              <a:pPr/>
              <a:t>4/12/12</a:t>
            </a:fld>
            <a:endParaRPr lang="en-CA"/>
          </a:p>
        </p:txBody>
      </p:sp>
      <p:sp>
        <p:nvSpPr>
          <p:cNvPr id="5" name="Footer Placeholder 4"/>
          <p:cNvSpPr>
            <a:spLocks noGrp="1"/>
          </p:cNvSpPr>
          <p:nvPr>
            <p:ph type="ftr" sz="quarter" idx="11"/>
          </p:nvPr>
        </p:nvSpPr>
        <p:spPr>
          <a:xfrm>
            <a:off x="5257800" y="612648"/>
            <a:ext cx="1325880" cy="457200"/>
          </a:xfrm>
          <a:prstGeom prst="rect">
            <a:avLst/>
          </a:prstGeom>
        </p:spPr>
        <p:txBody>
          <a:bodyPr/>
          <a:lstStyle/>
          <a:p>
            <a:endParaRPr lang="en-CA"/>
          </a:p>
        </p:txBody>
      </p:sp>
      <p:sp>
        <p:nvSpPr>
          <p:cNvPr id="6" name="Slide Number Placeholder 5"/>
          <p:cNvSpPr>
            <a:spLocks noGrp="1"/>
          </p:cNvSpPr>
          <p:nvPr>
            <p:ph type="sldNum" sz="quarter" idx="12"/>
          </p:nvPr>
        </p:nvSpPr>
        <p:spPr/>
        <p:txBody>
          <a:bodyPr/>
          <a:lstStyle/>
          <a:p>
            <a:fld id="{1A845F49-7BDB-447F-AFAB-B94578827E97}"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86536" y="612648"/>
            <a:ext cx="957264" cy="457200"/>
          </a:xfrm>
          <a:prstGeom prst="rect">
            <a:avLst/>
          </a:prstGeom>
        </p:spPr>
        <p:txBody>
          <a:bodyPr/>
          <a:lstStyle/>
          <a:p>
            <a:fld id="{AF89CBF1-178D-FB49-A100-1FF6583DFAF7}" type="datetime1">
              <a:rPr lang="en-US" smtClean="0"/>
              <a:pPr/>
              <a:t>4/12/12</a:t>
            </a:fld>
            <a:endParaRPr lang="en-CA"/>
          </a:p>
        </p:txBody>
      </p:sp>
      <p:sp>
        <p:nvSpPr>
          <p:cNvPr id="5" name="Footer Placeholder 4"/>
          <p:cNvSpPr>
            <a:spLocks noGrp="1"/>
          </p:cNvSpPr>
          <p:nvPr>
            <p:ph type="ftr" sz="quarter" idx="11"/>
          </p:nvPr>
        </p:nvSpPr>
        <p:spPr>
          <a:xfrm>
            <a:off x="5257800" y="612648"/>
            <a:ext cx="1325880" cy="457200"/>
          </a:xfrm>
          <a:prstGeom prst="rect">
            <a:avLst/>
          </a:prstGeom>
        </p:spPr>
        <p:txBody>
          <a:bodyPr/>
          <a:lstStyle/>
          <a:p>
            <a:endParaRPr lang="en-CA"/>
          </a:p>
        </p:txBody>
      </p:sp>
      <p:sp>
        <p:nvSpPr>
          <p:cNvPr id="6" name="Slide Number Placeholder 5"/>
          <p:cNvSpPr>
            <a:spLocks noGrp="1"/>
          </p:cNvSpPr>
          <p:nvPr>
            <p:ph type="sldNum" sz="quarter" idx="12"/>
          </p:nvPr>
        </p:nvSpPr>
        <p:spPr/>
        <p:txBody>
          <a:bodyPr/>
          <a:lstStyle/>
          <a:p>
            <a:fld id="{1A845F49-7BDB-447F-AFAB-B94578827E97}"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l" eaLnBrk="1" latinLnBrk="0" hangingPunct="1"/>
            <a:r>
              <a:rPr lang="en-CA" dirty="0" smtClean="0"/>
              <a:t>SQC_SP340</a:t>
            </a:r>
            <a:r>
              <a:rPr kumimoji="0" lang="en-US" cap="small" baseline="0" dirty="0" smtClean="0"/>
              <a:t> Workshop 2012</a:t>
            </a:r>
            <a:endParaRPr kumimoji="0" lang="en-US" cap="small" dirty="0"/>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381000" y="762000"/>
            <a:ext cx="8229600" cy="685800"/>
          </a:xfrm>
          <a:prstGeom prst="rect">
            <a:avLst/>
          </a:prstGeom>
        </p:spPr>
        <p:txBody>
          <a:bodyPr vert="horz" anchor="ctr">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81000" y="1828800"/>
            <a:ext cx="8229600" cy="432511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23" name="Slide Number Placeholder 22"/>
          <p:cNvSpPr>
            <a:spLocks noGrp="1"/>
          </p:cNvSpPr>
          <p:nvPr>
            <p:ph type="sldNum" sz="quarter" idx="4"/>
          </p:nvPr>
        </p:nvSpPr>
        <p:spPr>
          <a:xfrm>
            <a:off x="8077200" y="0"/>
            <a:ext cx="762000" cy="365760"/>
          </a:xfrm>
          <a:prstGeom prst="rect">
            <a:avLst/>
          </a:prstGeom>
        </p:spPr>
        <p:txBody>
          <a:bodyPr vert="horz" anchor="ctr"/>
          <a:lstStyle>
            <a:lvl1pPr algn="r" eaLnBrk="1" latinLnBrk="0" hangingPunct="1">
              <a:defRPr kumimoji="0" sz="1800">
                <a:solidFill>
                  <a:srgbClr val="FFFFFF"/>
                </a:solidFill>
              </a:defRPr>
            </a:lvl1pPr>
          </a:lstStyle>
          <a:p>
            <a:fld id="{1A845F49-7BDB-447F-AFAB-B94578827E97}" type="slidenum">
              <a:rPr lang="en-CA" smtClean="0"/>
              <a:pPr/>
              <a:t>‹#›</a:t>
            </a:fld>
            <a:endParaRPr lang="en-CA" dirty="0"/>
          </a:p>
        </p:txBody>
      </p:sp>
      <p:grpSp>
        <p:nvGrpSpPr>
          <p:cNvPr id="26" name="Group 25"/>
          <p:cNvGrpSpPr/>
          <p:nvPr userDrawn="1"/>
        </p:nvGrpSpPr>
        <p:grpSpPr>
          <a:xfrm>
            <a:off x="0" y="6477000"/>
            <a:ext cx="9144001" cy="381000"/>
            <a:chOff x="0" y="6477000"/>
            <a:chExt cx="9144001" cy="381000"/>
          </a:xfrm>
        </p:grpSpPr>
        <p:sp>
          <p:nvSpPr>
            <p:cNvPr id="24" name="Rectangle 23"/>
            <p:cNvSpPr/>
            <p:nvPr userDrawn="1"/>
          </p:nvSpPr>
          <p:spPr>
            <a:xfrm>
              <a:off x="0" y="6547337"/>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r>
                <a:rPr kumimoji="0" lang="en-US" dirty="0" smtClean="0"/>
                <a:t>www.strokebestpractices.ca</a:t>
              </a:r>
              <a:endParaRPr kumimoji="0" lang="en-US" dirty="0"/>
            </a:p>
          </p:txBody>
        </p:sp>
        <p:sp>
          <p:nvSpPr>
            <p:cNvPr id="25" name="Rectangle 24"/>
            <p:cNvSpPr/>
            <p:nvPr userDrawn="1"/>
          </p:nvSpPr>
          <p:spPr>
            <a:xfrm>
              <a:off x="0" y="6477000"/>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hdr="0" ftr="0" dt="0"/>
  <p:txStyles>
    <p:titleStyle>
      <a:lvl1pPr algn="l" rtl="0" eaLnBrk="1" latinLnBrk="0" hangingPunct="1">
        <a:spcBef>
          <a:spcPct val="0"/>
        </a:spcBef>
        <a:buNone/>
        <a:defRPr kumimoji="0" sz="3600" b="1" kern="1200">
          <a:solidFill>
            <a:srgbClr val="800000"/>
          </a:solidFill>
          <a:latin typeface="Arial Rounded MT Bold"/>
          <a:ea typeface="+mj-ea"/>
          <a:cs typeface="Arial Rounded MT Bold"/>
        </a:defRPr>
      </a:lvl1pPr>
    </p:titleStyle>
    <p:bodyStyle>
      <a:lvl1pPr marL="442913" indent="-333375" algn="l" rtl="0" eaLnBrk="1" latinLnBrk="0" hangingPunct="1">
        <a:spcBef>
          <a:spcPts val="300"/>
        </a:spcBef>
        <a:buClr>
          <a:srgbClr val="800000"/>
        </a:buClr>
        <a:buSzPct val="60000"/>
        <a:buFont typeface="Wingdings" charset="2"/>
        <a:buChar char="u"/>
        <a:tabLst>
          <a:tab pos="442913" algn="l"/>
        </a:tabLst>
        <a:defRPr kumimoji="0" sz="2800" kern="1200">
          <a:solidFill>
            <a:schemeClr val="tx2">
              <a:lumMod val="75000"/>
            </a:schemeClr>
          </a:solidFill>
          <a:latin typeface="+mn-lt"/>
          <a:ea typeface="+mn-ea"/>
          <a:cs typeface="+mn-cs"/>
        </a:defRPr>
      </a:lvl1pPr>
      <a:lvl2pPr marL="709613" indent="-246063" algn="l" rtl="0" eaLnBrk="1" latinLnBrk="0" hangingPunct="1">
        <a:spcBef>
          <a:spcPts val="300"/>
        </a:spcBef>
        <a:buClr>
          <a:schemeClr val="accent2"/>
        </a:buClr>
        <a:buFont typeface="Georgia"/>
        <a:buChar char="▫"/>
        <a:defRPr kumimoji="0" sz="2600" kern="1200">
          <a:solidFill>
            <a:srgbClr val="153066"/>
          </a:solidFill>
          <a:latin typeface="+mn-lt"/>
          <a:ea typeface="+mn-ea"/>
          <a:cs typeface="+mn-cs"/>
        </a:defRPr>
      </a:lvl2pPr>
      <a:lvl3pPr marL="923544" indent="-219456" algn="l" rtl="0" eaLnBrk="1" latinLnBrk="0" hangingPunct="1">
        <a:spcBef>
          <a:spcPts val="300"/>
        </a:spcBef>
        <a:buClr>
          <a:schemeClr val="accent2">
            <a:lumMod val="75000"/>
          </a:schemeClr>
        </a:buClr>
        <a:buSzPct val="65000"/>
        <a:buFont typeface="Wingdings" charset="2"/>
        <a:buChar char=""/>
        <a:defRPr kumimoji="0" sz="2400" kern="1200">
          <a:solidFill>
            <a:srgbClr val="153066"/>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rgbClr val="153066"/>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rgbClr val="153066"/>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4.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5.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8.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9.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wmf"/><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2.w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22.w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6.xml.rels><?xml version="1.0" encoding="UTF-8" standalone="yes"?>
<Relationships xmlns="http://schemas.openxmlformats.org/package/2006/relationships"><Relationship Id="rId3" Type="http://schemas.openxmlformats.org/officeDocument/2006/relationships/image" Target="../media/image24.wmf"/><Relationship Id="rId4" Type="http://schemas.openxmlformats.org/officeDocument/2006/relationships/image" Target="../media/image25.wmf"/><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26.w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27.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3.xml.rels><?xml version="1.0" encoding="UTF-8" standalone="yes"?>
<Relationships xmlns="http://schemas.openxmlformats.org/package/2006/relationships"><Relationship Id="rId3" Type="http://schemas.openxmlformats.org/officeDocument/2006/relationships/image" Target="../media/image25.wmf"/><Relationship Id="rId4" Type="http://schemas.openxmlformats.org/officeDocument/2006/relationships/image" Target="../media/image28.wmf"/><Relationship Id="rId5" Type="http://schemas.openxmlformats.org/officeDocument/2006/relationships/image" Target="../media/image29.wmf"/><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27.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32.gif"/></Relationships>
</file>

<file path=ppt/slides/_rels/slide65.xml.rels><?xml version="1.0" encoding="UTF-8" standalone="yes"?>
<Relationships xmlns="http://schemas.openxmlformats.org/package/2006/relationships"><Relationship Id="rId3" Type="http://schemas.openxmlformats.org/officeDocument/2006/relationships/hyperlink" Target="mailto:patty@canadianstrokenetwork.ca" TargetMode="External"/><Relationship Id="rId4" Type="http://schemas.openxmlformats.org/officeDocument/2006/relationships/image" Target="../media/image33.jpeg"/><Relationship Id="rId5" Type="http://schemas.openxmlformats.org/officeDocument/2006/relationships/image" Target="../media/image34.wmf"/><Relationship Id="rId6" Type="http://schemas.openxmlformats.org/officeDocument/2006/relationships/image" Target="../media/image35.wmf"/><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752600"/>
            <a:ext cx="8458200" cy="2286000"/>
          </a:xfrm>
        </p:spPr>
        <p:txBody>
          <a:bodyPr>
            <a:normAutofit fontScale="90000"/>
          </a:bodyPr>
          <a:lstStyle/>
          <a:p>
            <a:r>
              <a:rPr lang="en-US" dirty="0" smtClean="0"/>
              <a:t>CSN INFORMATION AND EVALUATION RESOURCE</a:t>
            </a:r>
            <a:br>
              <a:rPr lang="en-US" dirty="0" smtClean="0"/>
            </a:br>
            <a:r>
              <a:rPr lang="en-CA" dirty="0" smtClean="0"/>
              <a:t/>
            </a:r>
            <a:br>
              <a:rPr lang="en-CA" dirty="0" smtClean="0"/>
            </a:br>
            <a:endParaRPr lang="en-CA" dirty="0"/>
          </a:p>
        </p:txBody>
      </p:sp>
      <p:sp>
        <p:nvSpPr>
          <p:cNvPr id="8" name="Subtitle 7"/>
          <p:cNvSpPr>
            <a:spLocks noGrp="1"/>
          </p:cNvSpPr>
          <p:nvPr>
            <p:ph type="subTitle" idx="1"/>
          </p:nvPr>
        </p:nvSpPr>
        <p:spPr>
          <a:xfrm>
            <a:off x="304800" y="4011275"/>
            <a:ext cx="8458200" cy="2667000"/>
          </a:xfrm>
        </p:spPr>
        <p:txBody>
          <a:bodyPr>
            <a:noAutofit/>
          </a:bodyPr>
          <a:lstStyle/>
          <a:p>
            <a:r>
              <a:rPr lang="en-US" sz="3200" b="1" cap="small" dirty="0" smtClean="0"/>
              <a:t>Stroke Quality of Care Special Project 340</a:t>
            </a:r>
          </a:p>
          <a:p>
            <a:r>
              <a:rPr lang="en-US" sz="3200" b="1" cap="small" dirty="0" smtClean="0"/>
              <a:t>Data Collection System</a:t>
            </a:r>
          </a:p>
          <a:p>
            <a:endParaRPr lang="en-US" sz="3200" b="1" cap="small" dirty="0" smtClean="0"/>
          </a:p>
          <a:p>
            <a:r>
              <a:rPr lang="en-US" sz="2000" b="1" dirty="0" smtClean="0"/>
              <a:t>Developed by the Canadian Stroke Network</a:t>
            </a:r>
          </a:p>
          <a:p>
            <a:r>
              <a:rPr lang="en-US" sz="2000" b="1" dirty="0" smtClean="0"/>
              <a:t> in collaboration with the Canadian Institute for Health Information (CIHI)</a:t>
            </a:r>
          </a:p>
          <a:p>
            <a:r>
              <a:rPr lang="en-US" sz="2000" b="1" dirty="0" smtClean="0"/>
              <a:t>and Hamilton Health Sciences Stroke Program</a:t>
            </a:r>
          </a:p>
          <a:p>
            <a:endParaRPr lang="en-US" sz="3200" b="1" cap="small"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CA" dirty="0" smtClean="0"/>
              <a:t>Objectives of Presentation</a:t>
            </a:r>
            <a:endParaRPr lang="en-US" dirty="0"/>
          </a:p>
        </p:txBody>
      </p:sp>
      <p:sp>
        <p:nvSpPr>
          <p:cNvPr id="7" name="Content Placeholder 6"/>
          <p:cNvSpPr>
            <a:spLocks noGrp="1"/>
          </p:cNvSpPr>
          <p:nvPr>
            <p:ph idx="1"/>
          </p:nvPr>
        </p:nvSpPr>
        <p:spPr>
          <a:xfrm>
            <a:off x="381000" y="1600200"/>
            <a:ext cx="8229600" cy="4724400"/>
          </a:xfrm>
        </p:spPr>
        <p:txBody>
          <a:bodyPr>
            <a:normAutofit fontScale="92500" lnSpcReduction="20000"/>
          </a:bodyPr>
          <a:lstStyle/>
          <a:p>
            <a:pPr>
              <a:spcAft>
                <a:spcPts val="600"/>
              </a:spcAft>
            </a:pPr>
            <a:r>
              <a:rPr lang="en-CA" dirty="0" smtClean="0"/>
              <a:t>To set the Context for Stroke Quality of Care Special Project 340 (SQC_SP340) </a:t>
            </a:r>
          </a:p>
          <a:p>
            <a:pPr marL="900113" lvl="1" indent="-436563">
              <a:spcAft>
                <a:spcPts val="600"/>
              </a:spcAft>
              <a:tabLst>
                <a:tab pos="900113" algn="l"/>
              </a:tabLst>
            </a:pPr>
            <a:r>
              <a:rPr lang="en-CA" sz="2800" dirty="0" smtClean="0"/>
              <a:t>Purpose of data collection</a:t>
            </a:r>
          </a:p>
          <a:p>
            <a:pPr marL="900113" lvl="1" indent="-436563">
              <a:spcAft>
                <a:spcPts val="600"/>
              </a:spcAft>
              <a:tabLst>
                <a:tab pos="900113" algn="l"/>
              </a:tabLst>
            </a:pPr>
            <a:r>
              <a:rPr lang="en-US" sz="2800" dirty="0" smtClean="0"/>
              <a:t>CSN</a:t>
            </a:r>
            <a:r>
              <a:rPr lang="en-CA" sz="2800" dirty="0" smtClean="0"/>
              <a:t> Core Performance Indicator Set</a:t>
            </a:r>
          </a:p>
          <a:p>
            <a:pPr marL="900113" lvl="1" indent="-436563">
              <a:spcAft>
                <a:spcPts val="600"/>
              </a:spcAft>
              <a:tabLst>
                <a:tab pos="900113" algn="l"/>
              </a:tabLst>
            </a:pPr>
            <a:r>
              <a:rPr lang="en-CA" sz="2800" dirty="0" smtClean="0"/>
              <a:t>Link between SQC_SP340 indicators and best practice guidelines</a:t>
            </a:r>
          </a:p>
          <a:p>
            <a:pPr marL="900113" lvl="1" indent="-436563">
              <a:spcAft>
                <a:spcPts val="600"/>
              </a:spcAft>
              <a:tabLst>
                <a:tab pos="900113" algn="l"/>
              </a:tabLst>
            </a:pPr>
            <a:r>
              <a:rPr lang="en-CA" sz="2800" dirty="0" smtClean="0"/>
              <a:t>Position SQC_SP340 in context with national stroke audit 2009</a:t>
            </a:r>
          </a:p>
          <a:p>
            <a:pPr>
              <a:spcAft>
                <a:spcPts val="600"/>
              </a:spcAft>
            </a:pPr>
            <a:r>
              <a:rPr lang="en-CA" dirty="0" smtClean="0"/>
              <a:t>To describe SQC_SP340 Development process</a:t>
            </a:r>
          </a:p>
          <a:p>
            <a:pPr>
              <a:spcAft>
                <a:spcPts val="600"/>
              </a:spcAft>
            </a:pPr>
            <a:r>
              <a:rPr lang="en-CA" dirty="0" smtClean="0"/>
              <a:t>To understand and be able to collect SQC_SP340</a:t>
            </a:r>
          </a:p>
          <a:p>
            <a:pPr>
              <a:spcAft>
                <a:spcPts val="600"/>
              </a:spcAft>
              <a:buNone/>
            </a:pPr>
            <a:r>
              <a:rPr lang="en-CA" dirty="0" smtClean="0"/>
              <a:t>	Data Elements</a:t>
            </a:r>
          </a:p>
          <a:p>
            <a:pPr>
              <a:buNone/>
            </a:pPr>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2</a:t>
            </a:fld>
            <a:endParaRPr lang="en-CA"/>
          </a:p>
        </p:txBody>
      </p:sp>
      <p:pic>
        <p:nvPicPr>
          <p:cNvPr id="5" name="Picture 4" descr="HH00062_"/>
          <p:cNvPicPr>
            <a:picLocks noChangeAspect="1" noChangeArrowheads="1"/>
          </p:cNvPicPr>
          <p:nvPr/>
        </p:nvPicPr>
        <p:blipFill>
          <a:blip r:embed="rId3"/>
          <a:srcRect/>
          <a:stretch>
            <a:fillRect/>
          </a:stretch>
        </p:blipFill>
        <p:spPr bwMode="auto">
          <a:xfrm>
            <a:off x="7524750" y="5029200"/>
            <a:ext cx="1619250" cy="1527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Content Placeholder 8"/>
          <p:cNvSpPr>
            <a:spLocks noGrp="1"/>
          </p:cNvSpPr>
          <p:nvPr>
            <p:ph sz="half" idx="1"/>
          </p:nvPr>
        </p:nvSpPr>
        <p:spPr>
          <a:xfrm>
            <a:off x="0" y="457200"/>
            <a:ext cx="3200400" cy="6172200"/>
          </a:xfrm>
        </p:spPr>
        <p:txBody>
          <a:bodyPr>
            <a:normAutofit fontScale="92500" lnSpcReduction="10000"/>
          </a:bodyPr>
          <a:lstStyle/>
          <a:p>
            <a:pPr>
              <a:buNone/>
            </a:pPr>
            <a:r>
              <a:rPr lang="en-US" sz="2400" b="1" i="1" spc="300" dirty="0" smtClean="0">
                <a:solidFill>
                  <a:srgbClr val="FF0000"/>
                </a:solidFill>
                <a:latin typeface="Britannic Bold"/>
                <a:cs typeface="Britannic Bold"/>
              </a:rPr>
              <a:t>STROKE</a:t>
            </a:r>
          </a:p>
          <a:p>
            <a:r>
              <a:rPr lang="en-US" dirty="0" smtClean="0"/>
              <a:t>~44,000 admitted stroke &amp; TIA patients annually</a:t>
            </a:r>
          </a:p>
          <a:p>
            <a:r>
              <a:rPr lang="en-US" dirty="0" smtClean="0"/>
              <a:t>Even more strokes that are ‘covert’ with a different set of symptoms</a:t>
            </a:r>
          </a:p>
          <a:p>
            <a:r>
              <a:rPr lang="en-US" dirty="0" smtClean="0"/>
              <a:t>80% caused by blood clots and 20% by bleeding onto the brain</a:t>
            </a:r>
          </a:p>
          <a:p>
            <a:r>
              <a:rPr lang="en-US" dirty="0" smtClean="0"/>
              <a:t>Longest LOS</a:t>
            </a:r>
          </a:p>
          <a:p>
            <a:r>
              <a:rPr lang="en-US" dirty="0" smtClean="0"/>
              <a:t>Leading cause of adult disability</a:t>
            </a:r>
          </a:p>
          <a:p>
            <a:r>
              <a:rPr lang="en-US" dirty="0" smtClean="0"/>
              <a:t>Higher in hospital mortality</a:t>
            </a:r>
          </a:p>
          <a:p>
            <a:r>
              <a:rPr lang="en-US" dirty="0" smtClean="0"/>
              <a:t>Quality of care varies across hospitals, regions and provinces</a:t>
            </a:r>
          </a:p>
          <a:p>
            <a:r>
              <a:rPr lang="en-US" dirty="0" smtClean="0"/>
              <a:t>Very costly to the Healthcare system</a:t>
            </a:r>
          </a:p>
          <a:p>
            <a:r>
              <a:rPr lang="en-US" dirty="0" smtClean="0"/>
              <a:t>Opportunity to improve care exists!</a:t>
            </a:r>
          </a:p>
          <a:p>
            <a:endParaRPr lang="en-US" dirty="0"/>
          </a:p>
        </p:txBody>
      </p:sp>
      <p:sp>
        <p:nvSpPr>
          <p:cNvPr id="4" name="Slide Number Placeholder 3"/>
          <p:cNvSpPr>
            <a:spLocks noGrp="1"/>
          </p:cNvSpPr>
          <p:nvPr>
            <p:ph type="sldNum" sz="quarter" idx="12"/>
          </p:nvPr>
        </p:nvSpPr>
        <p:spPr/>
        <p:txBody>
          <a:bodyPr/>
          <a:lstStyle/>
          <a:p>
            <a:fld id="{1112818F-1142-4D41-8DBF-6F3ECA9F8059}" type="slidenum">
              <a:rPr lang="en-CA" smtClean="0"/>
              <a:pPr/>
              <a:t>3</a:t>
            </a:fld>
            <a:endParaRPr lang="en-CA"/>
          </a:p>
        </p:txBody>
      </p:sp>
      <p:pic>
        <p:nvPicPr>
          <p:cNvPr id="27" name="Content Placeholder 5"/>
          <p:cNvPicPr>
            <a:picLocks noChangeAspect="1"/>
          </p:cNvPicPr>
          <p:nvPr/>
        </p:nvPicPr>
        <p:blipFill>
          <a:blip r:embed="rId3"/>
          <a:srcRect/>
          <a:stretch>
            <a:fillRect/>
          </a:stretch>
        </p:blipFill>
        <p:spPr bwMode="auto">
          <a:xfrm>
            <a:off x="3102576" y="381000"/>
            <a:ext cx="6041423" cy="6404916"/>
          </a:xfrm>
          <a:prstGeom prst="rect">
            <a:avLst/>
          </a:prstGeom>
          <a:noFill/>
          <a:ln w="9525">
            <a:solidFill>
              <a:schemeClr val="accent6">
                <a:lumMod val="75000"/>
                <a:lumOff val="25000"/>
              </a:schemeClr>
            </a:solidFill>
            <a:miter lim="800000"/>
            <a:headEnd/>
            <a:tailEnd/>
          </a:ln>
        </p:spPr>
      </p:pic>
      <p:sp>
        <p:nvSpPr>
          <p:cNvPr id="28" name="Title 1"/>
          <p:cNvSpPr>
            <a:spLocks noGrp="1"/>
          </p:cNvSpPr>
          <p:nvPr>
            <p:ph type="title"/>
          </p:nvPr>
        </p:nvSpPr>
        <p:spPr>
          <a:xfrm>
            <a:off x="3429000" y="5867400"/>
            <a:ext cx="5715000" cy="609600"/>
          </a:xfrm>
          <a:gradFill flip="none" rotWithShape="1">
            <a:gsLst>
              <a:gs pos="59000">
                <a:schemeClr val="accent6">
                  <a:lumMod val="25000"/>
                  <a:lumOff val="75000"/>
                </a:schemeClr>
              </a:gs>
              <a:gs pos="100000">
                <a:srgbClr val="FFFFFF"/>
              </a:gs>
            </a:gsLst>
            <a:path path="circle">
              <a:fillToRect l="100000" t="100000"/>
            </a:path>
            <a:tileRect r="-100000" b="-100000"/>
          </a:gradFill>
        </p:spPr>
        <p:txBody>
          <a:bodyPr>
            <a:noAutofit/>
          </a:bodyPr>
          <a:lstStyle/>
          <a:p>
            <a:pPr algn="ctr"/>
            <a:r>
              <a:rPr lang="en-US" sz="2600" dirty="0" smtClean="0"/>
              <a:t>CSN Transitions of Care Model</a:t>
            </a:r>
            <a:endParaRPr lang="en-US" sz="2600" dirty="0"/>
          </a:p>
        </p:txBody>
      </p:sp>
      <p:sp>
        <p:nvSpPr>
          <p:cNvPr id="29" name="Alternate Process 28"/>
          <p:cNvSpPr/>
          <p:nvPr/>
        </p:nvSpPr>
        <p:spPr>
          <a:xfrm>
            <a:off x="4267200" y="2438400"/>
            <a:ext cx="3429000" cy="1219200"/>
          </a:xfrm>
          <a:prstGeom prst="flowChartAlternateProcess">
            <a:avLst/>
          </a:prstGeom>
          <a:solidFill>
            <a:srgbClr val="FFFF00">
              <a:alpha val="36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CA" dirty="0" smtClean="0">
                <a:ea typeface="+mj-ea"/>
              </a:rPr>
              <a:t>Results- Viewing the </a:t>
            </a:r>
            <a:br>
              <a:rPr lang="en-CA" dirty="0" smtClean="0">
                <a:ea typeface="+mj-ea"/>
              </a:rPr>
            </a:br>
            <a:r>
              <a:rPr lang="en-CA" dirty="0" smtClean="0">
                <a:ea typeface="+mj-ea"/>
              </a:rPr>
              <a:t>Recommendations on the Website</a:t>
            </a:r>
            <a:endParaRPr lang="en-CA" dirty="0">
              <a:ea typeface="+mj-ea"/>
            </a:endParaRPr>
          </a:p>
        </p:txBody>
      </p:sp>
      <p:pic>
        <p:nvPicPr>
          <p:cNvPr id="31747" name="Content Placeholder 3" descr="Recommendation Page.jpg"/>
          <p:cNvPicPr>
            <a:picLocks noGrp="1" noChangeAspect="1"/>
          </p:cNvPicPr>
          <p:nvPr>
            <p:ph sz="quarter" idx="1"/>
          </p:nvPr>
        </p:nvPicPr>
        <p:blipFill>
          <a:blip r:embed="rId3"/>
          <a:srcRect/>
          <a:stretch>
            <a:fillRect/>
          </a:stretch>
        </p:blipFill>
        <p:spPr>
          <a:xfrm>
            <a:off x="0" y="533400"/>
            <a:ext cx="9144000" cy="6024563"/>
          </a:xfrm>
        </p:spPr>
      </p:pic>
      <p:sp>
        <p:nvSpPr>
          <p:cNvPr id="6" name="Slide Number Placeholder 5"/>
          <p:cNvSpPr>
            <a:spLocks noGrp="1"/>
          </p:cNvSpPr>
          <p:nvPr>
            <p:ph type="sldNum" sz="quarter" idx="12"/>
          </p:nvPr>
        </p:nvSpPr>
        <p:spPr/>
        <p:txBody>
          <a:bodyPr/>
          <a:lstStyle/>
          <a:p>
            <a:fld id="{1A845F49-7BDB-447F-AFAB-B94578827E97}" type="slidenum">
              <a:rPr lang="en-CA" smtClean="0"/>
              <a:pPr/>
              <a:t>4</a:t>
            </a:fld>
            <a:endParaRPr lang="en-C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8229600" cy="685800"/>
          </a:xfrm>
        </p:spPr>
        <p:txBody>
          <a:bodyPr/>
          <a:lstStyle/>
          <a:p>
            <a:r>
              <a:rPr lang="en-US" dirty="0" smtClean="0"/>
              <a:t>CSN</a:t>
            </a:r>
            <a:r>
              <a:rPr lang="en-CA" dirty="0" smtClean="0"/>
              <a:t> Core Indicators</a:t>
            </a:r>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5</a:t>
            </a:fld>
            <a:endParaRPr lang="en-CA"/>
          </a:p>
        </p:txBody>
      </p:sp>
      <p:grpSp>
        <p:nvGrpSpPr>
          <p:cNvPr id="5" name="Group 28"/>
          <p:cNvGrpSpPr>
            <a:grpSpLocks/>
          </p:cNvGrpSpPr>
          <p:nvPr/>
        </p:nvGrpSpPr>
        <p:grpSpPr bwMode="auto">
          <a:xfrm>
            <a:off x="457200" y="1447800"/>
            <a:ext cx="8334376" cy="5046663"/>
            <a:chOff x="313" y="997"/>
            <a:chExt cx="5250" cy="3179"/>
          </a:xfrm>
        </p:grpSpPr>
        <p:grpSp>
          <p:nvGrpSpPr>
            <p:cNvPr id="6" name="Group 4"/>
            <p:cNvGrpSpPr>
              <a:grpSpLocks/>
            </p:cNvGrpSpPr>
            <p:nvPr/>
          </p:nvGrpSpPr>
          <p:grpSpPr bwMode="auto">
            <a:xfrm>
              <a:off x="596" y="2181"/>
              <a:ext cx="4656" cy="480"/>
              <a:chOff x="1008" y="2544"/>
              <a:chExt cx="4656" cy="288"/>
            </a:xfrm>
          </p:grpSpPr>
          <p:sp>
            <p:nvSpPr>
              <p:cNvPr id="21" name="AutoShape 5"/>
              <p:cNvSpPr>
                <a:spLocks noChangeArrowheads="1"/>
              </p:cNvSpPr>
              <p:nvPr/>
            </p:nvSpPr>
            <p:spPr bwMode="auto">
              <a:xfrm>
                <a:off x="1008" y="2544"/>
                <a:ext cx="912" cy="288"/>
              </a:xfrm>
              <a:prstGeom prst="homePlate">
                <a:avLst>
                  <a:gd name="adj" fmla="val 68186"/>
                </a:avLst>
              </a:prstGeom>
              <a:solidFill>
                <a:srgbClr val="FF0000"/>
              </a:solidFill>
              <a:ln w="9525">
                <a:solidFill>
                  <a:schemeClr val="tx1"/>
                </a:solidFill>
                <a:miter lim="800000"/>
                <a:headEnd/>
                <a:tailEnd/>
              </a:ln>
            </p:spPr>
            <p:txBody>
              <a:bodyPr wrap="none" anchor="ctr">
                <a:prstTxWarp prst="textNoShape">
                  <a:avLst/>
                </a:prstTxWarp>
              </a:bodyPr>
              <a:lstStyle/>
              <a:p>
                <a:pPr algn="ctr" eaLnBrk="1" hangingPunct="1"/>
                <a:r>
                  <a:rPr lang="en-CA" sz="1400"/>
                  <a:t>Stroke</a:t>
                </a:r>
              </a:p>
            </p:txBody>
          </p:sp>
          <p:sp>
            <p:nvSpPr>
              <p:cNvPr id="22" name="AutoShape 6"/>
              <p:cNvSpPr>
                <a:spLocks noChangeArrowheads="1"/>
              </p:cNvSpPr>
              <p:nvPr/>
            </p:nvSpPr>
            <p:spPr bwMode="auto">
              <a:xfrm>
                <a:off x="1654" y="2544"/>
                <a:ext cx="890" cy="288"/>
              </a:xfrm>
              <a:prstGeom prst="chevron">
                <a:avLst>
                  <a:gd name="adj" fmla="val 62507"/>
                </a:avLst>
              </a:prstGeom>
              <a:solidFill>
                <a:srgbClr val="FF9933"/>
              </a:solidFill>
              <a:ln w="9525">
                <a:solidFill>
                  <a:schemeClr val="tx1"/>
                </a:solidFill>
                <a:miter lim="800000"/>
                <a:headEnd/>
                <a:tailEnd/>
              </a:ln>
            </p:spPr>
            <p:txBody>
              <a:bodyPr wrap="none" anchor="ctr">
                <a:prstTxWarp prst="textNoShape">
                  <a:avLst/>
                </a:prstTxWarp>
              </a:bodyPr>
              <a:lstStyle/>
              <a:p>
                <a:pPr algn="ctr" eaLnBrk="1" hangingPunct="1"/>
                <a:r>
                  <a:rPr lang="en-CA" sz="1400"/>
                  <a:t>  </a:t>
                </a:r>
                <a:r>
                  <a:rPr lang="en-CA" sz="1400" b="1"/>
                  <a:t>Pre</a:t>
                </a:r>
              </a:p>
              <a:p>
                <a:pPr algn="ctr" eaLnBrk="1" hangingPunct="1"/>
                <a:r>
                  <a:rPr lang="en-CA" sz="1400" b="1"/>
                  <a:t>Hospital</a:t>
                </a:r>
              </a:p>
            </p:txBody>
          </p:sp>
          <p:sp>
            <p:nvSpPr>
              <p:cNvPr id="23" name="AutoShape 7"/>
              <p:cNvSpPr>
                <a:spLocks noChangeArrowheads="1"/>
              </p:cNvSpPr>
              <p:nvPr/>
            </p:nvSpPr>
            <p:spPr bwMode="auto">
              <a:xfrm>
                <a:off x="2278" y="2544"/>
                <a:ext cx="890" cy="288"/>
              </a:xfrm>
              <a:prstGeom prst="chevron">
                <a:avLst>
                  <a:gd name="adj" fmla="val 62507"/>
                </a:avLst>
              </a:prstGeom>
              <a:solidFill>
                <a:srgbClr val="FFFF00"/>
              </a:solidFill>
              <a:ln w="9525">
                <a:solidFill>
                  <a:schemeClr val="tx1"/>
                </a:solidFill>
                <a:miter lim="800000"/>
                <a:headEnd/>
                <a:tailEnd/>
              </a:ln>
            </p:spPr>
            <p:txBody>
              <a:bodyPr wrap="none" anchor="ctr">
                <a:prstTxWarp prst="textNoShape">
                  <a:avLst/>
                </a:prstTxWarp>
              </a:bodyPr>
              <a:lstStyle/>
              <a:p>
                <a:pPr algn="ctr" eaLnBrk="1" hangingPunct="1"/>
                <a:r>
                  <a:rPr lang="en-CA" sz="1400" b="1"/>
                  <a:t>Hyper</a:t>
                </a:r>
              </a:p>
              <a:p>
                <a:pPr algn="ctr" eaLnBrk="1" hangingPunct="1"/>
                <a:r>
                  <a:rPr lang="en-CA" sz="1400" b="1"/>
                  <a:t>acute</a:t>
                </a:r>
              </a:p>
            </p:txBody>
          </p:sp>
          <p:sp>
            <p:nvSpPr>
              <p:cNvPr id="24" name="AutoShape 8"/>
              <p:cNvSpPr>
                <a:spLocks noChangeArrowheads="1"/>
              </p:cNvSpPr>
              <p:nvPr/>
            </p:nvSpPr>
            <p:spPr bwMode="auto">
              <a:xfrm>
                <a:off x="2902" y="2544"/>
                <a:ext cx="890" cy="288"/>
              </a:xfrm>
              <a:prstGeom prst="chevron">
                <a:avLst>
                  <a:gd name="adj" fmla="val 62507"/>
                </a:avLst>
              </a:prstGeom>
              <a:solidFill>
                <a:srgbClr val="99FF33"/>
              </a:solidFill>
              <a:ln w="9525">
                <a:solidFill>
                  <a:schemeClr val="tx1"/>
                </a:solidFill>
                <a:miter lim="800000"/>
                <a:headEnd/>
                <a:tailEnd/>
              </a:ln>
            </p:spPr>
            <p:txBody>
              <a:bodyPr wrap="none" anchor="ctr">
                <a:prstTxWarp prst="textNoShape">
                  <a:avLst/>
                </a:prstTxWarp>
              </a:bodyPr>
              <a:lstStyle/>
              <a:p>
                <a:pPr algn="ctr" eaLnBrk="1" hangingPunct="1"/>
                <a:r>
                  <a:rPr lang="en-CA" sz="1400"/>
                  <a:t>  </a:t>
                </a:r>
                <a:r>
                  <a:rPr lang="en-CA" sz="1400" b="1"/>
                  <a:t>Acute</a:t>
                </a:r>
              </a:p>
            </p:txBody>
          </p:sp>
          <p:sp>
            <p:nvSpPr>
              <p:cNvPr id="25" name="AutoShape 9"/>
              <p:cNvSpPr>
                <a:spLocks noChangeArrowheads="1"/>
              </p:cNvSpPr>
              <p:nvPr/>
            </p:nvSpPr>
            <p:spPr bwMode="auto">
              <a:xfrm>
                <a:off x="3526" y="2544"/>
                <a:ext cx="890" cy="288"/>
              </a:xfrm>
              <a:prstGeom prst="chevron">
                <a:avLst>
                  <a:gd name="adj" fmla="val 62507"/>
                </a:avLst>
              </a:prstGeom>
              <a:solidFill>
                <a:srgbClr val="99FFCC"/>
              </a:solidFill>
              <a:ln w="9525">
                <a:solidFill>
                  <a:schemeClr val="tx1"/>
                </a:solidFill>
                <a:miter lim="800000"/>
                <a:headEnd/>
                <a:tailEnd/>
              </a:ln>
            </p:spPr>
            <p:txBody>
              <a:bodyPr wrap="none" anchor="ctr">
                <a:prstTxWarp prst="textNoShape">
                  <a:avLst/>
                </a:prstTxWarp>
              </a:bodyPr>
              <a:lstStyle/>
              <a:p>
                <a:pPr algn="ctr" eaLnBrk="1" hangingPunct="1"/>
                <a:r>
                  <a:rPr lang="en-CA" sz="1400"/>
                  <a:t>    </a:t>
                </a:r>
                <a:r>
                  <a:rPr lang="en-CA" sz="1400" b="1"/>
                  <a:t>Rehab</a:t>
                </a:r>
              </a:p>
            </p:txBody>
          </p:sp>
          <p:sp>
            <p:nvSpPr>
              <p:cNvPr id="26" name="AutoShape 10"/>
              <p:cNvSpPr>
                <a:spLocks noChangeArrowheads="1"/>
              </p:cNvSpPr>
              <p:nvPr/>
            </p:nvSpPr>
            <p:spPr bwMode="auto">
              <a:xfrm>
                <a:off x="4150" y="2544"/>
                <a:ext cx="890" cy="288"/>
              </a:xfrm>
              <a:prstGeom prst="chevron">
                <a:avLst>
                  <a:gd name="adj" fmla="val 62507"/>
                </a:avLst>
              </a:prstGeom>
              <a:solidFill>
                <a:srgbClr val="66CCFF"/>
              </a:solidFill>
              <a:ln w="9525">
                <a:solidFill>
                  <a:schemeClr val="tx1"/>
                </a:solidFill>
                <a:miter lim="800000"/>
                <a:headEnd/>
                <a:tailEnd/>
              </a:ln>
            </p:spPr>
            <p:txBody>
              <a:bodyPr wrap="none" anchor="ctr">
                <a:prstTxWarp prst="textNoShape">
                  <a:avLst/>
                </a:prstTxWarp>
              </a:bodyPr>
              <a:lstStyle/>
              <a:p>
                <a:pPr algn="ctr" eaLnBrk="1" hangingPunct="1"/>
                <a:r>
                  <a:rPr lang="en-CA" sz="1400"/>
                  <a:t>    </a:t>
                </a:r>
                <a:r>
                  <a:rPr lang="en-CA" sz="1400" b="1"/>
                  <a:t>Prevention</a:t>
                </a:r>
              </a:p>
            </p:txBody>
          </p:sp>
          <p:sp>
            <p:nvSpPr>
              <p:cNvPr id="27" name="AutoShape 11"/>
              <p:cNvSpPr>
                <a:spLocks noChangeArrowheads="1"/>
              </p:cNvSpPr>
              <p:nvPr/>
            </p:nvSpPr>
            <p:spPr bwMode="auto">
              <a:xfrm>
                <a:off x="4774" y="2544"/>
                <a:ext cx="890" cy="288"/>
              </a:xfrm>
              <a:prstGeom prst="chevron">
                <a:avLst>
                  <a:gd name="adj" fmla="val 62507"/>
                </a:avLst>
              </a:prstGeom>
              <a:solidFill>
                <a:srgbClr val="CC99FF"/>
              </a:solidFill>
              <a:ln w="9525">
                <a:solidFill>
                  <a:schemeClr val="tx1"/>
                </a:solidFill>
                <a:miter lim="800000"/>
                <a:headEnd/>
                <a:tailEnd/>
              </a:ln>
            </p:spPr>
            <p:txBody>
              <a:bodyPr wrap="none" anchor="ctr">
                <a:prstTxWarp prst="textNoShape">
                  <a:avLst/>
                </a:prstTxWarp>
              </a:bodyPr>
              <a:lstStyle/>
              <a:p>
                <a:pPr algn="ctr" eaLnBrk="1" hangingPunct="1"/>
                <a:r>
                  <a:rPr lang="en-CA" sz="1400" b="1"/>
                  <a:t>       Community</a:t>
                </a:r>
              </a:p>
            </p:txBody>
          </p:sp>
        </p:grpSp>
        <p:sp>
          <p:nvSpPr>
            <p:cNvPr id="7" name="Line 12"/>
            <p:cNvSpPr>
              <a:spLocks noChangeShapeType="1"/>
            </p:cNvSpPr>
            <p:nvPr/>
          </p:nvSpPr>
          <p:spPr bwMode="auto">
            <a:xfrm>
              <a:off x="932" y="2757"/>
              <a:ext cx="0" cy="384"/>
            </a:xfrm>
            <a:prstGeom prst="line">
              <a:avLst/>
            </a:prstGeom>
            <a:noFill/>
            <a:ln w="76200" cmpd="tri">
              <a:solidFill>
                <a:srgbClr val="FF0000"/>
              </a:solidFill>
              <a:round/>
              <a:headEnd type="triangle" w="med" len="med"/>
              <a:tailEnd/>
            </a:ln>
          </p:spPr>
          <p:txBody>
            <a:bodyPr>
              <a:prstTxWarp prst="textNoShape">
                <a:avLst/>
              </a:prstTxWarp>
            </a:bodyPr>
            <a:lstStyle/>
            <a:p>
              <a:endParaRPr lang="en-US" sz="1400"/>
            </a:p>
          </p:txBody>
        </p:sp>
        <p:sp>
          <p:nvSpPr>
            <p:cNvPr id="8" name="Text Box 13"/>
            <p:cNvSpPr txBox="1">
              <a:spLocks noChangeArrowheads="1"/>
            </p:cNvSpPr>
            <p:nvPr/>
          </p:nvSpPr>
          <p:spPr bwMode="auto">
            <a:xfrm>
              <a:off x="313" y="3168"/>
              <a:ext cx="1115" cy="1008"/>
            </a:xfrm>
            <a:prstGeom prst="rect">
              <a:avLst/>
            </a:prstGeom>
            <a:noFill/>
            <a:ln w="9525">
              <a:noFill/>
              <a:miter lim="800000"/>
              <a:headEnd/>
              <a:tailEnd/>
            </a:ln>
          </p:spPr>
          <p:txBody>
            <a:bodyPr wrap="none">
              <a:prstTxWarp prst="textNoShape">
                <a:avLst/>
              </a:prstTxWarp>
              <a:spAutoFit/>
            </a:bodyPr>
            <a:lstStyle/>
            <a:p>
              <a:pPr algn="ctr" eaLnBrk="1" hangingPunct="1"/>
              <a:r>
                <a:rPr lang="en-CA" sz="1400" dirty="0">
                  <a:solidFill>
                    <a:srgbClr val="660033"/>
                  </a:solidFill>
                </a:rPr>
                <a:t>Risk Factors</a:t>
              </a:r>
              <a:endParaRPr lang="en-CA" sz="1400" dirty="0" smtClean="0">
                <a:solidFill>
                  <a:srgbClr val="660033"/>
                </a:solidFill>
              </a:endParaRPr>
            </a:p>
            <a:p>
              <a:pPr algn="ctr" eaLnBrk="1" hangingPunct="1"/>
              <a:r>
                <a:rPr lang="en-CA" sz="1400" dirty="0" smtClean="0">
                  <a:solidFill>
                    <a:srgbClr val="660033"/>
                  </a:solidFill>
                </a:rPr>
                <a:t> </a:t>
              </a:r>
              <a:r>
                <a:rPr lang="en-CA" sz="1400" dirty="0">
                  <a:solidFill>
                    <a:srgbClr val="660033"/>
                  </a:solidFill>
                </a:rPr>
                <a:t>Public Awareness S/S</a:t>
              </a:r>
            </a:p>
            <a:p>
              <a:pPr algn="ctr" eaLnBrk="1" hangingPunct="1"/>
              <a:r>
                <a:rPr lang="en-CA" sz="1400" dirty="0">
                  <a:solidFill>
                    <a:srgbClr val="660033"/>
                  </a:solidFill>
                </a:rPr>
                <a:t>ED/Acute Admissions</a:t>
              </a:r>
              <a:endParaRPr lang="en-CA" sz="1400" dirty="0" smtClean="0">
                <a:solidFill>
                  <a:srgbClr val="660033"/>
                </a:solidFill>
              </a:endParaRPr>
            </a:p>
            <a:p>
              <a:pPr algn="ctr"/>
              <a:r>
                <a:rPr lang="en-CA" sz="1400" b="1" dirty="0" smtClean="0">
                  <a:solidFill>
                    <a:schemeClr val="accent4">
                      <a:lumMod val="50000"/>
                    </a:schemeClr>
                  </a:solidFill>
                </a:rPr>
                <a:t>^ </a:t>
              </a:r>
              <a:r>
                <a:rPr lang="en-CA" sz="1400" dirty="0" smtClean="0">
                  <a:solidFill>
                    <a:srgbClr val="660033"/>
                  </a:solidFill>
                </a:rPr>
                <a:t>Mortality</a:t>
              </a:r>
            </a:p>
            <a:p>
              <a:pPr algn="ctr"/>
              <a:r>
                <a:rPr lang="en-CA" sz="1400" b="1" dirty="0" smtClean="0">
                  <a:solidFill>
                    <a:schemeClr val="accent4">
                      <a:lumMod val="50000"/>
                    </a:schemeClr>
                  </a:solidFill>
                </a:rPr>
                <a:t>^ </a:t>
              </a:r>
              <a:r>
                <a:rPr lang="en-CA" sz="1400" dirty="0" smtClean="0">
                  <a:solidFill>
                    <a:srgbClr val="660033"/>
                  </a:solidFill>
                </a:rPr>
                <a:t>Readmission </a:t>
              </a:r>
              <a:r>
                <a:rPr lang="en-CA" sz="1400" dirty="0">
                  <a:solidFill>
                    <a:srgbClr val="660033"/>
                  </a:solidFill>
                </a:rPr>
                <a:t>Rates</a:t>
              </a:r>
              <a:endParaRPr lang="en-CA" sz="1400" dirty="0" smtClean="0">
                <a:solidFill>
                  <a:srgbClr val="660033"/>
                </a:solidFill>
              </a:endParaRPr>
            </a:p>
            <a:p>
              <a:pPr algn="ctr"/>
              <a:r>
                <a:rPr lang="en-CA" sz="1400" b="1" dirty="0" smtClean="0">
                  <a:solidFill>
                    <a:schemeClr val="accent4">
                      <a:lumMod val="50000"/>
                    </a:schemeClr>
                  </a:solidFill>
                </a:rPr>
                <a:t>^ </a:t>
              </a:r>
              <a:r>
                <a:rPr lang="en-CA" sz="1400" dirty="0" smtClean="0">
                  <a:solidFill>
                    <a:srgbClr val="CC6600"/>
                  </a:solidFill>
                </a:rPr>
                <a:t>Patient </a:t>
              </a:r>
              <a:r>
                <a:rPr lang="en-CA" sz="1400" dirty="0">
                  <a:solidFill>
                    <a:srgbClr val="CC6600"/>
                  </a:solidFill>
                </a:rPr>
                <a:t>Education</a:t>
              </a:r>
            </a:p>
            <a:p>
              <a:pPr algn="ctr" eaLnBrk="1" hangingPunct="1"/>
              <a:endParaRPr lang="en-CA" sz="1400" dirty="0">
                <a:solidFill>
                  <a:srgbClr val="660033"/>
                </a:solidFill>
              </a:endParaRPr>
            </a:p>
          </p:txBody>
        </p:sp>
        <p:sp>
          <p:nvSpPr>
            <p:cNvPr id="9" name="Text Box 14"/>
            <p:cNvSpPr txBox="1">
              <a:spLocks noChangeArrowheads="1"/>
            </p:cNvSpPr>
            <p:nvPr/>
          </p:nvSpPr>
          <p:spPr bwMode="auto">
            <a:xfrm>
              <a:off x="1347" y="1381"/>
              <a:ext cx="725" cy="330"/>
            </a:xfrm>
            <a:prstGeom prst="rect">
              <a:avLst/>
            </a:prstGeom>
            <a:noFill/>
            <a:ln w="9525">
              <a:noFill/>
              <a:miter lim="800000"/>
              <a:headEnd/>
              <a:tailEnd/>
            </a:ln>
          </p:spPr>
          <p:txBody>
            <a:bodyPr wrap="none">
              <a:prstTxWarp prst="textNoShape">
                <a:avLst/>
              </a:prstTxWarp>
              <a:spAutoFit/>
            </a:bodyPr>
            <a:lstStyle/>
            <a:p>
              <a:pPr algn="ctr"/>
              <a:r>
                <a:rPr lang="en-CA" sz="1400" b="1" dirty="0" smtClean="0">
                  <a:solidFill>
                    <a:srgbClr val="0033CC"/>
                  </a:solidFill>
                </a:rPr>
                <a:t>*</a:t>
              </a:r>
              <a:r>
                <a:rPr lang="en-CA" sz="1400" dirty="0" smtClean="0">
                  <a:solidFill>
                    <a:srgbClr val="009900"/>
                  </a:solidFill>
                </a:rPr>
                <a:t> </a:t>
              </a:r>
              <a:r>
                <a:rPr lang="en-CA" sz="1400" b="1" dirty="0" smtClean="0">
                  <a:solidFill>
                    <a:schemeClr val="accent4">
                      <a:lumMod val="50000"/>
                    </a:schemeClr>
                  </a:solidFill>
                </a:rPr>
                <a:t>^ </a:t>
              </a:r>
              <a:r>
                <a:rPr lang="en-CA" sz="1400" dirty="0" smtClean="0">
                  <a:solidFill>
                    <a:srgbClr val="009900"/>
                  </a:solidFill>
                </a:rPr>
                <a:t>LSN </a:t>
              </a:r>
              <a:r>
                <a:rPr lang="en-CA" sz="1400" dirty="0">
                  <a:solidFill>
                    <a:srgbClr val="009900"/>
                  </a:solidFill>
                </a:rPr>
                <a:t>to ED</a:t>
              </a:r>
            </a:p>
            <a:p>
              <a:pPr algn="ctr" eaLnBrk="1" hangingPunct="1"/>
              <a:r>
                <a:rPr lang="en-CA" sz="1400" dirty="0">
                  <a:solidFill>
                    <a:srgbClr val="009900"/>
                  </a:solidFill>
                </a:rPr>
                <a:t>arrival time</a:t>
              </a:r>
            </a:p>
          </p:txBody>
        </p:sp>
        <p:sp>
          <p:nvSpPr>
            <p:cNvPr id="10" name="Line 15"/>
            <p:cNvSpPr>
              <a:spLocks noChangeShapeType="1"/>
            </p:cNvSpPr>
            <p:nvPr/>
          </p:nvSpPr>
          <p:spPr bwMode="auto">
            <a:xfrm flipV="1">
              <a:off x="1700" y="1701"/>
              <a:ext cx="0" cy="384"/>
            </a:xfrm>
            <a:prstGeom prst="line">
              <a:avLst/>
            </a:prstGeom>
            <a:noFill/>
            <a:ln w="76200" cmpd="tri">
              <a:solidFill>
                <a:srgbClr val="FF9933"/>
              </a:solidFill>
              <a:round/>
              <a:headEnd type="triangle" w="med" len="med"/>
              <a:tailEnd/>
            </a:ln>
          </p:spPr>
          <p:txBody>
            <a:bodyPr>
              <a:prstTxWarp prst="textNoShape">
                <a:avLst/>
              </a:prstTxWarp>
            </a:bodyPr>
            <a:lstStyle/>
            <a:p>
              <a:endParaRPr lang="en-US" sz="1400"/>
            </a:p>
          </p:txBody>
        </p:sp>
        <p:sp>
          <p:nvSpPr>
            <p:cNvPr id="11" name="Text Box 16"/>
            <p:cNvSpPr txBox="1">
              <a:spLocks noChangeArrowheads="1"/>
            </p:cNvSpPr>
            <p:nvPr/>
          </p:nvSpPr>
          <p:spPr bwMode="auto">
            <a:xfrm>
              <a:off x="1624" y="3205"/>
              <a:ext cx="1242" cy="737"/>
            </a:xfrm>
            <a:prstGeom prst="rect">
              <a:avLst/>
            </a:prstGeom>
            <a:noFill/>
            <a:ln w="9525">
              <a:noFill/>
              <a:miter lim="800000"/>
              <a:headEnd/>
              <a:tailEnd/>
            </a:ln>
          </p:spPr>
          <p:txBody>
            <a:bodyPr wrap="none">
              <a:prstTxWarp prst="textNoShape">
                <a:avLst/>
              </a:prstTxWarp>
              <a:spAutoFit/>
            </a:bodyPr>
            <a:lstStyle/>
            <a:p>
              <a:pPr algn="ctr"/>
              <a:r>
                <a:rPr lang="en-CA" sz="1400" b="1" dirty="0" smtClean="0">
                  <a:solidFill>
                    <a:srgbClr val="0033CC"/>
                  </a:solidFill>
                </a:rPr>
                <a:t>*</a:t>
              </a:r>
              <a:r>
                <a:rPr lang="en-CA" sz="1400" dirty="0" smtClean="0">
                  <a:solidFill>
                    <a:srgbClr val="333399"/>
                  </a:solidFill>
                </a:rPr>
                <a:t> </a:t>
              </a:r>
              <a:r>
                <a:rPr lang="en-CA" sz="1400" b="1" dirty="0" smtClean="0">
                  <a:solidFill>
                    <a:schemeClr val="accent4">
                      <a:lumMod val="50000"/>
                    </a:schemeClr>
                  </a:solidFill>
                </a:rPr>
                <a:t>^</a:t>
              </a:r>
              <a:r>
                <a:rPr lang="en-CA" sz="1400" dirty="0" smtClean="0">
                  <a:solidFill>
                    <a:srgbClr val="009900"/>
                  </a:solidFill>
                </a:rPr>
                <a:t> </a:t>
              </a:r>
              <a:r>
                <a:rPr lang="en-CA" sz="1400" dirty="0">
                  <a:solidFill>
                    <a:srgbClr val="009900"/>
                  </a:solidFill>
                </a:rPr>
                <a:t>CT/MRI within 24 hrs</a:t>
              </a:r>
              <a:endParaRPr lang="en-CA" sz="1400" dirty="0" smtClean="0">
                <a:solidFill>
                  <a:srgbClr val="009900"/>
                </a:solidFill>
              </a:endParaRPr>
            </a:p>
            <a:p>
              <a:pPr algn="ctr"/>
              <a:r>
                <a:rPr lang="en-CA" sz="1400" b="1" dirty="0" smtClean="0">
                  <a:solidFill>
                    <a:srgbClr val="0033CC"/>
                  </a:solidFill>
                </a:rPr>
                <a:t>* </a:t>
              </a:r>
              <a:r>
                <a:rPr lang="en-CA" sz="1400" b="1" dirty="0" smtClean="0">
                  <a:solidFill>
                    <a:schemeClr val="accent4">
                      <a:lumMod val="50000"/>
                    </a:schemeClr>
                  </a:solidFill>
                </a:rPr>
                <a:t>^ </a:t>
              </a:r>
              <a:r>
                <a:rPr lang="en-CA" sz="1400" dirty="0" smtClean="0">
                  <a:solidFill>
                    <a:srgbClr val="009900"/>
                  </a:solidFill>
                </a:rPr>
                <a:t> </a:t>
              </a:r>
              <a:r>
                <a:rPr lang="en-CA" sz="1400" dirty="0">
                  <a:solidFill>
                    <a:srgbClr val="009900"/>
                  </a:solidFill>
                </a:rPr>
                <a:t>tPA rates</a:t>
              </a:r>
              <a:endParaRPr lang="en-CA" sz="1400" dirty="0" smtClean="0">
                <a:solidFill>
                  <a:srgbClr val="009900"/>
                </a:solidFill>
              </a:endParaRPr>
            </a:p>
            <a:p>
              <a:pPr algn="ctr"/>
              <a:r>
                <a:rPr lang="en-CA" sz="1400" b="1" dirty="0" smtClean="0">
                  <a:solidFill>
                    <a:srgbClr val="0033CC"/>
                  </a:solidFill>
                </a:rPr>
                <a:t>* </a:t>
              </a:r>
              <a:r>
                <a:rPr lang="en-CA" sz="1400" b="1" dirty="0" smtClean="0">
                  <a:solidFill>
                    <a:schemeClr val="accent4">
                      <a:lumMod val="50000"/>
                    </a:schemeClr>
                  </a:solidFill>
                </a:rPr>
                <a:t>^ </a:t>
              </a:r>
              <a:r>
                <a:rPr lang="en-CA" sz="1400" dirty="0" smtClean="0">
                  <a:solidFill>
                    <a:srgbClr val="009900"/>
                  </a:solidFill>
                </a:rPr>
                <a:t> </a:t>
              </a:r>
              <a:r>
                <a:rPr lang="en-CA" sz="1400" dirty="0">
                  <a:solidFill>
                    <a:srgbClr val="009900"/>
                  </a:solidFill>
                </a:rPr>
                <a:t>DTN </a:t>
              </a:r>
              <a:r>
                <a:rPr lang="en-CA" sz="1400" dirty="0" smtClean="0">
                  <a:solidFill>
                    <a:srgbClr val="009900"/>
                  </a:solidFill>
                </a:rPr>
                <a:t>Time</a:t>
              </a:r>
            </a:p>
            <a:p>
              <a:pPr algn="ctr"/>
              <a:r>
                <a:rPr lang="en-CA" sz="1400" b="1" dirty="0" smtClean="0">
                  <a:solidFill>
                    <a:schemeClr val="accent4">
                      <a:lumMod val="50000"/>
                    </a:schemeClr>
                  </a:solidFill>
                </a:rPr>
                <a:t>^ </a:t>
              </a:r>
              <a:r>
                <a:rPr lang="en-CA" sz="1400" dirty="0" smtClean="0">
                  <a:solidFill>
                    <a:srgbClr val="009900"/>
                  </a:solidFill>
                </a:rPr>
                <a:t>ASA within 48 hours</a:t>
              </a:r>
            </a:p>
            <a:p>
              <a:pPr algn="ctr" eaLnBrk="1" hangingPunct="1"/>
              <a:endParaRPr lang="en-CA" sz="1400" dirty="0">
                <a:solidFill>
                  <a:srgbClr val="009900"/>
                </a:solidFill>
              </a:endParaRPr>
            </a:p>
          </p:txBody>
        </p:sp>
        <p:sp>
          <p:nvSpPr>
            <p:cNvPr id="12" name="Line 17"/>
            <p:cNvSpPr>
              <a:spLocks noChangeShapeType="1"/>
            </p:cNvSpPr>
            <p:nvPr/>
          </p:nvSpPr>
          <p:spPr bwMode="auto">
            <a:xfrm>
              <a:off x="2276" y="2757"/>
              <a:ext cx="0" cy="384"/>
            </a:xfrm>
            <a:prstGeom prst="line">
              <a:avLst/>
            </a:prstGeom>
            <a:noFill/>
            <a:ln w="76200" cmpd="tri">
              <a:solidFill>
                <a:schemeClr val="tx2"/>
              </a:solidFill>
              <a:round/>
              <a:headEnd type="triangle" w="med" len="med"/>
              <a:tailEnd/>
            </a:ln>
          </p:spPr>
          <p:txBody>
            <a:bodyPr>
              <a:prstTxWarp prst="textNoShape">
                <a:avLst/>
              </a:prstTxWarp>
            </a:bodyPr>
            <a:lstStyle/>
            <a:p>
              <a:endParaRPr lang="en-US" sz="1400"/>
            </a:p>
          </p:txBody>
        </p:sp>
        <p:sp>
          <p:nvSpPr>
            <p:cNvPr id="13" name="Line 19"/>
            <p:cNvSpPr>
              <a:spLocks noChangeShapeType="1"/>
            </p:cNvSpPr>
            <p:nvPr/>
          </p:nvSpPr>
          <p:spPr bwMode="auto">
            <a:xfrm flipV="1">
              <a:off x="2948" y="1701"/>
              <a:ext cx="0" cy="384"/>
            </a:xfrm>
            <a:prstGeom prst="line">
              <a:avLst/>
            </a:prstGeom>
            <a:noFill/>
            <a:ln w="76200" cmpd="tri">
              <a:solidFill>
                <a:srgbClr val="99FF33"/>
              </a:solidFill>
              <a:round/>
              <a:headEnd type="triangle" w="med" len="med"/>
              <a:tailEnd/>
            </a:ln>
          </p:spPr>
          <p:txBody>
            <a:bodyPr>
              <a:prstTxWarp prst="textNoShape">
                <a:avLst/>
              </a:prstTxWarp>
            </a:bodyPr>
            <a:lstStyle/>
            <a:p>
              <a:endParaRPr lang="en-US" sz="1400"/>
            </a:p>
          </p:txBody>
        </p:sp>
        <p:sp>
          <p:nvSpPr>
            <p:cNvPr id="14" name="Line 20"/>
            <p:cNvSpPr>
              <a:spLocks noChangeShapeType="1"/>
            </p:cNvSpPr>
            <p:nvPr/>
          </p:nvSpPr>
          <p:spPr bwMode="auto">
            <a:xfrm>
              <a:off x="3524" y="2805"/>
              <a:ext cx="0" cy="384"/>
            </a:xfrm>
            <a:prstGeom prst="line">
              <a:avLst/>
            </a:prstGeom>
            <a:noFill/>
            <a:ln w="76200" cmpd="tri">
              <a:solidFill>
                <a:srgbClr val="99FFCC"/>
              </a:solidFill>
              <a:round/>
              <a:headEnd type="triangle" w="med" len="med"/>
              <a:tailEnd/>
            </a:ln>
          </p:spPr>
          <p:txBody>
            <a:bodyPr>
              <a:prstTxWarp prst="textNoShape">
                <a:avLst/>
              </a:prstTxWarp>
            </a:bodyPr>
            <a:lstStyle/>
            <a:p>
              <a:endParaRPr lang="en-US" sz="1400"/>
            </a:p>
          </p:txBody>
        </p:sp>
        <p:sp>
          <p:nvSpPr>
            <p:cNvPr id="15" name="Line 21"/>
            <p:cNvSpPr>
              <a:spLocks noChangeShapeType="1"/>
            </p:cNvSpPr>
            <p:nvPr/>
          </p:nvSpPr>
          <p:spPr bwMode="auto">
            <a:xfrm>
              <a:off x="4868" y="2805"/>
              <a:ext cx="0" cy="384"/>
            </a:xfrm>
            <a:prstGeom prst="line">
              <a:avLst/>
            </a:prstGeom>
            <a:noFill/>
            <a:ln w="76200" cmpd="tri">
              <a:solidFill>
                <a:srgbClr val="CC99FF"/>
              </a:solidFill>
              <a:round/>
              <a:headEnd type="triangle" w="med" len="med"/>
              <a:tailEnd/>
            </a:ln>
          </p:spPr>
          <p:txBody>
            <a:bodyPr>
              <a:prstTxWarp prst="textNoShape">
                <a:avLst/>
              </a:prstTxWarp>
            </a:bodyPr>
            <a:lstStyle/>
            <a:p>
              <a:endParaRPr lang="en-US" sz="1400"/>
            </a:p>
          </p:txBody>
        </p:sp>
        <p:sp>
          <p:nvSpPr>
            <p:cNvPr id="16" name="Line 22"/>
            <p:cNvSpPr>
              <a:spLocks noChangeShapeType="1"/>
            </p:cNvSpPr>
            <p:nvPr/>
          </p:nvSpPr>
          <p:spPr bwMode="auto">
            <a:xfrm flipV="1">
              <a:off x="4196" y="1653"/>
              <a:ext cx="0" cy="384"/>
            </a:xfrm>
            <a:prstGeom prst="line">
              <a:avLst/>
            </a:prstGeom>
            <a:noFill/>
            <a:ln w="76200" cmpd="tri">
              <a:solidFill>
                <a:srgbClr val="66CCFF"/>
              </a:solidFill>
              <a:round/>
              <a:headEnd type="triangle" w="med" len="med"/>
              <a:tailEnd/>
            </a:ln>
          </p:spPr>
          <p:txBody>
            <a:bodyPr>
              <a:prstTxWarp prst="textNoShape">
                <a:avLst/>
              </a:prstTxWarp>
            </a:bodyPr>
            <a:lstStyle/>
            <a:p>
              <a:endParaRPr lang="en-US" sz="1400"/>
            </a:p>
          </p:txBody>
        </p:sp>
        <p:sp>
          <p:nvSpPr>
            <p:cNvPr id="17" name="Text Box 23"/>
            <p:cNvSpPr txBox="1">
              <a:spLocks noChangeArrowheads="1"/>
            </p:cNvSpPr>
            <p:nvPr/>
          </p:nvSpPr>
          <p:spPr bwMode="auto">
            <a:xfrm>
              <a:off x="2912" y="3139"/>
              <a:ext cx="1671" cy="1008"/>
            </a:xfrm>
            <a:prstGeom prst="rect">
              <a:avLst/>
            </a:prstGeom>
            <a:noFill/>
            <a:ln w="9525">
              <a:noFill/>
              <a:miter lim="800000"/>
              <a:headEnd/>
              <a:tailEnd/>
            </a:ln>
          </p:spPr>
          <p:txBody>
            <a:bodyPr wrap="none">
              <a:prstTxWarp prst="textNoShape">
                <a:avLst/>
              </a:prstTxWarp>
              <a:spAutoFit/>
            </a:bodyPr>
            <a:lstStyle/>
            <a:p>
              <a:pPr algn="ctr"/>
              <a:r>
                <a:rPr lang="en-CA" sz="1400" dirty="0" smtClean="0">
                  <a:solidFill>
                    <a:srgbClr val="333399"/>
                  </a:solidFill>
                </a:rPr>
                <a:t> </a:t>
              </a:r>
              <a:r>
                <a:rPr lang="en-CA" sz="1400" b="1" dirty="0" smtClean="0">
                  <a:solidFill>
                    <a:schemeClr val="accent4">
                      <a:lumMod val="50000"/>
                    </a:schemeClr>
                  </a:solidFill>
                </a:rPr>
                <a:t>^</a:t>
              </a:r>
              <a:r>
                <a:rPr lang="en-CA" sz="1400" dirty="0" smtClean="0">
                  <a:solidFill>
                    <a:srgbClr val="009900"/>
                  </a:solidFill>
                </a:rPr>
                <a:t>  Admit rates for inpatient rehab</a:t>
              </a:r>
            </a:p>
            <a:p>
              <a:pPr algn="ctr"/>
              <a:r>
                <a:rPr lang="en-CA" sz="1400" dirty="0" smtClean="0">
                  <a:solidFill>
                    <a:srgbClr val="333399"/>
                  </a:solidFill>
                </a:rPr>
                <a:t> </a:t>
              </a:r>
              <a:r>
                <a:rPr lang="en-CA" sz="1400" b="1" dirty="0" smtClean="0">
                  <a:solidFill>
                    <a:schemeClr val="accent4">
                      <a:lumMod val="50000"/>
                    </a:schemeClr>
                  </a:solidFill>
                </a:rPr>
                <a:t>^</a:t>
              </a:r>
              <a:r>
                <a:rPr lang="en-CA" sz="1400" dirty="0" smtClean="0">
                  <a:solidFill>
                    <a:srgbClr val="009900"/>
                  </a:solidFill>
                </a:rPr>
                <a:t>  Wait </a:t>
              </a:r>
              <a:r>
                <a:rPr lang="en-CA" sz="1400" dirty="0">
                  <a:solidFill>
                    <a:srgbClr val="009900"/>
                  </a:solidFill>
                </a:rPr>
                <a:t>times for </a:t>
              </a:r>
              <a:r>
                <a:rPr lang="en-CA" sz="1400" dirty="0" smtClean="0">
                  <a:solidFill>
                    <a:srgbClr val="009900"/>
                  </a:solidFill>
                </a:rPr>
                <a:t>rehab</a:t>
              </a:r>
            </a:p>
            <a:p>
              <a:pPr algn="ctr"/>
              <a:r>
                <a:rPr lang="en-CA" sz="1400" dirty="0" smtClean="0">
                  <a:solidFill>
                    <a:srgbClr val="333399"/>
                  </a:solidFill>
                </a:rPr>
                <a:t> </a:t>
              </a:r>
              <a:r>
                <a:rPr lang="en-CA" sz="1400" b="1" dirty="0" smtClean="0">
                  <a:solidFill>
                    <a:schemeClr val="accent4">
                      <a:lumMod val="50000"/>
                    </a:schemeClr>
                  </a:solidFill>
                </a:rPr>
                <a:t>^</a:t>
              </a:r>
              <a:r>
                <a:rPr lang="en-CA" sz="1400" dirty="0" smtClean="0">
                  <a:solidFill>
                    <a:srgbClr val="009900"/>
                  </a:solidFill>
                </a:rPr>
                <a:t>  Change in FIM Score</a:t>
              </a:r>
            </a:p>
            <a:p>
              <a:pPr algn="ctr" eaLnBrk="1" hangingPunct="1"/>
              <a:r>
                <a:rPr lang="en-CA" sz="1400" dirty="0">
                  <a:solidFill>
                    <a:srgbClr val="009900"/>
                  </a:solidFill>
                </a:rPr>
                <a:t>Discharge location</a:t>
              </a:r>
            </a:p>
            <a:p>
              <a:pPr algn="ctr"/>
              <a:r>
                <a:rPr lang="en-CA" sz="1400" dirty="0">
                  <a:solidFill>
                    <a:srgbClr val="660033"/>
                  </a:solidFill>
                </a:rPr>
                <a:t>Rehab </a:t>
              </a:r>
              <a:r>
                <a:rPr lang="en-CA" sz="1400" dirty="0" smtClean="0">
                  <a:solidFill>
                    <a:srgbClr val="660033"/>
                  </a:solidFill>
                </a:rPr>
                <a:t>LOS</a:t>
              </a:r>
              <a:r>
                <a:rPr lang="en-CA" sz="1400" dirty="0" smtClean="0">
                  <a:solidFill>
                    <a:srgbClr val="333399"/>
                  </a:solidFill>
                </a:rPr>
                <a:t> </a:t>
              </a:r>
              <a:endParaRPr lang="en-CA" sz="1400" b="1" dirty="0" smtClean="0">
                <a:solidFill>
                  <a:schemeClr val="accent4">
                    <a:lumMod val="50000"/>
                  </a:schemeClr>
                </a:solidFill>
              </a:endParaRPr>
            </a:p>
            <a:p>
              <a:pPr algn="ctr"/>
              <a:r>
                <a:rPr lang="en-CA" sz="1400" dirty="0" smtClean="0">
                  <a:solidFill>
                    <a:srgbClr val="333399"/>
                  </a:solidFill>
                </a:rPr>
                <a:t> </a:t>
              </a:r>
              <a:r>
                <a:rPr lang="en-CA" sz="1400" b="1" dirty="0" smtClean="0">
                  <a:solidFill>
                    <a:schemeClr val="accent4">
                      <a:lumMod val="50000"/>
                    </a:schemeClr>
                  </a:solidFill>
                </a:rPr>
                <a:t>^</a:t>
              </a:r>
              <a:r>
                <a:rPr lang="en-CA" sz="1400" dirty="0" smtClean="0">
                  <a:solidFill>
                    <a:srgbClr val="009900"/>
                  </a:solidFill>
                </a:rPr>
                <a:t>  Depression Screening</a:t>
              </a:r>
              <a:endParaRPr lang="en-CA" sz="1400" dirty="0" smtClean="0">
                <a:solidFill>
                  <a:srgbClr val="660033"/>
                </a:solidFill>
              </a:endParaRPr>
            </a:p>
            <a:p>
              <a:pPr algn="ctr" eaLnBrk="1" hangingPunct="1"/>
              <a:endParaRPr lang="en-CA" sz="1400" dirty="0">
                <a:solidFill>
                  <a:srgbClr val="660033"/>
                </a:solidFill>
              </a:endParaRPr>
            </a:p>
          </p:txBody>
        </p:sp>
        <p:sp>
          <p:nvSpPr>
            <p:cNvPr id="18" name="Text Box 24"/>
            <p:cNvSpPr txBox="1">
              <a:spLocks noChangeArrowheads="1"/>
            </p:cNvSpPr>
            <p:nvPr/>
          </p:nvSpPr>
          <p:spPr bwMode="auto">
            <a:xfrm>
              <a:off x="4557" y="3235"/>
              <a:ext cx="1006" cy="465"/>
            </a:xfrm>
            <a:prstGeom prst="rect">
              <a:avLst/>
            </a:prstGeom>
            <a:noFill/>
            <a:ln w="9525">
              <a:noFill/>
              <a:miter lim="800000"/>
              <a:headEnd/>
              <a:tailEnd/>
            </a:ln>
          </p:spPr>
          <p:txBody>
            <a:bodyPr wrap="none">
              <a:prstTxWarp prst="textNoShape">
                <a:avLst/>
              </a:prstTxWarp>
              <a:spAutoFit/>
            </a:bodyPr>
            <a:lstStyle/>
            <a:p>
              <a:pPr algn="ctr" eaLnBrk="1" hangingPunct="1"/>
              <a:r>
                <a:rPr lang="en-CA" sz="1400" dirty="0">
                  <a:solidFill>
                    <a:srgbClr val="009900"/>
                  </a:solidFill>
                </a:rPr>
                <a:t>Admission rates to </a:t>
              </a:r>
            </a:p>
            <a:p>
              <a:pPr algn="ctr" eaLnBrk="1" hangingPunct="1"/>
              <a:r>
                <a:rPr lang="en-CA" sz="1400" dirty="0">
                  <a:solidFill>
                    <a:srgbClr val="009900"/>
                  </a:solidFill>
                </a:rPr>
                <a:t>LTC &amp; CCC </a:t>
              </a:r>
            </a:p>
            <a:p>
              <a:pPr algn="ctr" eaLnBrk="1" hangingPunct="1"/>
              <a:r>
                <a:rPr lang="en-CA" sz="1400" dirty="0">
                  <a:solidFill>
                    <a:srgbClr val="009900"/>
                  </a:solidFill>
                </a:rPr>
                <a:t>Home care services</a:t>
              </a:r>
            </a:p>
          </p:txBody>
        </p:sp>
        <p:sp>
          <p:nvSpPr>
            <p:cNvPr id="19" name="Text Box 25"/>
            <p:cNvSpPr txBox="1">
              <a:spLocks noChangeArrowheads="1"/>
            </p:cNvSpPr>
            <p:nvPr/>
          </p:nvSpPr>
          <p:spPr bwMode="auto">
            <a:xfrm>
              <a:off x="3843" y="997"/>
              <a:ext cx="1409" cy="601"/>
            </a:xfrm>
            <a:prstGeom prst="rect">
              <a:avLst/>
            </a:prstGeom>
            <a:noFill/>
            <a:ln w="9525">
              <a:noFill/>
              <a:miter lim="800000"/>
              <a:headEnd/>
              <a:tailEnd/>
            </a:ln>
          </p:spPr>
          <p:txBody>
            <a:bodyPr wrap="none">
              <a:prstTxWarp prst="textNoShape">
                <a:avLst/>
              </a:prstTxWarp>
              <a:spAutoFit/>
            </a:bodyPr>
            <a:lstStyle/>
            <a:p>
              <a:pPr algn="ctr"/>
              <a:r>
                <a:rPr lang="en-CA" sz="1400" b="1" dirty="0" smtClean="0">
                  <a:solidFill>
                    <a:srgbClr val="0033CC"/>
                  </a:solidFill>
                </a:rPr>
                <a:t>* </a:t>
              </a:r>
              <a:r>
                <a:rPr lang="en-CA" sz="1400" b="1" dirty="0" smtClean="0">
                  <a:solidFill>
                    <a:schemeClr val="accent4">
                      <a:lumMod val="50000"/>
                    </a:schemeClr>
                  </a:solidFill>
                </a:rPr>
                <a:t>^ </a:t>
              </a:r>
              <a:r>
                <a:rPr lang="en-CA" sz="1400" dirty="0" smtClean="0">
                  <a:solidFill>
                    <a:srgbClr val="009900"/>
                  </a:solidFill>
                </a:rPr>
                <a:t>SPC </a:t>
              </a:r>
              <a:r>
                <a:rPr lang="en-CA" sz="1400" dirty="0">
                  <a:solidFill>
                    <a:srgbClr val="009900"/>
                  </a:solidFill>
                </a:rPr>
                <a:t>Referrals</a:t>
              </a:r>
            </a:p>
            <a:p>
              <a:pPr algn="ctr"/>
              <a:r>
                <a:rPr lang="en-CA" sz="1400" dirty="0">
                  <a:solidFill>
                    <a:srgbClr val="333399"/>
                  </a:solidFill>
                </a:rPr>
                <a:t>*</a:t>
              </a:r>
              <a:r>
                <a:rPr lang="en-CA" sz="1400" dirty="0" smtClean="0">
                  <a:solidFill>
                    <a:srgbClr val="333399"/>
                  </a:solidFill>
                </a:rPr>
                <a:t> </a:t>
              </a:r>
              <a:r>
                <a:rPr lang="en-CA" sz="1400" b="1" dirty="0" smtClean="0">
                  <a:solidFill>
                    <a:schemeClr val="accent4">
                      <a:lumMod val="50000"/>
                    </a:schemeClr>
                  </a:solidFill>
                </a:rPr>
                <a:t>^ </a:t>
              </a:r>
              <a:r>
                <a:rPr lang="en-CA" sz="1400" dirty="0" smtClean="0">
                  <a:solidFill>
                    <a:srgbClr val="009900"/>
                  </a:solidFill>
                </a:rPr>
                <a:t>Antithrombotic </a:t>
              </a:r>
              <a:r>
                <a:rPr lang="en-CA" sz="1400" dirty="0">
                  <a:solidFill>
                    <a:srgbClr val="009900"/>
                  </a:solidFill>
                </a:rPr>
                <a:t>Rx</a:t>
              </a:r>
              <a:endParaRPr lang="en-CA" sz="1400" dirty="0" smtClean="0">
                <a:solidFill>
                  <a:srgbClr val="009900"/>
                </a:solidFill>
              </a:endParaRPr>
            </a:p>
            <a:p>
              <a:pPr algn="ctr"/>
              <a:r>
                <a:rPr lang="en-CA" sz="1400" b="1" dirty="0" smtClean="0">
                  <a:solidFill>
                    <a:schemeClr val="accent4">
                      <a:lumMod val="50000"/>
                    </a:schemeClr>
                  </a:solidFill>
                </a:rPr>
                <a:t>^ </a:t>
              </a:r>
              <a:r>
                <a:rPr lang="en-CA" sz="1400" dirty="0" smtClean="0">
                  <a:solidFill>
                    <a:srgbClr val="009900"/>
                  </a:solidFill>
                </a:rPr>
                <a:t>Antithrombotics </a:t>
              </a:r>
              <a:r>
                <a:rPr lang="en-CA" sz="1400" dirty="0">
                  <a:solidFill>
                    <a:srgbClr val="009900"/>
                  </a:solidFill>
                </a:rPr>
                <a:t>for A-Fib</a:t>
              </a:r>
              <a:endParaRPr lang="en-CA" sz="1400" dirty="0" smtClean="0">
                <a:solidFill>
                  <a:srgbClr val="009900"/>
                </a:solidFill>
              </a:endParaRPr>
            </a:p>
            <a:p>
              <a:pPr algn="ctr"/>
              <a:r>
                <a:rPr lang="en-CA" sz="1400" b="1" dirty="0" smtClean="0">
                  <a:solidFill>
                    <a:schemeClr val="accent4">
                      <a:lumMod val="50000"/>
                    </a:schemeClr>
                  </a:solidFill>
                </a:rPr>
                <a:t>^ </a:t>
              </a:r>
              <a:r>
                <a:rPr lang="en-CA" sz="1400" dirty="0" smtClean="0">
                  <a:solidFill>
                    <a:srgbClr val="009900"/>
                  </a:solidFill>
                </a:rPr>
                <a:t>Time </a:t>
              </a:r>
              <a:r>
                <a:rPr lang="en-CA" sz="1400" dirty="0">
                  <a:solidFill>
                    <a:srgbClr val="009900"/>
                  </a:solidFill>
                </a:rPr>
                <a:t>to CEA</a:t>
              </a:r>
            </a:p>
          </p:txBody>
        </p:sp>
        <p:sp>
          <p:nvSpPr>
            <p:cNvPr id="20" name="Text Box 18"/>
            <p:cNvSpPr txBox="1">
              <a:spLocks noChangeArrowheads="1"/>
            </p:cNvSpPr>
            <p:nvPr/>
          </p:nvSpPr>
          <p:spPr bwMode="auto">
            <a:xfrm>
              <a:off x="2205" y="1071"/>
              <a:ext cx="1675" cy="872"/>
            </a:xfrm>
            <a:prstGeom prst="rect">
              <a:avLst/>
            </a:prstGeom>
            <a:solidFill>
              <a:schemeClr val="bg1"/>
            </a:solidFill>
            <a:ln w="9525">
              <a:noFill/>
              <a:miter lim="800000"/>
              <a:headEnd/>
              <a:tailEnd/>
            </a:ln>
          </p:spPr>
          <p:txBody>
            <a:bodyPr wrap="none">
              <a:prstTxWarp prst="textNoShape">
                <a:avLst/>
              </a:prstTxWarp>
              <a:spAutoFit/>
            </a:bodyPr>
            <a:lstStyle/>
            <a:p>
              <a:pPr algn="ctr"/>
              <a:r>
                <a:rPr lang="en-CA" sz="1400" b="1" dirty="0" smtClean="0">
                  <a:solidFill>
                    <a:srgbClr val="0033CC"/>
                  </a:solidFill>
                </a:rPr>
                <a:t>* </a:t>
              </a:r>
              <a:r>
                <a:rPr lang="en-CA" sz="1400" b="1" dirty="0" smtClean="0">
                  <a:solidFill>
                    <a:schemeClr val="accent4">
                      <a:lumMod val="50000"/>
                    </a:schemeClr>
                  </a:solidFill>
                </a:rPr>
                <a:t>^ </a:t>
              </a:r>
              <a:r>
                <a:rPr lang="en-CA" sz="1400" dirty="0" smtClean="0">
                  <a:solidFill>
                    <a:srgbClr val="009900"/>
                  </a:solidFill>
                </a:rPr>
                <a:t>Stroke </a:t>
              </a:r>
              <a:r>
                <a:rPr lang="en-CA" sz="1400" dirty="0">
                  <a:solidFill>
                    <a:srgbClr val="009900"/>
                  </a:solidFill>
                </a:rPr>
                <a:t>Unit</a:t>
              </a:r>
              <a:endParaRPr lang="en-CA" sz="1400" dirty="0" smtClean="0">
                <a:solidFill>
                  <a:srgbClr val="009900"/>
                </a:solidFill>
              </a:endParaRPr>
            </a:p>
            <a:p>
              <a:pPr algn="ctr"/>
              <a:r>
                <a:rPr lang="en-CA" sz="1400" b="1" dirty="0" smtClean="0">
                  <a:solidFill>
                    <a:schemeClr val="accent4">
                      <a:lumMod val="50000"/>
                    </a:schemeClr>
                  </a:solidFill>
                </a:rPr>
                <a:t>^ </a:t>
              </a:r>
              <a:r>
                <a:rPr lang="en-CA" sz="1400" dirty="0" smtClean="0">
                  <a:solidFill>
                    <a:srgbClr val="009900"/>
                  </a:solidFill>
                </a:rPr>
                <a:t>Dysphagia </a:t>
              </a:r>
              <a:r>
                <a:rPr lang="en-CA" sz="1400" dirty="0">
                  <a:solidFill>
                    <a:srgbClr val="009900"/>
                  </a:solidFill>
                </a:rPr>
                <a:t>Assessment</a:t>
              </a:r>
              <a:endParaRPr lang="en-CA" sz="1400" dirty="0" smtClean="0">
                <a:solidFill>
                  <a:srgbClr val="009900"/>
                </a:solidFill>
              </a:endParaRPr>
            </a:p>
            <a:p>
              <a:pPr algn="ctr"/>
              <a:r>
                <a:rPr lang="en-CA" sz="1400" dirty="0" smtClean="0">
                  <a:solidFill>
                    <a:srgbClr val="333399"/>
                  </a:solidFill>
                </a:rPr>
                <a:t> </a:t>
              </a:r>
              <a:r>
                <a:rPr lang="en-CA" sz="1400" b="1" dirty="0" smtClean="0">
                  <a:solidFill>
                    <a:schemeClr val="accent4">
                      <a:lumMod val="50000"/>
                    </a:schemeClr>
                  </a:solidFill>
                </a:rPr>
                <a:t>^</a:t>
              </a:r>
              <a:r>
                <a:rPr lang="en-CA" sz="1400" dirty="0" smtClean="0">
                  <a:solidFill>
                    <a:srgbClr val="009900"/>
                  </a:solidFill>
                </a:rPr>
                <a:t>  Rehab </a:t>
              </a:r>
              <a:r>
                <a:rPr lang="en-CA" sz="1400" dirty="0">
                  <a:solidFill>
                    <a:srgbClr val="009900"/>
                  </a:solidFill>
                </a:rPr>
                <a:t>assessment within 48 </a:t>
              </a:r>
              <a:r>
                <a:rPr lang="en-CA" sz="1400" dirty="0" smtClean="0">
                  <a:solidFill>
                    <a:srgbClr val="009900"/>
                  </a:solidFill>
                </a:rPr>
                <a:t>hr</a:t>
              </a:r>
            </a:p>
            <a:p>
              <a:pPr algn="ctr"/>
              <a:r>
                <a:rPr lang="en-CA" sz="1400" b="1" dirty="0" smtClean="0">
                  <a:solidFill>
                    <a:schemeClr val="accent4">
                      <a:lumMod val="50000"/>
                    </a:schemeClr>
                  </a:solidFill>
                </a:rPr>
                <a:t>^ </a:t>
              </a:r>
              <a:r>
                <a:rPr lang="en-CA" sz="1400" dirty="0" smtClean="0">
                  <a:solidFill>
                    <a:srgbClr val="008000"/>
                  </a:solidFill>
                </a:rPr>
                <a:t>Complication Rates</a:t>
              </a:r>
            </a:p>
            <a:p>
              <a:pPr algn="ctr" eaLnBrk="1" hangingPunct="1"/>
              <a:r>
                <a:rPr lang="en-CA" sz="1400" dirty="0">
                  <a:solidFill>
                    <a:srgbClr val="009900"/>
                  </a:solidFill>
                </a:rPr>
                <a:t>Discharge Location</a:t>
              </a:r>
              <a:endParaRPr lang="en-CA" sz="1400" dirty="0" smtClean="0">
                <a:solidFill>
                  <a:srgbClr val="009900"/>
                </a:solidFill>
              </a:endParaRPr>
            </a:p>
            <a:p>
              <a:pPr algn="ctr"/>
              <a:r>
                <a:rPr lang="en-CA" sz="1400" b="1" dirty="0" smtClean="0">
                  <a:solidFill>
                    <a:schemeClr val="accent4">
                      <a:lumMod val="50000"/>
                    </a:schemeClr>
                  </a:solidFill>
                </a:rPr>
                <a:t>^ </a:t>
              </a:r>
              <a:r>
                <a:rPr lang="en-CA" sz="1400" dirty="0" smtClean="0">
                  <a:solidFill>
                    <a:srgbClr val="009900"/>
                  </a:solidFill>
                </a:rPr>
                <a:t>Hospital </a:t>
              </a:r>
              <a:r>
                <a:rPr lang="en-CA" sz="1400" dirty="0">
                  <a:solidFill>
                    <a:srgbClr val="009900"/>
                  </a:solidFill>
                </a:rPr>
                <a:t>LOS</a:t>
              </a:r>
            </a:p>
          </p:txBody>
        </p:sp>
      </p:grpSp>
      <p:sp>
        <p:nvSpPr>
          <p:cNvPr id="29" name="Text Box 26"/>
          <p:cNvSpPr txBox="1">
            <a:spLocks noChangeArrowheads="1"/>
          </p:cNvSpPr>
          <p:nvPr/>
        </p:nvSpPr>
        <p:spPr bwMode="auto">
          <a:xfrm>
            <a:off x="4800600" y="838200"/>
            <a:ext cx="1530350" cy="369332"/>
          </a:xfrm>
          <a:prstGeom prst="rect">
            <a:avLst/>
          </a:prstGeom>
          <a:noFill/>
          <a:ln w="9525">
            <a:noFill/>
            <a:miter lim="800000"/>
            <a:headEnd/>
            <a:tailEnd/>
          </a:ln>
        </p:spPr>
        <p:txBody>
          <a:bodyPr wrap="square">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800" b="1" i="0" u="none" strike="noStrike" kern="0" cap="none" spc="0" normalizeH="0" baseline="0" noProof="0" dirty="0">
                <a:ln>
                  <a:noFill/>
                </a:ln>
                <a:solidFill>
                  <a:srgbClr val="333399"/>
                </a:solidFill>
                <a:effectLst/>
                <a:uLnTx/>
                <a:uFillTx/>
              </a:rPr>
              <a:t>Update 2010</a:t>
            </a:r>
          </a:p>
        </p:txBody>
      </p:sp>
      <p:sp>
        <p:nvSpPr>
          <p:cNvPr id="31" name="Text Box 27"/>
          <p:cNvSpPr txBox="1">
            <a:spLocks noChangeArrowheads="1"/>
          </p:cNvSpPr>
          <p:nvPr/>
        </p:nvSpPr>
        <p:spPr bwMode="auto">
          <a:xfrm>
            <a:off x="228600" y="1447800"/>
            <a:ext cx="1752600" cy="1077218"/>
          </a:xfrm>
          <a:prstGeom prst="rect">
            <a:avLst/>
          </a:prstGeom>
          <a:solidFill>
            <a:srgbClr val="DDDDDD">
              <a:alpha val="83136"/>
            </a:srgbClr>
          </a:solidFill>
          <a:ln w="9525">
            <a:solidFill>
              <a:srgbClr val="808080"/>
            </a:solidFill>
            <a:miter lim="800000"/>
            <a:headEnd/>
            <a:tailEnd/>
          </a:ln>
        </p:spPr>
        <p:txBody>
          <a:bodyPr wrap="square">
            <a:prstTxWarp prst="textNoShape">
              <a:avLst/>
            </a:prstTxWarp>
            <a:spAutoFit/>
          </a:bodyPr>
          <a:lstStyle/>
          <a:p>
            <a:pPr marL="177800" indent="-177800">
              <a:buFontTx/>
              <a:buChar char="•"/>
            </a:pPr>
            <a:r>
              <a:rPr lang="en-CA" sz="1600" b="1" dirty="0">
                <a:solidFill>
                  <a:srgbClr val="660033"/>
                </a:solidFill>
              </a:rPr>
              <a:t>System</a:t>
            </a:r>
          </a:p>
          <a:p>
            <a:pPr marL="177800" indent="-177800">
              <a:buFontTx/>
              <a:buChar char="•"/>
            </a:pPr>
            <a:r>
              <a:rPr lang="en-CA" sz="1600" b="1" dirty="0">
                <a:solidFill>
                  <a:srgbClr val="009900"/>
                </a:solidFill>
              </a:rPr>
              <a:t>Clinical</a:t>
            </a:r>
            <a:endParaRPr lang="en-CA" sz="1600" b="1" dirty="0" smtClean="0">
              <a:solidFill>
                <a:srgbClr val="009900"/>
              </a:solidFill>
            </a:endParaRPr>
          </a:p>
          <a:p>
            <a:pPr marL="177800" indent="-177800"/>
            <a:r>
              <a:rPr lang="en-CA" sz="1600" b="1" dirty="0" smtClean="0">
                <a:solidFill>
                  <a:srgbClr val="0033CC"/>
                </a:solidFill>
              </a:rPr>
              <a:t>* SQC_SP340</a:t>
            </a:r>
          </a:p>
          <a:p>
            <a:pPr marL="177800" indent="-177800"/>
            <a:r>
              <a:rPr lang="en-CA" sz="1600" b="1" dirty="0" smtClean="0">
                <a:solidFill>
                  <a:schemeClr val="accent4">
                    <a:lumMod val="50000"/>
                  </a:schemeClr>
                </a:solidFill>
              </a:rPr>
              <a:t>^ Accreditation </a:t>
            </a:r>
            <a:endParaRPr lang="en-CA" sz="1600" b="1"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Stroke audit volumes by province</a:t>
            </a:r>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6</a:t>
            </a:fld>
            <a:endParaRPr lang="en-CA"/>
          </a:p>
        </p:txBody>
      </p:sp>
      <p:pic>
        <p:nvPicPr>
          <p:cNvPr id="1026" name="Picture 2"/>
          <p:cNvPicPr>
            <a:picLocks noChangeAspect="1" noChangeArrowheads="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04800" y="1447800"/>
            <a:ext cx="8504573" cy="4864010"/>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Goals of Special Project 340</a:t>
            </a:r>
            <a:endParaRPr lang="en-US" dirty="0"/>
          </a:p>
        </p:txBody>
      </p:sp>
      <p:sp>
        <p:nvSpPr>
          <p:cNvPr id="3" name="Content Placeholder 2"/>
          <p:cNvSpPr>
            <a:spLocks noGrp="1"/>
          </p:cNvSpPr>
          <p:nvPr>
            <p:ph idx="1"/>
          </p:nvPr>
        </p:nvSpPr>
        <p:spPr/>
        <p:txBody>
          <a:bodyPr>
            <a:normAutofit fontScale="92500" lnSpcReduction="10000"/>
          </a:bodyPr>
          <a:lstStyle/>
          <a:p>
            <a:pPr>
              <a:lnSpc>
                <a:spcPct val="90000"/>
              </a:lnSpc>
              <a:spcAft>
                <a:spcPts val="1200"/>
              </a:spcAft>
            </a:pPr>
            <a:r>
              <a:rPr lang="en-US" dirty="0" smtClean="0"/>
              <a:t>To build capacity for all hospitals to monitor stroke care delivery consistently regardless of hospital size, location and stroke volumes</a:t>
            </a:r>
          </a:p>
          <a:p>
            <a:pPr>
              <a:lnSpc>
                <a:spcPct val="90000"/>
              </a:lnSpc>
              <a:spcAft>
                <a:spcPts val="1200"/>
              </a:spcAft>
            </a:pPr>
            <a:r>
              <a:rPr lang="en-CA" dirty="0" smtClean="0"/>
              <a:t>To promote standardized and efficient data capture  for key process and outcome information based on stroke best practices</a:t>
            </a:r>
          </a:p>
          <a:p>
            <a:pPr>
              <a:lnSpc>
                <a:spcPct val="90000"/>
              </a:lnSpc>
              <a:spcAft>
                <a:spcPts val="1200"/>
              </a:spcAft>
            </a:pPr>
            <a:r>
              <a:rPr lang="en-CA" dirty="0" smtClean="0"/>
              <a:t>To facilitate participation in stroke surveillance, quality improvement, benchmarking and the new Accreditation Canada Stroke Distinction Program</a:t>
            </a:r>
          </a:p>
          <a:p>
            <a:pPr>
              <a:lnSpc>
                <a:spcPct val="90000"/>
              </a:lnSpc>
              <a:spcAft>
                <a:spcPts val="1200"/>
              </a:spcAft>
            </a:pPr>
            <a:r>
              <a:rPr lang="en-CA" dirty="0" smtClean="0"/>
              <a:t>Continue to collect performance data beyond the Quality of Stroke Care Audit</a:t>
            </a:r>
          </a:p>
        </p:txBody>
      </p:sp>
      <p:sp>
        <p:nvSpPr>
          <p:cNvPr id="4" name="Slide Number Placeholder 3"/>
          <p:cNvSpPr>
            <a:spLocks noGrp="1"/>
          </p:cNvSpPr>
          <p:nvPr>
            <p:ph type="sldNum" sz="quarter" idx="12"/>
          </p:nvPr>
        </p:nvSpPr>
        <p:spPr/>
        <p:txBody>
          <a:bodyPr/>
          <a:lstStyle/>
          <a:p>
            <a:fld id="{1A845F49-7BDB-447F-AFAB-B94578827E97}" type="slidenum">
              <a:rPr lang="en-CA" smtClean="0"/>
              <a:pPr/>
              <a:t>7</a:t>
            </a:fld>
            <a:endParaRPr lang="en-C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Why Special Project 340?</a:t>
            </a:r>
            <a:endParaRPr lang="en-US" dirty="0"/>
          </a:p>
        </p:txBody>
      </p:sp>
      <p:sp>
        <p:nvSpPr>
          <p:cNvPr id="3" name="Content Placeholder 2"/>
          <p:cNvSpPr>
            <a:spLocks noGrp="1"/>
          </p:cNvSpPr>
          <p:nvPr>
            <p:ph idx="1"/>
          </p:nvPr>
        </p:nvSpPr>
        <p:spPr>
          <a:xfrm>
            <a:off x="304800" y="1600200"/>
            <a:ext cx="8229600" cy="4325112"/>
          </a:xfrm>
        </p:spPr>
        <p:txBody>
          <a:bodyPr>
            <a:normAutofit lnSpcReduction="10000"/>
          </a:bodyPr>
          <a:lstStyle/>
          <a:p>
            <a:pPr>
              <a:spcAft>
                <a:spcPts val="600"/>
              </a:spcAft>
              <a:buFont typeface="Wingdings" pitchFamily="-84" charset="2"/>
              <a:buChar char="ü"/>
            </a:pPr>
            <a:r>
              <a:rPr lang="en-US" dirty="0" smtClean="0"/>
              <a:t>Efficient and cost-effective</a:t>
            </a:r>
          </a:p>
          <a:p>
            <a:pPr lvl="1">
              <a:spcAft>
                <a:spcPts val="600"/>
              </a:spcAft>
              <a:buFont typeface="Wingdings" pitchFamily="-84" charset="2"/>
              <a:buChar char="Ø"/>
            </a:pPr>
            <a:r>
              <a:rPr lang="en-US" dirty="0" smtClean="0"/>
              <a:t>Use of pre-existing data system</a:t>
            </a:r>
          </a:p>
          <a:p>
            <a:pPr lvl="1">
              <a:spcAft>
                <a:spcPts val="600"/>
              </a:spcAft>
              <a:buFont typeface="Wingdings" pitchFamily="-84" charset="2"/>
              <a:buChar char="Ø"/>
            </a:pPr>
            <a:r>
              <a:rPr lang="en-US" dirty="0" smtClean="0"/>
              <a:t>Health records staff already review all stroke charts</a:t>
            </a:r>
          </a:p>
          <a:p>
            <a:pPr lvl="1">
              <a:spcAft>
                <a:spcPts val="600"/>
              </a:spcAft>
              <a:buFont typeface="Wingdings" pitchFamily="-84" charset="2"/>
              <a:buChar char="Ø"/>
            </a:pPr>
            <a:r>
              <a:rPr lang="en-US" dirty="0" smtClean="0"/>
              <a:t>Additional 5 – 10 minutes per stroke chart</a:t>
            </a:r>
          </a:p>
          <a:p>
            <a:pPr>
              <a:spcAft>
                <a:spcPts val="600"/>
              </a:spcAft>
              <a:buFont typeface="Wingdings" pitchFamily="-84" charset="2"/>
              <a:buChar char="ü"/>
            </a:pPr>
            <a:r>
              <a:rPr lang="en-US" dirty="0" smtClean="0"/>
              <a:t>Standardized data collection and central location of data within CIHI</a:t>
            </a:r>
          </a:p>
          <a:p>
            <a:pPr lvl="1">
              <a:spcAft>
                <a:spcPts val="600"/>
              </a:spcAft>
              <a:buFont typeface="Wingdings" pitchFamily="-84" charset="2"/>
              <a:buChar char="Ø"/>
            </a:pPr>
            <a:r>
              <a:rPr lang="en-US" dirty="0" smtClean="0"/>
              <a:t>Data accessible to facility and regions routinely</a:t>
            </a:r>
          </a:p>
          <a:p>
            <a:pPr>
              <a:spcAft>
                <a:spcPts val="600"/>
              </a:spcAft>
              <a:buFont typeface="Wingdings" pitchFamily="-84" charset="2"/>
              <a:buChar char="ü"/>
            </a:pPr>
            <a:r>
              <a:rPr lang="en-US" dirty="0" smtClean="0"/>
              <a:t>Opportunities for comparative reporting against peers</a:t>
            </a:r>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8</a:t>
            </a:fld>
            <a:endParaRPr lang="en-C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A845F49-7BDB-447F-AFAB-B94578827E97}" type="slidenum">
              <a:rPr lang="en-CA" smtClean="0"/>
              <a:pPr/>
              <a:t>9</a:t>
            </a:fld>
            <a:endParaRPr lang="en-CA"/>
          </a:p>
        </p:txBody>
      </p:sp>
      <p:pic>
        <p:nvPicPr>
          <p:cNvPr id="5" name="Picture 2" descr="MCj03043410000[1]"/>
          <p:cNvPicPr>
            <a:picLocks noChangeAspect="1" noChangeArrowheads="1"/>
          </p:cNvPicPr>
          <p:nvPr/>
        </p:nvPicPr>
        <p:blipFill>
          <a:blip r:embed="rId3"/>
          <a:srcRect/>
          <a:stretch>
            <a:fillRect/>
          </a:stretch>
        </p:blipFill>
        <p:spPr bwMode="auto">
          <a:xfrm>
            <a:off x="2124075" y="2708275"/>
            <a:ext cx="4579938" cy="2828925"/>
          </a:xfrm>
          <a:prstGeom prst="rect">
            <a:avLst/>
          </a:prstGeom>
          <a:noFill/>
          <a:ln w="9525">
            <a:noFill/>
            <a:miter lim="800000"/>
            <a:headEnd/>
            <a:tailEnd/>
          </a:ln>
        </p:spPr>
      </p:pic>
      <p:sp>
        <p:nvSpPr>
          <p:cNvPr id="6" name="AutoShape 3"/>
          <p:cNvSpPr>
            <a:spLocks noChangeArrowheads="1"/>
          </p:cNvSpPr>
          <p:nvPr/>
        </p:nvSpPr>
        <p:spPr bwMode="auto">
          <a:xfrm>
            <a:off x="323850" y="1484313"/>
            <a:ext cx="2735263" cy="1873250"/>
          </a:xfrm>
          <a:prstGeom prst="wedgeEllipseCallout">
            <a:avLst>
              <a:gd name="adj1" fmla="val 44602"/>
              <a:gd name="adj2" fmla="val 52375"/>
            </a:avLst>
          </a:prstGeom>
          <a:solidFill>
            <a:srgbClr val="FFFF00"/>
          </a:solidFill>
          <a:ln w="9525">
            <a:solidFill>
              <a:schemeClr val="tx1"/>
            </a:solidFill>
            <a:miter lim="800000"/>
            <a:headEnd/>
            <a:tailEnd/>
          </a:ln>
        </p:spPr>
        <p:txBody>
          <a:bodyPr>
            <a:prstTxWarp prst="textNoShape">
              <a:avLst/>
            </a:prstTxWarp>
          </a:bodyPr>
          <a:lstStyle/>
          <a:p>
            <a:pPr algn="ctr" eaLnBrk="1" hangingPunct="1"/>
            <a:r>
              <a:rPr lang="en-CA" sz="1800" b="1"/>
              <a:t>But we </a:t>
            </a:r>
            <a:r>
              <a:rPr lang="en-CA" sz="1800" b="1" i="1"/>
              <a:t>are</a:t>
            </a:r>
            <a:r>
              <a:rPr lang="en-CA" sz="1800" b="1"/>
              <a:t> different … we are in a rural setting with no resources</a:t>
            </a:r>
          </a:p>
        </p:txBody>
      </p:sp>
      <p:sp>
        <p:nvSpPr>
          <p:cNvPr id="7" name="AutoShape 4"/>
          <p:cNvSpPr>
            <a:spLocks noChangeArrowheads="1"/>
          </p:cNvSpPr>
          <p:nvPr/>
        </p:nvSpPr>
        <p:spPr bwMode="auto">
          <a:xfrm>
            <a:off x="4572000" y="1341438"/>
            <a:ext cx="3168650" cy="1296987"/>
          </a:xfrm>
          <a:prstGeom prst="wedgeRoundRectCallout">
            <a:avLst>
              <a:gd name="adj1" fmla="val -34819"/>
              <a:gd name="adj2" fmla="val 98227"/>
              <a:gd name="adj3" fmla="val 16667"/>
            </a:avLst>
          </a:prstGeom>
          <a:solidFill>
            <a:srgbClr val="00CCFF"/>
          </a:solidFill>
          <a:ln w="9525">
            <a:solidFill>
              <a:schemeClr val="tx1"/>
            </a:solidFill>
            <a:miter lim="800000"/>
            <a:headEnd/>
            <a:tailEnd/>
          </a:ln>
        </p:spPr>
        <p:txBody>
          <a:bodyPr>
            <a:prstTxWarp prst="textNoShape">
              <a:avLst/>
            </a:prstTxWarp>
          </a:bodyPr>
          <a:lstStyle/>
          <a:p>
            <a:pPr algn="ctr" eaLnBrk="1" hangingPunct="1"/>
            <a:r>
              <a:rPr lang="en-CA" sz="1800" b="1"/>
              <a:t>Not fair!! You cannot include us in the comparisons </a:t>
            </a:r>
          </a:p>
          <a:p>
            <a:pPr algn="ctr" eaLnBrk="1" hangingPunct="1"/>
            <a:r>
              <a:rPr lang="en-CA" sz="1800" b="1"/>
              <a:t>… we’re special!!</a:t>
            </a:r>
          </a:p>
        </p:txBody>
      </p:sp>
      <p:sp>
        <p:nvSpPr>
          <p:cNvPr id="8" name="TextBox 4"/>
          <p:cNvSpPr txBox="1">
            <a:spLocks noChangeArrowheads="1"/>
          </p:cNvSpPr>
          <p:nvPr/>
        </p:nvSpPr>
        <p:spPr bwMode="auto">
          <a:xfrm>
            <a:off x="609600" y="5715000"/>
            <a:ext cx="7853883" cy="523220"/>
          </a:xfrm>
          <a:prstGeom prst="rect">
            <a:avLst/>
          </a:prstGeom>
          <a:gradFill flip="none" rotWithShape="1">
            <a:gsLst>
              <a:gs pos="33000">
                <a:srgbClr val="FF6600"/>
              </a:gs>
              <a:gs pos="100000">
                <a:srgbClr val="FFFFFF"/>
              </a:gs>
            </a:gsLst>
            <a:path path="rect">
              <a:fillToRect l="100000" t="100000"/>
            </a:path>
            <a:tileRect r="-100000" b="-100000"/>
          </a:gradFill>
          <a:ln w="9525">
            <a:noFill/>
            <a:miter lim="800000"/>
            <a:headEnd/>
            <a:tailEnd/>
          </a:ln>
        </p:spPr>
        <p:txBody>
          <a:bodyPr wrap="none">
            <a:prstTxWarp prst="textNoShape">
              <a:avLst/>
            </a:prstTxWarp>
            <a:spAutoFit/>
          </a:bodyPr>
          <a:lstStyle/>
          <a:p>
            <a:r>
              <a:rPr lang="en-US" sz="2800" dirty="0" smtClean="0">
                <a:solidFill>
                  <a:srgbClr val="19194D"/>
                </a:solidFill>
              </a:rPr>
              <a:t>SQC_SP340 </a:t>
            </a:r>
            <a:r>
              <a:rPr lang="en-US" sz="2800" dirty="0">
                <a:solidFill>
                  <a:srgbClr val="19194D"/>
                </a:solidFill>
              </a:rPr>
              <a:t>is relevant to all acute care organizations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Development of Project 340</a:t>
            </a:r>
            <a:endParaRPr lang="en-US" dirty="0"/>
          </a:p>
        </p:txBody>
      </p:sp>
      <p:sp>
        <p:nvSpPr>
          <p:cNvPr id="3" name="Content Placeholder 2"/>
          <p:cNvSpPr>
            <a:spLocks noGrp="1"/>
          </p:cNvSpPr>
          <p:nvPr>
            <p:ph idx="1"/>
          </p:nvPr>
        </p:nvSpPr>
        <p:spPr>
          <a:xfrm>
            <a:off x="381000" y="1600200"/>
            <a:ext cx="8229600" cy="4572000"/>
          </a:xfrm>
        </p:spPr>
        <p:txBody>
          <a:bodyPr>
            <a:normAutofit fontScale="92500"/>
          </a:bodyPr>
          <a:lstStyle/>
          <a:p>
            <a:pPr>
              <a:spcAft>
                <a:spcPts val="600"/>
              </a:spcAft>
            </a:pPr>
            <a:r>
              <a:rPr lang="en-US" dirty="0" smtClean="0"/>
              <a:t>Discussions between CIHI DAD management and CSN</a:t>
            </a:r>
          </a:p>
          <a:p>
            <a:pPr>
              <a:spcAft>
                <a:spcPts val="600"/>
              </a:spcAft>
            </a:pPr>
            <a:r>
              <a:rPr lang="en-US" dirty="0" smtClean="0"/>
              <a:t>Data elements selected by CSN IEWG</a:t>
            </a:r>
          </a:p>
          <a:p>
            <a:pPr>
              <a:spcAft>
                <a:spcPts val="600"/>
              </a:spcAft>
            </a:pPr>
            <a:r>
              <a:rPr lang="en-US" dirty="0" smtClean="0"/>
              <a:t>Review and refinement by CIHI classifications group</a:t>
            </a:r>
          </a:p>
          <a:p>
            <a:pPr>
              <a:spcAft>
                <a:spcPts val="600"/>
              </a:spcAft>
            </a:pPr>
            <a:r>
              <a:rPr lang="en-US" dirty="0" smtClean="0"/>
              <a:t>Review and approval as a CSN project - Not an ‘official’ CIHI special project therefore not a mandatory project</a:t>
            </a:r>
          </a:p>
          <a:p>
            <a:pPr>
              <a:spcAft>
                <a:spcPts val="600"/>
              </a:spcAft>
            </a:pPr>
            <a:r>
              <a:rPr lang="en-US" dirty="0" smtClean="0"/>
              <a:t>Bulletin developed and disseminated in June 2009</a:t>
            </a:r>
          </a:p>
          <a:p>
            <a:pPr>
              <a:spcAft>
                <a:spcPts val="600"/>
              </a:spcAft>
            </a:pPr>
            <a:r>
              <a:rPr lang="en-US" dirty="0" smtClean="0"/>
              <a:t>Revised bulletin in October 2009</a:t>
            </a:r>
          </a:p>
          <a:p>
            <a:pPr>
              <a:spcAft>
                <a:spcPts val="600"/>
              </a:spcAft>
            </a:pPr>
            <a:r>
              <a:rPr lang="en-US" dirty="0" smtClean="0"/>
              <a:t>Included in DAD data manual for 2010</a:t>
            </a:r>
          </a:p>
          <a:p>
            <a:pPr>
              <a:spcAft>
                <a:spcPts val="600"/>
              </a:spcAft>
            </a:pPr>
            <a:r>
              <a:rPr lang="en-US" dirty="0" smtClean="0"/>
              <a:t>Starting in  NACRS in 2010 for patients </a:t>
            </a:r>
            <a:r>
              <a:rPr lang="en-US" dirty="0" err="1" smtClean="0"/>
              <a:t>d/c</a:t>
            </a:r>
            <a:r>
              <a:rPr lang="en-US" dirty="0" smtClean="0"/>
              <a:t> from the ED</a:t>
            </a:r>
          </a:p>
        </p:txBody>
      </p:sp>
      <p:sp>
        <p:nvSpPr>
          <p:cNvPr id="4" name="Slide Number Placeholder 3"/>
          <p:cNvSpPr>
            <a:spLocks noGrp="1"/>
          </p:cNvSpPr>
          <p:nvPr>
            <p:ph type="sldNum" sz="quarter" idx="12"/>
          </p:nvPr>
        </p:nvSpPr>
        <p:spPr/>
        <p:txBody>
          <a:bodyPr/>
          <a:lstStyle/>
          <a:p>
            <a:fld id="{1A845F49-7BDB-447F-AFAB-B94578827E97}" type="slidenum">
              <a:rPr lang="en-CA" smtClean="0"/>
              <a:pPr/>
              <a:t>10</a:t>
            </a:fld>
            <a:endParaRPr lang="en-C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Determining </a:t>
            </a:r>
            <a:br>
              <a:rPr lang="en-CA" dirty="0" smtClean="0"/>
            </a:br>
            <a:r>
              <a:rPr lang="en-CA" dirty="0" smtClean="0"/>
              <a:t>Feasibility</a:t>
            </a:r>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11</a:t>
            </a:fld>
            <a:endParaRPr lang="en-CA"/>
          </a:p>
        </p:txBody>
      </p:sp>
      <p:pic>
        <p:nvPicPr>
          <p:cNvPr id="8" name="Picture 3" descr="MCj03189200000[1]"/>
          <p:cNvPicPr>
            <a:picLocks noChangeAspect="1" noChangeArrowheads="1"/>
          </p:cNvPicPr>
          <p:nvPr/>
        </p:nvPicPr>
        <p:blipFill>
          <a:blip r:embed="rId3">
            <a:duotone>
              <a:srgbClr val="2D2D8A">
                <a:shade val="45000"/>
                <a:satMod val="135000"/>
              </a:srgbClr>
              <a:prstClr val="white"/>
            </a:duotone>
          </a:blip>
          <a:srcRect/>
          <a:stretch>
            <a:fillRect/>
          </a:stretch>
        </p:blipFill>
        <p:spPr bwMode="auto">
          <a:xfrm>
            <a:off x="2438400" y="914400"/>
            <a:ext cx="5184775" cy="5181600"/>
          </a:xfrm>
          <a:prstGeom prst="rect">
            <a:avLst/>
          </a:prstGeom>
          <a:noFill/>
          <a:effectLst>
            <a:glow rad="50800">
              <a:srgbClr val="CC6600">
                <a:alpha val="86000"/>
              </a:srgbClr>
            </a:glow>
          </a:effectLst>
        </p:spPr>
      </p:pic>
      <p:sp>
        <p:nvSpPr>
          <p:cNvPr id="9" name="Text Box 4"/>
          <p:cNvSpPr txBox="1">
            <a:spLocks noChangeArrowheads="1"/>
          </p:cNvSpPr>
          <p:nvPr/>
        </p:nvSpPr>
        <p:spPr bwMode="auto">
          <a:xfrm>
            <a:off x="1109662" y="3997325"/>
            <a:ext cx="3313113" cy="457200"/>
          </a:xfrm>
          <a:prstGeom prst="rect">
            <a:avLst/>
          </a:prstGeom>
          <a:solidFill>
            <a:srgbClr val="BBE0E3"/>
          </a:solidFill>
          <a:ln w="9525">
            <a:noFill/>
            <a:miter lim="800000"/>
            <a:headEnd/>
            <a:tailEnd/>
          </a:ln>
        </p:spPr>
        <p:txBody>
          <a:bodyPr>
            <a:prstTxWarp prst="textNoShape">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2400" b="1" i="0" u="none" strike="noStrike" kern="0" cap="none" spc="0" normalizeH="0" baseline="0" noProof="0">
                <a:ln>
                  <a:noFill/>
                </a:ln>
                <a:solidFill>
                  <a:sysClr val="windowText" lastClr="000000"/>
                </a:solidFill>
                <a:effectLst/>
                <a:uLnTx/>
                <a:uFillTx/>
              </a:rPr>
              <a:t>Cost to obtain data</a:t>
            </a:r>
          </a:p>
        </p:txBody>
      </p:sp>
      <p:sp>
        <p:nvSpPr>
          <p:cNvPr id="10" name="Text Box 5"/>
          <p:cNvSpPr txBox="1">
            <a:spLocks noChangeArrowheads="1"/>
          </p:cNvSpPr>
          <p:nvPr/>
        </p:nvSpPr>
        <p:spPr bwMode="auto">
          <a:xfrm>
            <a:off x="5148262" y="2854325"/>
            <a:ext cx="3313113" cy="822325"/>
          </a:xfrm>
          <a:prstGeom prst="rect">
            <a:avLst/>
          </a:prstGeom>
          <a:solidFill>
            <a:srgbClr val="BBE0E3"/>
          </a:solidFill>
          <a:ln w="9525">
            <a:noFill/>
            <a:miter lim="800000"/>
            <a:headEnd/>
            <a:tailEnd/>
          </a:ln>
        </p:spPr>
        <p:txBody>
          <a:bodyPr>
            <a:prstTxWarp prst="textNoShape">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2400" b="1" i="0" u="none" strike="noStrike" kern="0" cap="none" spc="0" normalizeH="0" baseline="0" noProof="0">
                <a:ln>
                  <a:noFill/>
                </a:ln>
                <a:solidFill>
                  <a:sysClr val="windowText" lastClr="000000"/>
                </a:solidFill>
                <a:effectLst/>
                <a:uLnTx/>
                <a:uFillTx/>
              </a:rPr>
              <a:t>Value of having information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Who is participating in SQC_ SP 340?</a:t>
            </a:r>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12</a:t>
            </a:fld>
            <a:endParaRPr lang="en-CA"/>
          </a:p>
        </p:txBody>
      </p:sp>
      <p:graphicFrame>
        <p:nvGraphicFramePr>
          <p:cNvPr id="8" name="Group 206"/>
          <p:cNvGraphicFramePr>
            <a:graphicFrameLocks noGrp="1"/>
          </p:cNvGraphicFramePr>
          <p:nvPr>
            <p:ph idx="1"/>
            <p:extLst>
              <p:ext uri="{D42A27DB-BD31-4B8C-83A1-F6EECF244321}">
                <p14:mod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01238042"/>
              </p:ext>
            </p:extLst>
          </p:nvPr>
        </p:nvGraphicFramePr>
        <p:xfrm>
          <a:off x="685800" y="1676400"/>
          <a:ext cx="7772400" cy="4682984"/>
        </p:xfrm>
        <a:graphic>
          <a:graphicData uri="http://schemas.openxmlformats.org/drawingml/2006/table">
            <a:tbl>
              <a:tblPr>
                <a:tableStyleId>{BC89EF96-8CEA-46FF-86C4-4CE0E7609802}</a:tableStyleId>
              </a:tblPr>
              <a:tblGrid>
                <a:gridCol w="3276600"/>
                <a:gridCol w="2583203"/>
                <a:gridCol w="1912597"/>
              </a:tblGrid>
              <a:tr h="383908">
                <a:tc gridSpan="3">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u="none" strike="noStrike" cap="none" normalizeH="0" baseline="0" dirty="0">
                          <a:ln>
                            <a:noFill/>
                          </a:ln>
                          <a:effectLst/>
                        </a:rPr>
                        <a:t>Institutions participating in Project 340 in FY</a:t>
                      </a:r>
                      <a:r>
                        <a:rPr kumimoji="0" lang="en-US" sz="1600" b="1" u="none" strike="noStrike" cap="none" normalizeH="0" baseline="0" dirty="0" smtClean="0">
                          <a:ln>
                            <a:noFill/>
                          </a:ln>
                          <a:effectLst/>
                        </a:rPr>
                        <a:t> 2010-2011</a:t>
                      </a:r>
                      <a:endParaRPr kumimoji="0" lang="en-US" sz="16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solidFill>
                      <a:schemeClr val="tx2">
                        <a:lumMod val="20000"/>
                        <a:lumOff val="80000"/>
                      </a:schemeClr>
                    </a:solidFill>
                  </a:tcPr>
                </a:tc>
                <a:tc hMerge="1">
                  <a:txBody>
                    <a:bodyPr/>
                    <a:lstStyle/>
                    <a:p>
                      <a:endParaRPr lang="en-US"/>
                    </a:p>
                  </a:txBody>
                  <a:tcPr/>
                </a:tc>
                <a:tc hMerge="1">
                  <a:txBody>
                    <a:bodyPr/>
                    <a:lstStyle/>
                    <a:p>
                      <a:endParaRPr lang="en-US"/>
                    </a:p>
                  </a:txBody>
                  <a:tcPr/>
                </a:tc>
              </a:tr>
              <a:tr h="732916">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u="none" strike="noStrike" cap="none" normalizeH="0" baseline="0" dirty="0">
                          <a:ln>
                            <a:noFill/>
                          </a:ln>
                          <a:effectLst/>
                        </a:rPr>
                        <a:t>SUBMITTING PROVINCE/TERRITORY</a:t>
                      </a:r>
                      <a:endParaRPr kumimoji="0" lang="en-US" sz="16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u="none" strike="noStrike" cap="none" normalizeH="0" baseline="0">
                          <a:ln>
                            <a:noFill/>
                          </a:ln>
                          <a:effectLst/>
                        </a:rPr>
                        <a:t>Number of institutions participating in Project 340</a:t>
                      </a:r>
                      <a:endParaRPr kumimoji="0" lang="en-US" sz="16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u="none" strike="noStrike" cap="none" normalizeH="0" baseline="0" dirty="0">
                          <a:ln>
                            <a:noFill/>
                          </a:ln>
                          <a:effectLst/>
                        </a:rPr>
                        <a:t>Number of</a:t>
                      </a:r>
                      <a:br>
                        <a:rPr kumimoji="0" lang="en-US" sz="1600" b="1" u="none" strike="noStrike" cap="none" normalizeH="0" baseline="0" dirty="0">
                          <a:ln>
                            <a:noFill/>
                          </a:ln>
                          <a:effectLst/>
                        </a:rPr>
                      </a:br>
                      <a:r>
                        <a:rPr kumimoji="0" lang="en-US" sz="1600" b="1" u="none" strike="noStrike" cap="none" normalizeH="0" baseline="0" dirty="0">
                          <a:ln>
                            <a:noFill/>
                          </a:ln>
                          <a:effectLst/>
                        </a:rPr>
                        <a:t> records</a:t>
                      </a:r>
                      <a:endParaRPr kumimoji="0" lang="en-US" sz="16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anchor="ctr" horzOverflow="overflow"/>
                </a:tc>
              </a:tr>
              <a:tr h="38390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a:ln>
                            <a:noFill/>
                          </a:ln>
                          <a:effectLst/>
                        </a:rPr>
                        <a:t>Newfoundland - NL</a:t>
                      </a:r>
                      <a:endParaRPr kumimoji="0" lang="en-US" sz="20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smtClean="0">
                          <a:ln>
                            <a:noFill/>
                          </a:ln>
                          <a:effectLst/>
                        </a:rPr>
                        <a:t>5</a:t>
                      </a:r>
                      <a:endParaRPr kumimoji="0" lang="en-US" sz="20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smtClean="0">
                          <a:ln>
                            <a:noFill/>
                          </a:ln>
                          <a:effectLst/>
                        </a:rPr>
                        <a:t>139</a:t>
                      </a:r>
                      <a:endParaRPr kumimoji="0" lang="en-US" sz="20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anchor="ctr" horzOverflow="overflow"/>
                </a:tc>
              </a:tr>
              <a:tr h="38390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smtClean="0">
                          <a:ln>
                            <a:noFill/>
                          </a:ln>
                          <a:effectLst/>
                        </a:rPr>
                        <a:t>Nova Scotia- NS</a:t>
                      </a:r>
                      <a:endParaRPr kumimoji="0" lang="en-US" sz="2000" b="1" i="0" u="none" strike="noStrike" cap="none" normalizeH="0" baseline="0" dirty="0">
                        <a:ln>
                          <a:noFill/>
                        </a:ln>
                        <a:solidFill>
                          <a:schemeClr val="tx2"/>
                        </a:solidFill>
                        <a:effectLst/>
                        <a:latin typeface="Arial" pitchFamily="-84" charset="0"/>
                        <a:ea typeface="ヒラギノ角ゴ Pro W3" pitchFamily="-84" charset="-128"/>
                        <a:cs typeface="ヒラギノ角ゴ Pro W3" pitchFamily="-84" charset="-128"/>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smtClean="0">
                          <a:ln>
                            <a:noFill/>
                          </a:ln>
                          <a:effectLst/>
                        </a:rPr>
                        <a:t>26</a:t>
                      </a:r>
                      <a:endParaRPr kumimoji="0" lang="en-US" sz="2000" b="1" i="0" u="none" strike="noStrike" cap="none" normalizeH="0" baseline="0" dirty="0">
                        <a:ln>
                          <a:noFill/>
                        </a:ln>
                        <a:solidFill>
                          <a:schemeClr val="tx2"/>
                        </a:solidFill>
                        <a:effectLst/>
                        <a:latin typeface="Arial" pitchFamily="-84" charset="0"/>
                        <a:ea typeface="ヒラギノ角ゴ Pro W3" pitchFamily="-84" charset="-128"/>
                        <a:cs typeface="ヒラギノ角ゴ Pro W3" pitchFamily="-84" charset="-128"/>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smtClean="0">
                          <a:ln>
                            <a:noFill/>
                          </a:ln>
                          <a:effectLst/>
                        </a:rPr>
                        <a:t>1,597</a:t>
                      </a:r>
                      <a:endParaRPr kumimoji="0" lang="en-US" sz="2000" b="1" i="0" u="none" strike="noStrike" cap="none" normalizeH="0" baseline="0" dirty="0">
                        <a:ln>
                          <a:noFill/>
                        </a:ln>
                        <a:solidFill>
                          <a:schemeClr val="tx2"/>
                        </a:solidFill>
                        <a:effectLst/>
                        <a:latin typeface="Arial" pitchFamily="-84" charset="0"/>
                        <a:ea typeface="ヒラギノ角ゴ Pro W3" pitchFamily="-84" charset="-128"/>
                        <a:cs typeface="ヒラギノ角ゴ Pro W3" pitchFamily="-84" charset="-128"/>
                      </a:endParaRPr>
                    </a:p>
                  </a:txBody>
                  <a:tcPr anchor="ctr" horzOverflow="overflow"/>
                </a:tc>
              </a:tr>
              <a:tr h="38390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a:ln>
                            <a:noFill/>
                          </a:ln>
                          <a:effectLst/>
                        </a:rPr>
                        <a:t>New Brunswick - NB</a:t>
                      </a:r>
                      <a:endParaRPr kumimoji="0" lang="en-US" sz="2000" b="1" i="0" u="none" strike="noStrike" cap="none" normalizeH="0" baseline="0" dirty="0">
                        <a:ln>
                          <a:noFill/>
                        </a:ln>
                        <a:solidFill>
                          <a:schemeClr val="tx2"/>
                        </a:solidFill>
                        <a:effectLst/>
                        <a:latin typeface="Arial" pitchFamily="-84" charset="0"/>
                        <a:ea typeface="ヒラギノ角ゴ Pro W3" pitchFamily="-84" charset="-128"/>
                        <a:cs typeface="ヒラギノ角ゴ Pro W3" pitchFamily="-84" charset="-128"/>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smtClean="0">
                          <a:ln>
                            <a:noFill/>
                          </a:ln>
                          <a:effectLst/>
                        </a:rPr>
                        <a:t>15</a:t>
                      </a:r>
                      <a:endParaRPr kumimoji="0" lang="en-US" sz="2000" b="1" i="0" u="none" strike="noStrike" cap="none" normalizeH="0" baseline="0" dirty="0">
                        <a:ln>
                          <a:noFill/>
                        </a:ln>
                        <a:solidFill>
                          <a:schemeClr val="tx2"/>
                        </a:solidFill>
                        <a:effectLst/>
                        <a:latin typeface="Arial" pitchFamily="-84" charset="0"/>
                        <a:ea typeface="ヒラギノ角ゴ Pro W3" pitchFamily="-84" charset="-128"/>
                        <a:cs typeface="ヒラギノ角ゴ Pro W3" pitchFamily="-84" charset="-128"/>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smtClean="0">
                          <a:ln>
                            <a:noFill/>
                          </a:ln>
                          <a:effectLst/>
                        </a:rPr>
                        <a:t>1,004</a:t>
                      </a:r>
                      <a:endParaRPr kumimoji="0" lang="en-US" sz="2000" b="1" i="0" u="none" strike="noStrike" cap="none" normalizeH="0" baseline="0" dirty="0">
                        <a:ln>
                          <a:noFill/>
                        </a:ln>
                        <a:solidFill>
                          <a:schemeClr val="tx2"/>
                        </a:solidFill>
                        <a:effectLst/>
                        <a:latin typeface="Arial" pitchFamily="-84" charset="0"/>
                        <a:ea typeface="ヒラギノ角ゴ Pro W3" pitchFamily="-84" charset="-128"/>
                        <a:cs typeface="ヒラギノ角ゴ Pro W3" pitchFamily="-84" charset="-128"/>
                      </a:endParaRPr>
                    </a:p>
                  </a:txBody>
                  <a:tcPr anchor="ctr" horzOverflow="overflow"/>
                </a:tc>
              </a:tr>
              <a:tr h="38390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a:ln>
                            <a:noFill/>
                          </a:ln>
                          <a:effectLst/>
                        </a:rPr>
                        <a:t>Ontario - ON</a:t>
                      </a:r>
                      <a:endParaRPr kumimoji="0" lang="en-US" sz="2000" b="1" i="0" u="none" strike="noStrike" cap="none" normalizeH="0" baseline="0" dirty="0">
                        <a:ln>
                          <a:noFill/>
                        </a:ln>
                        <a:solidFill>
                          <a:schemeClr val="tx2"/>
                        </a:solidFill>
                        <a:effectLst/>
                        <a:latin typeface="Arial" pitchFamily="-84" charset="0"/>
                        <a:ea typeface="ヒラギノ角ゴ Pro W3" pitchFamily="-84" charset="-128"/>
                        <a:cs typeface="ヒラギノ角ゴ Pro W3" pitchFamily="-84" charset="-128"/>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smtClean="0">
                          <a:ln>
                            <a:noFill/>
                          </a:ln>
                          <a:effectLst/>
                        </a:rPr>
                        <a:t>64</a:t>
                      </a:r>
                      <a:endParaRPr kumimoji="0" lang="en-US" sz="2000" b="1" i="0" u="none" strike="noStrike" cap="none" normalizeH="0" baseline="0" dirty="0">
                        <a:ln>
                          <a:noFill/>
                        </a:ln>
                        <a:solidFill>
                          <a:schemeClr val="tx2"/>
                        </a:solidFill>
                        <a:effectLst/>
                        <a:latin typeface="Arial" pitchFamily="-84" charset="0"/>
                        <a:ea typeface="ヒラギノ角ゴ Pro W3" pitchFamily="-84" charset="-128"/>
                        <a:cs typeface="ヒラギノ角ゴ Pro W3" pitchFamily="-84" charset="-128"/>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smtClean="0">
                          <a:ln>
                            <a:noFill/>
                          </a:ln>
                          <a:effectLst/>
                        </a:rPr>
                        <a:t>9,057</a:t>
                      </a:r>
                      <a:endParaRPr kumimoji="0" lang="en-US" sz="2000" b="1" i="0" u="none" strike="noStrike" cap="none" normalizeH="0" baseline="0" dirty="0">
                        <a:ln>
                          <a:noFill/>
                        </a:ln>
                        <a:solidFill>
                          <a:schemeClr val="tx2"/>
                        </a:solidFill>
                        <a:effectLst/>
                        <a:latin typeface="Arial" pitchFamily="-84" charset="0"/>
                        <a:ea typeface="ヒラギノ角ゴ Pro W3" pitchFamily="-84" charset="-128"/>
                        <a:cs typeface="ヒラギノ角ゴ Pro W3" pitchFamily="-84" charset="-128"/>
                      </a:endParaRPr>
                    </a:p>
                  </a:txBody>
                  <a:tcPr anchor="ctr" horzOverflow="overflow"/>
                </a:tc>
              </a:tr>
              <a:tr h="38390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a:ln>
                            <a:noFill/>
                          </a:ln>
                          <a:effectLst/>
                        </a:rPr>
                        <a:t>Manitoba - MB</a:t>
                      </a:r>
                      <a:endParaRPr kumimoji="0" lang="en-US" sz="2000" b="1" i="0" u="none" strike="noStrike" cap="none" normalizeH="0" baseline="0" dirty="0">
                        <a:ln>
                          <a:noFill/>
                        </a:ln>
                        <a:solidFill>
                          <a:schemeClr val="tx2"/>
                        </a:solidFill>
                        <a:effectLst/>
                        <a:latin typeface="Arial" pitchFamily="-84" charset="0"/>
                        <a:ea typeface="ヒラギノ角ゴ Pro W3" pitchFamily="-84" charset="-128"/>
                        <a:cs typeface="ヒラギノ角ゴ Pro W3" pitchFamily="-84" charset="-128"/>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smtClean="0">
                          <a:ln>
                            <a:noFill/>
                          </a:ln>
                          <a:effectLst/>
                        </a:rPr>
                        <a:t>16</a:t>
                      </a:r>
                      <a:endParaRPr kumimoji="0" lang="en-US" sz="2000" b="1" i="0" u="none" strike="noStrike" cap="none" normalizeH="0" baseline="0" dirty="0">
                        <a:ln>
                          <a:noFill/>
                        </a:ln>
                        <a:solidFill>
                          <a:schemeClr val="tx2"/>
                        </a:solidFill>
                        <a:effectLst/>
                        <a:latin typeface="Arial" pitchFamily="-84" charset="0"/>
                        <a:ea typeface="ヒラギノ角ゴ Pro W3" pitchFamily="-84" charset="-128"/>
                        <a:cs typeface="ヒラギノ角ゴ Pro W3" pitchFamily="-84" charset="-128"/>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smtClean="0">
                          <a:ln>
                            <a:noFill/>
                          </a:ln>
                          <a:effectLst/>
                        </a:rPr>
                        <a:t>1,159</a:t>
                      </a:r>
                      <a:endParaRPr kumimoji="0" lang="en-US" sz="2000" b="1" i="0" u="none" strike="noStrike" cap="none" normalizeH="0" baseline="0" dirty="0">
                        <a:ln>
                          <a:noFill/>
                        </a:ln>
                        <a:solidFill>
                          <a:schemeClr val="tx2"/>
                        </a:solidFill>
                        <a:effectLst/>
                        <a:latin typeface="Arial" pitchFamily="-84" charset="0"/>
                        <a:ea typeface="ヒラギノ角ゴ Pro W3" pitchFamily="-84" charset="-128"/>
                        <a:cs typeface="ヒラギノ角ゴ Pro W3" pitchFamily="-84" charset="-128"/>
                      </a:endParaRPr>
                    </a:p>
                  </a:txBody>
                  <a:tcPr anchor="ctr" horzOverflow="overflow"/>
                </a:tc>
              </a:tr>
              <a:tr h="38390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smtClean="0">
                          <a:ln>
                            <a:noFill/>
                          </a:ln>
                          <a:effectLst/>
                        </a:rPr>
                        <a:t>Saskatchewan- SK</a:t>
                      </a:r>
                      <a:endParaRPr kumimoji="0" lang="en-US" sz="2000" b="1" i="0" u="none" strike="noStrike" cap="none" normalizeH="0" baseline="0" dirty="0">
                        <a:ln>
                          <a:noFill/>
                        </a:ln>
                        <a:solidFill>
                          <a:schemeClr val="tx2"/>
                        </a:solidFill>
                        <a:effectLst/>
                        <a:latin typeface="Arial" pitchFamily="-84" charset="0"/>
                        <a:ea typeface="ヒラギノ角ゴ Pro W3" pitchFamily="-84" charset="-128"/>
                        <a:cs typeface="ヒラギノ角ゴ Pro W3" pitchFamily="-84" charset="-128"/>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smtClean="0">
                          <a:ln>
                            <a:noFill/>
                          </a:ln>
                          <a:effectLst/>
                        </a:rPr>
                        <a:t>4</a:t>
                      </a:r>
                      <a:endParaRPr kumimoji="0" lang="en-US" sz="2000" b="1" i="0" u="none" strike="noStrike" cap="none" normalizeH="0" baseline="0" dirty="0">
                        <a:ln>
                          <a:noFill/>
                        </a:ln>
                        <a:solidFill>
                          <a:schemeClr val="tx2"/>
                        </a:solidFill>
                        <a:effectLst/>
                        <a:latin typeface="Arial" pitchFamily="-84" charset="0"/>
                        <a:ea typeface="ヒラギノ角ゴ Pro W3" pitchFamily="-84" charset="-128"/>
                        <a:cs typeface="ヒラギノ角ゴ Pro W3" pitchFamily="-84" charset="-128"/>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smtClean="0">
                          <a:ln>
                            <a:noFill/>
                          </a:ln>
                          <a:effectLst/>
                        </a:rPr>
                        <a:t>279</a:t>
                      </a:r>
                      <a:endParaRPr kumimoji="0" lang="en-US" sz="2000" b="1" i="0" u="none" strike="noStrike" cap="none" normalizeH="0" baseline="0" dirty="0">
                        <a:ln>
                          <a:noFill/>
                        </a:ln>
                        <a:solidFill>
                          <a:schemeClr val="tx2"/>
                        </a:solidFill>
                        <a:effectLst/>
                        <a:latin typeface="Arial" pitchFamily="-84" charset="0"/>
                        <a:ea typeface="ヒラギノ角ゴ Pro W3" pitchFamily="-84" charset="-128"/>
                        <a:cs typeface="ヒラギノ角ゴ Pro W3" pitchFamily="-84" charset="-128"/>
                      </a:endParaRPr>
                    </a:p>
                  </a:txBody>
                  <a:tcPr anchor="ctr" horzOverflow="overflow"/>
                </a:tc>
              </a:tr>
              <a:tr h="38390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a:ln>
                            <a:noFill/>
                          </a:ln>
                          <a:effectLst/>
                        </a:rPr>
                        <a:t>British Columbia - BC</a:t>
                      </a:r>
                      <a:endParaRPr kumimoji="0" lang="en-US" sz="20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smtClean="0">
                          <a:ln>
                            <a:noFill/>
                          </a:ln>
                          <a:effectLst/>
                        </a:rPr>
                        <a:t>30</a:t>
                      </a:r>
                      <a:endParaRPr kumimoji="0" lang="en-US" sz="20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smtClean="0">
                          <a:ln>
                            <a:noFill/>
                          </a:ln>
                          <a:effectLst/>
                        </a:rPr>
                        <a:t>1,465</a:t>
                      </a:r>
                      <a:endParaRPr kumimoji="0" lang="en-US" sz="20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anchor="ctr" horzOverflow="overflow"/>
                </a:tc>
              </a:tr>
              <a:tr h="38390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a:ln>
                            <a:noFill/>
                          </a:ln>
                          <a:effectLst/>
                        </a:rPr>
                        <a:t>Northwest Territories - NT</a:t>
                      </a:r>
                      <a:endParaRPr kumimoji="0" lang="en-US" sz="20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a:ln>
                            <a:noFill/>
                          </a:ln>
                          <a:effectLst/>
                        </a:rPr>
                        <a:t>3</a:t>
                      </a:r>
                      <a:endParaRPr kumimoji="0" lang="en-US" sz="20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smtClean="0">
                          <a:ln>
                            <a:noFill/>
                          </a:ln>
                          <a:effectLst/>
                        </a:rPr>
                        <a:t>50</a:t>
                      </a:r>
                      <a:endParaRPr kumimoji="0" lang="en-US" sz="20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anchor="ctr" horzOverflow="overflow"/>
                </a:tc>
              </a:tr>
              <a:tr h="38390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a:ln>
                            <a:noFill/>
                          </a:ln>
                          <a:effectLst/>
                        </a:rPr>
                        <a:t>                        TOTAL </a:t>
                      </a:r>
                      <a:endParaRPr kumimoji="0" lang="en-US" sz="20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anchor="ctr" horzOverflow="overflow">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smtClean="0">
                          <a:ln>
                            <a:noFill/>
                          </a:ln>
                          <a:effectLst/>
                        </a:rPr>
                        <a:t>163</a:t>
                      </a:r>
                      <a:endParaRPr kumimoji="0" lang="en-US" sz="20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anchor="ctr" horzOverflow="overflow">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smtClean="0">
                          <a:ln>
                            <a:noFill/>
                          </a:ln>
                          <a:effectLst/>
                        </a:rPr>
                        <a:t>14,750</a:t>
                      </a:r>
                      <a:endParaRPr kumimoji="0" lang="en-US" sz="20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anchor="ctr" horzOverflow="overflow">
                    <a:solidFill>
                      <a:srgbClr val="FFFF00"/>
                    </a:solidFill>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CIHI Special Project 340_DAD:</a:t>
            </a:r>
            <a:br>
              <a:rPr lang="en-US" dirty="0" smtClean="0"/>
            </a:br>
            <a:r>
              <a:rPr lang="en-US" dirty="0" smtClean="0"/>
              <a:t>Stroke Performance Improvement</a:t>
            </a:r>
            <a:endParaRPr lang="en-US" dirty="0"/>
          </a:p>
        </p:txBody>
      </p:sp>
      <p:sp>
        <p:nvSpPr>
          <p:cNvPr id="3" name="Content Placeholder 2"/>
          <p:cNvSpPr>
            <a:spLocks noGrp="1"/>
          </p:cNvSpPr>
          <p:nvPr>
            <p:ph idx="1"/>
          </p:nvPr>
        </p:nvSpPr>
        <p:spPr>
          <a:xfrm>
            <a:off x="381000" y="1905000"/>
            <a:ext cx="8229600" cy="4325112"/>
          </a:xfrm>
        </p:spPr>
        <p:txBody>
          <a:bodyPr/>
          <a:lstStyle/>
          <a:p>
            <a:pPr marL="609600" indent="-609600"/>
            <a:r>
              <a:rPr lang="en-US" dirty="0" smtClean="0"/>
              <a:t>Date and time of stroke symptom onset (92 – 96)</a:t>
            </a:r>
          </a:p>
          <a:p>
            <a:pPr marL="609600" indent="-609600"/>
            <a:r>
              <a:rPr lang="en-US" dirty="0" smtClean="0"/>
              <a:t>CT Scan / MRI within 24 hours (80)</a:t>
            </a:r>
          </a:p>
          <a:p>
            <a:pPr marL="609600" indent="-609600"/>
            <a:r>
              <a:rPr lang="en-US" dirty="0" smtClean="0"/>
              <a:t>Admission to a Stroke Unit (81)</a:t>
            </a:r>
          </a:p>
          <a:p>
            <a:pPr marL="609600" indent="-609600"/>
            <a:r>
              <a:rPr lang="en-US" dirty="0" smtClean="0"/>
              <a:t>Administration of Acute tPA (82)</a:t>
            </a:r>
          </a:p>
          <a:p>
            <a:pPr marL="609600" indent="-609600"/>
            <a:r>
              <a:rPr lang="en-US" dirty="0" smtClean="0"/>
              <a:t>Date and Time of Acute tPA (83 – 90)</a:t>
            </a:r>
          </a:p>
          <a:p>
            <a:pPr marL="609600" indent="-609600"/>
            <a:r>
              <a:rPr lang="en-US" dirty="0" smtClean="0"/>
              <a:t>Rx for Antithrombotic Meds at Discharge (91)</a:t>
            </a:r>
          </a:p>
        </p:txBody>
      </p:sp>
      <p:sp>
        <p:nvSpPr>
          <p:cNvPr id="4" name="Slide Number Placeholder 3"/>
          <p:cNvSpPr>
            <a:spLocks noGrp="1"/>
          </p:cNvSpPr>
          <p:nvPr>
            <p:ph type="sldNum" sz="quarter" idx="12"/>
          </p:nvPr>
        </p:nvSpPr>
        <p:spPr/>
        <p:txBody>
          <a:bodyPr/>
          <a:lstStyle/>
          <a:p>
            <a:fld id="{1A845F49-7BDB-447F-AFAB-B94578827E97}" type="slidenum">
              <a:rPr lang="en-CA" smtClean="0"/>
              <a:pPr/>
              <a:t>13</a:t>
            </a:fld>
            <a:endParaRPr lang="en-CA"/>
          </a:p>
        </p:txBody>
      </p:sp>
      <p:graphicFrame>
        <p:nvGraphicFramePr>
          <p:cNvPr id="5" name="Group 168"/>
          <p:cNvGraphicFramePr>
            <a:graphicFrameLocks/>
          </p:cNvGraphicFramePr>
          <p:nvPr/>
        </p:nvGraphicFramePr>
        <p:xfrm>
          <a:off x="228600" y="5257800"/>
          <a:ext cx="8497887" cy="818197"/>
        </p:xfrm>
        <a:graphic>
          <a:graphicData uri="http://schemas.openxmlformats.org/drawingml/2006/table">
            <a:tbl>
              <a:tblPr/>
              <a:tblGrid>
                <a:gridCol w="927100"/>
                <a:gridCol w="407987"/>
                <a:gridCol w="406400"/>
                <a:gridCol w="407988"/>
                <a:gridCol w="406400"/>
                <a:gridCol w="407987"/>
                <a:gridCol w="407988"/>
                <a:gridCol w="406400"/>
                <a:gridCol w="406400"/>
                <a:gridCol w="407987"/>
                <a:gridCol w="406400"/>
                <a:gridCol w="407988"/>
                <a:gridCol w="406400"/>
                <a:gridCol w="407987"/>
                <a:gridCol w="407988"/>
                <a:gridCol w="406400"/>
                <a:gridCol w="538162"/>
                <a:gridCol w="923925"/>
              </a:tblGrid>
              <a:tr h="3000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340</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D</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D</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H</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H</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Y</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YY</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YM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MDD</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HHMM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r>
              <a:tr h="3000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79</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80</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81</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82</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83</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84</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85</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86</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87</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88</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89</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90</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91</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92</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93</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94</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95</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96</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CIHI Special Project 340_NACRS :</a:t>
            </a:r>
            <a:br>
              <a:rPr lang="en-US" dirty="0" smtClean="0"/>
            </a:br>
            <a:r>
              <a:rPr lang="en-US" dirty="0" smtClean="0"/>
              <a:t>Stroke Performance Improvement</a:t>
            </a:r>
            <a:endParaRPr lang="en-US" dirty="0"/>
          </a:p>
        </p:txBody>
      </p:sp>
      <p:sp>
        <p:nvSpPr>
          <p:cNvPr id="3" name="Content Placeholder 2"/>
          <p:cNvSpPr>
            <a:spLocks noGrp="1"/>
          </p:cNvSpPr>
          <p:nvPr>
            <p:ph idx="1"/>
          </p:nvPr>
        </p:nvSpPr>
        <p:spPr>
          <a:xfrm>
            <a:off x="304800" y="1752600"/>
            <a:ext cx="8229600" cy="4325112"/>
          </a:xfrm>
        </p:spPr>
        <p:txBody>
          <a:bodyPr/>
          <a:lstStyle/>
          <a:p>
            <a:pPr marL="609600" indent="-319088"/>
            <a:r>
              <a:rPr lang="en-US" dirty="0" smtClean="0"/>
              <a:t>Date/time of stroke symptom onset (92 – 96)</a:t>
            </a:r>
          </a:p>
          <a:p>
            <a:pPr marL="609600" indent="-319088"/>
            <a:r>
              <a:rPr lang="en-US" dirty="0" smtClean="0"/>
              <a:t>CT Scan / MRI within 24 hours (80)</a:t>
            </a:r>
          </a:p>
          <a:p>
            <a:pPr marL="609600" indent="-319088"/>
            <a:r>
              <a:rPr lang="en-US" dirty="0" smtClean="0"/>
              <a:t>Administration of Acute tPA (82) </a:t>
            </a:r>
          </a:p>
          <a:p>
            <a:pPr marL="609600" indent="-319088"/>
            <a:r>
              <a:rPr lang="en-US" dirty="0" smtClean="0"/>
              <a:t>Date and Time of Acute tPA (83 – 90)</a:t>
            </a:r>
          </a:p>
          <a:p>
            <a:pPr marL="609600" indent="-319088"/>
            <a:r>
              <a:rPr lang="en-US" dirty="0" smtClean="0"/>
              <a:t>Rx for Antithrombotic Meds at Discharge (91)</a:t>
            </a:r>
          </a:p>
          <a:p>
            <a:pPr marL="609600" indent="-319088"/>
            <a:r>
              <a:rPr lang="en-US" dirty="0" smtClean="0"/>
              <a:t>Referral to secondary prevention services/clinic (81)</a:t>
            </a:r>
          </a:p>
        </p:txBody>
      </p:sp>
      <p:sp>
        <p:nvSpPr>
          <p:cNvPr id="4" name="Slide Number Placeholder 3"/>
          <p:cNvSpPr>
            <a:spLocks noGrp="1"/>
          </p:cNvSpPr>
          <p:nvPr>
            <p:ph type="sldNum" sz="quarter" idx="12"/>
          </p:nvPr>
        </p:nvSpPr>
        <p:spPr/>
        <p:txBody>
          <a:bodyPr/>
          <a:lstStyle/>
          <a:p>
            <a:fld id="{1A845F49-7BDB-447F-AFAB-B94578827E97}" type="slidenum">
              <a:rPr lang="en-CA" smtClean="0"/>
              <a:pPr/>
              <a:t>14</a:t>
            </a:fld>
            <a:endParaRPr lang="en-CA"/>
          </a:p>
        </p:txBody>
      </p:sp>
      <p:sp>
        <p:nvSpPr>
          <p:cNvPr id="5" name="Rectangle 4"/>
          <p:cNvSpPr>
            <a:spLocks noChangeArrowheads="1"/>
          </p:cNvSpPr>
          <p:nvPr/>
        </p:nvSpPr>
        <p:spPr bwMode="auto">
          <a:xfrm>
            <a:off x="395288" y="5229225"/>
            <a:ext cx="3744912" cy="244475"/>
          </a:xfrm>
          <a:prstGeom prst="rect">
            <a:avLst/>
          </a:prstGeom>
          <a:noFill/>
          <a:ln w="9525">
            <a:noFill/>
            <a:miter lim="800000"/>
            <a:headEnd/>
            <a:tailEnd/>
          </a:ln>
        </p:spPr>
        <p:txBody>
          <a:bodyPr anchor="ctr">
            <a:prstTxWarp prst="textNoShape">
              <a:avLst/>
            </a:prstTxWarp>
            <a:spAutoFit/>
          </a:bodyPr>
          <a:lstStyle/>
          <a:p>
            <a:r>
              <a:rPr lang="en-CA" sz="1000" b="1">
                <a:solidFill>
                  <a:srgbClr val="000000"/>
                </a:solidFill>
                <a:latin typeface="Univers" pitchFamily="34" charset="0"/>
                <a:ea typeface="Times New Roman" pitchFamily="-84" charset="0"/>
                <a:cs typeface="Times New Roman" pitchFamily="-84" charset="0"/>
              </a:rPr>
              <a:t>NACRS Project 340 Data Elements 79–96</a:t>
            </a:r>
            <a:endParaRPr lang="en-US" sz="2400"/>
          </a:p>
        </p:txBody>
      </p:sp>
      <p:graphicFrame>
        <p:nvGraphicFramePr>
          <p:cNvPr id="6" name="Group 205"/>
          <p:cNvGraphicFramePr>
            <a:graphicFrameLocks noGrp="1"/>
          </p:cNvGraphicFramePr>
          <p:nvPr/>
        </p:nvGraphicFramePr>
        <p:xfrm>
          <a:off x="323850" y="5589588"/>
          <a:ext cx="8496300" cy="488950"/>
        </p:xfrm>
        <a:graphic>
          <a:graphicData uri="http://schemas.openxmlformats.org/drawingml/2006/table">
            <a:tbl>
              <a:tblPr/>
              <a:tblGrid>
                <a:gridCol w="927100"/>
                <a:gridCol w="384175"/>
                <a:gridCol w="384175"/>
                <a:gridCol w="384175"/>
                <a:gridCol w="382588"/>
                <a:gridCol w="384175"/>
                <a:gridCol w="384175"/>
                <a:gridCol w="384175"/>
                <a:gridCol w="384175"/>
                <a:gridCol w="384175"/>
                <a:gridCol w="382587"/>
                <a:gridCol w="384175"/>
                <a:gridCol w="384175"/>
                <a:gridCol w="468313"/>
                <a:gridCol w="455612"/>
                <a:gridCol w="557213"/>
                <a:gridCol w="557212"/>
                <a:gridCol w="923925"/>
              </a:tblGrid>
              <a:tr h="24447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340</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D</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D</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H</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H</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Y</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YY</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YM</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MDD</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HHMM</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79</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80</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81</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82</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83</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84</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85</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86</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87</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88</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89</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90</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91</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92</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93</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94</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95</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96</a:t>
                      </a:r>
                      <a:endParaRPr kumimoji="0" lang="en-CA" sz="2400" b="0"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A845F49-7BDB-447F-AFAB-B94578827E97}" type="slidenum">
              <a:rPr lang="en-CA" smtClean="0"/>
              <a:pPr/>
              <a:t>15</a:t>
            </a:fld>
            <a:endParaRPr lang="en-CA"/>
          </a:p>
        </p:txBody>
      </p:sp>
      <p:sp>
        <p:nvSpPr>
          <p:cNvPr id="5" name="WordArt 6"/>
          <p:cNvSpPr>
            <a:spLocks noChangeArrowheads="1" noChangeShapeType="1" noTextEdit="1"/>
          </p:cNvSpPr>
          <p:nvPr/>
        </p:nvSpPr>
        <p:spPr bwMode="auto">
          <a:xfrm>
            <a:off x="533400" y="762000"/>
            <a:ext cx="7696200" cy="1179512"/>
          </a:xfrm>
          <a:prstGeom prst="rect">
            <a:avLst/>
          </a:prstGeom>
          <a:noFill/>
        </p:spPr>
        <p:txBody>
          <a:bodyPr wrap="none" fromWordArt="1">
            <a:prstTxWarp prst="textCurveDown">
              <a:avLst/>
            </a:prstTxWarp>
          </a:bodyPr>
          <a:lstStyle/>
          <a:p>
            <a:pPr algn="ctr"/>
            <a:r>
              <a:rPr lang="en-US" b="1" kern="10" dirty="0">
                <a:ln w="12700">
                  <a:solidFill>
                    <a:srgbClr val="000000"/>
                  </a:solidFill>
                  <a:round/>
                  <a:headEnd/>
                  <a:tailEnd/>
                </a:ln>
                <a:solidFill>
                  <a:srgbClr val="FF0000"/>
                </a:solidFill>
                <a:effectLst>
                  <a:outerShdw blurRad="63500" dist="46662" dir="2115817" algn="ctr" rotWithShape="0">
                    <a:srgbClr val="000000">
                      <a:alpha val="79999"/>
                    </a:srgbClr>
                  </a:outerShdw>
                </a:effectLst>
                <a:latin typeface="Adobe Caslon Pro Bold"/>
                <a:ea typeface="Aardvark Cafe"/>
                <a:cs typeface="Adobe Caslon Pro Bold"/>
              </a:rPr>
              <a:t>Detailed Data Element Review</a:t>
            </a:r>
          </a:p>
        </p:txBody>
      </p:sp>
      <p:pic>
        <p:nvPicPr>
          <p:cNvPr id="9" name="Picture 8"/>
          <p:cNvPicPr>
            <a:picLocks noChangeAspect="1"/>
          </p:cNvPicPr>
          <p:nvPr/>
        </p:nvPicPr>
        <p:blipFill>
          <a:blip r:embed="rId3"/>
          <a:stretch>
            <a:fillRect/>
          </a:stretch>
        </p:blipFill>
        <p:spPr>
          <a:xfrm>
            <a:off x="1295400" y="3733800"/>
            <a:ext cx="2292350" cy="2292350"/>
          </a:xfrm>
          <a:prstGeom prst="rect">
            <a:avLst/>
          </a:prstGeom>
        </p:spPr>
      </p:pic>
      <p:pic>
        <p:nvPicPr>
          <p:cNvPr id="10" name="Picture 9"/>
          <p:cNvPicPr>
            <a:picLocks noChangeAspect="1"/>
          </p:cNvPicPr>
          <p:nvPr/>
        </p:nvPicPr>
        <p:blipFill>
          <a:blip r:embed="rId4"/>
          <a:stretch>
            <a:fillRect/>
          </a:stretch>
        </p:blipFill>
        <p:spPr>
          <a:xfrm>
            <a:off x="3962400" y="2286000"/>
            <a:ext cx="4127500" cy="41275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Looking at CIHI 340 Elements</a:t>
            </a:r>
            <a:endParaRPr lang="en-US" dirty="0"/>
          </a:p>
        </p:txBody>
      </p:sp>
      <p:sp>
        <p:nvSpPr>
          <p:cNvPr id="3" name="Content Placeholder 2"/>
          <p:cNvSpPr>
            <a:spLocks noGrp="1"/>
          </p:cNvSpPr>
          <p:nvPr>
            <p:ph idx="1"/>
          </p:nvPr>
        </p:nvSpPr>
        <p:spPr>
          <a:xfrm>
            <a:off x="762000" y="1752600"/>
            <a:ext cx="7924800" cy="4325112"/>
          </a:xfrm>
        </p:spPr>
        <p:txBody>
          <a:bodyPr/>
          <a:lstStyle/>
          <a:p>
            <a:pPr>
              <a:spcAft>
                <a:spcPct val="50000"/>
              </a:spcAft>
            </a:pPr>
            <a:r>
              <a:rPr lang="en-US" b="1" i="1" u="sng" dirty="0" smtClean="0">
                <a:solidFill>
                  <a:srgbClr val="800000"/>
                </a:solidFill>
              </a:rPr>
              <a:t>Related Best Practice Recommendation</a:t>
            </a:r>
          </a:p>
          <a:p>
            <a:pPr>
              <a:spcAft>
                <a:spcPct val="50000"/>
              </a:spcAft>
            </a:pPr>
            <a:r>
              <a:rPr lang="en-US" b="1" i="1" u="sng" dirty="0" smtClean="0">
                <a:solidFill>
                  <a:srgbClr val="800000"/>
                </a:solidFill>
              </a:rPr>
              <a:t>Why</a:t>
            </a:r>
            <a:r>
              <a:rPr lang="en-US" dirty="0" smtClean="0"/>
              <a:t> it is important to stroke care?</a:t>
            </a:r>
          </a:p>
          <a:p>
            <a:pPr>
              <a:spcAft>
                <a:spcPct val="50000"/>
              </a:spcAft>
            </a:pPr>
            <a:r>
              <a:rPr lang="en-US" b="1" i="1" u="sng" dirty="0" smtClean="0">
                <a:solidFill>
                  <a:srgbClr val="800000"/>
                </a:solidFill>
              </a:rPr>
              <a:t>Who</a:t>
            </a:r>
            <a:r>
              <a:rPr lang="en-US" dirty="0" smtClean="0"/>
              <a:t> are the stroke cases that are included?</a:t>
            </a:r>
            <a:endParaRPr lang="en-US" sz="1050" dirty="0" smtClean="0"/>
          </a:p>
          <a:p>
            <a:pPr>
              <a:spcAft>
                <a:spcPct val="50000"/>
              </a:spcAft>
            </a:pPr>
            <a:r>
              <a:rPr lang="en-US" b="1" i="1" u="sng" dirty="0" smtClean="0">
                <a:solidFill>
                  <a:srgbClr val="800000"/>
                </a:solidFill>
              </a:rPr>
              <a:t>What</a:t>
            </a:r>
            <a:r>
              <a:rPr lang="en-US" dirty="0" smtClean="0"/>
              <a:t> specific data elements are collected?</a:t>
            </a:r>
            <a:endParaRPr lang="en-US" sz="1050" dirty="0" smtClean="0"/>
          </a:p>
          <a:p>
            <a:pPr>
              <a:spcAft>
                <a:spcPct val="50000"/>
              </a:spcAft>
            </a:pPr>
            <a:r>
              <a:rPr lang="en-US" b="1" i="1" u="sng" dirty="0" smtClean="0">
                <a:solidFill>
                  <a:srgbClr val="800000"/>
                </a:solidFill>
              </a:rPr>
              <a:t>When</a:t>
            </a:r>
            <a:r>
              <a:rPr lang="en-US" i="1" dirty="0" smtClean="0"/>
              <a:t> </a:t>
            </a:r>
            <a:r>
              <a:rPr lang="en-US" dirty="0" smtClean="0"/>
              <a:t>does it occur in the episode of care?</a:t>
            </a:r>
            <a:endParaRPr lang="en-US" sz="1050" dirty="0" smtClean="0"/>
          </a:p>
          <a:p>
            <a:pPr>
              <a:spcAft>
                <a:spcPct val="50000"/>
              </a:spcAft>
            </a:pPr>
            <a:r>
              <a:rPr lang="en-US" b="1" i="1" u="sng" dirty="0" smtClean="0">
                <a:solidFill>
                  <a:srgbClr val="800000"/>
                </a:solidFill>
              </a:rPr>
              <a:t>Where</a:t>
            </a:r>
            <a:r>
              <a:rPr lang="en-US" dirty="0" smtClean="0"/>
              <a:t> is this information documented?</a:t>
            </a:r>
          </a:p>
        </p:txBody>
      </p:sp>
      <p:sp>
        <p:nvSpPr>
          <p:cNvPr id="4" name="Slide Number Placeholder 3"/>
          <p:cNvSpPr>
            <a:spLocks noGrp="1"/>
          </p:cNvSpPr>
          <p:nvPr>
            <p:ph type="sldNum" sz="quarter" idx="12"/>
          </p:nvPr>
        </p:nvSpPr>
        <p:spPr/>
        <p:txBody>
          <a:bodyPr/>
          <a:lstStyle/>
          <a:p>
            <a:fld id="{1A845F49-7BDB-447F-AFAB-B94578827E97}" type="slidenum">
              <a:rPr lang="en-CA" smtClean="0"/>
              <a:pPr/>
              <a:t>16</a:t>
            </a:fld>
            <a:endParaRPr lang="en-C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Identification of Appropriate Stroke Cases</a:t>
            </a:r>
            <a:endParaRPr lang="en-US" sz="2800" dirty="0"/>
          </a:p>
        </p:txBody>
      </p:sp>
      <p:sp>
        <p:nvSpPr>
          <p:cNvPr id="3" name="Content Placeholder 2"/>
          <p:cNvSpPr>
            <a:spLocks noGrp="1"/>
          </p:cNvSpPr>
          <p:nvPr>
            <p:ph idx="1"/>
          </p:nvPr>
        </p:nvSpPr>
        <p:spPr>
          <a:xfrm>
            <a:off x="381000" y="1600200"/>
            <a:ext cx="8229600" cy="3527949"/>
          </a:xfrm>
        </p:spPr>
        <p:txBody>
          <a:bodyPr>
            <a:normAutofit fontScale="85000" lnSpcReduction="20000"/>
          </a:bodyPr>
          <a:lstStyle/>
          <a:p>
            <a:r>
              <a:rPr lang="en-US" dirty="0" smtClean="0"/>
              <a:t>The data elements included in this project should be completed for all NEW ACUTE ischaemic and haemorrhagic stroke and transient ischaemic attack cases with an ICD-10-CA Most Responsible Diagnosis (MRDx) or Service Transfer (Type [W], [X] or [Y]) recorded FOR NEW STROKE CASES ONLY or Type (1) (pre-admit comorbidity—FOR NEW STROKES ONLY)</a:t>
            </a:r>
          </a:p>
          <a:p>
            <a:endParaRPr lang="en-US" dirty="0" smtClean="0"/>
          </a:p>
          <a:p>
            <a:r>
              <a:rPr lang="en-US" dirty="0" smtClean="0"/>
              <a:t>Note: When there are multiple strokes of the same type during the same admission, complete the Stroke Project fields for only the initial stroke. </a:t>
            </a:r>
          </a:p>
          <a:p>
            <a:endParaRPr lang="en-US" dirty="0" smtClean="0"/>
          </a:p>
        </p:txBody>
      </p:sp>
      <p:sp>
        <p:nvSpPr>
          <p:cNvPr id="4" name="Slide Number Placeholder 3"/>
          <p:cNvSpPr>
            <a:spLocks noGrp="1"/>
          </p:cNvSpPr>
          <p:nvPr>
            <p:ph type="sldNum" sz="quarter" idx="12"/>
          </p:nvPr>
        </p:nvSpPr>
        <p:spPr/>
        <p:txBody>
          <a:bodyPr/>
          <a:lstStyle/>
          <a:p>
            <a:fld id="{1A845F49-7BDB-447F-AFAB-B94578827E97}" type="slidenum">
              <a:rPr lang="en-CA" smtClean="0"/>
              <a:pPr/>
              <a:t>17</a:t>
            </a:fld>
            <a:endParaRPr lang="en-CA"/>
          </a:p>
        </p:txBody>
      </p:sp>
      <p:sp>
        <p:nvSpPr>
          <p:cNvPr id="5" name="TextBox 4"/>
          <p:cNvSpPr txBox="1"/>
          <p:nvPr/>
        </p:nvSpPr>
        <p:spPr>
          <a:xfrm>
            <a:off x="2204383" y="5906956"/>
            <a:ext cx="4456690" cy="369332"/>
          </a:xfrm>
          <a:prstGeom prst="rect">
            <a:avLst/>
          </a:prstGeom>
          <a:noFill/>
        </p:spPr>
        <p:txBody>
          <a:bodyPr wrap="square" rtlCol="0">
            <a:spAutoFit/>
          </a:bodyPr>
          <a:lstStyle/>
          <a:p>
            <a:r>
              <a:rPr lang="en-US" dirty="0" smtClean="0"/>
              <a:t>CIHI DAD Manual 2011-2012, Page 331</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A845F49-7BDB-447F-AFAB-B94578827E97}" type="slidenum">
              <a:rPr lang="en-CA" smtClean="0"/>
              <a:pPr/>
              <a:t>18</a:t>
            </a:fld>
            <a:endParaRPr lang="en-CA"/>
          </a:p>
        </p:txBody>
      </p:sp>
      <p:sp>
        <p:nvSpPr>
          <p:cNvPr id="6" name="Text Box 5"/>
          <p:cNvSpPr txBox="1">
            <a:spLocks noChangeArrowheads="1"/>
          </p:cNvSpPr>
          <p:nvPr/>
        </p:nvSpPr>
        <p:spPr bwMode="auto">
          <a:xfrm>
            <a:off x="457200" y="685800"/>
            <a:ext cx="2209800" cy="3908762"/>
          </a:xfrm>
          <a:prstGeom prst="rect">
            <a:avLst/>
          </a:prstGeom>
          <a:noFill/>
          <a:ln w="9525">
            <a:noFill/>
            <a:miter lim="800000"/>
            <a:headEnd/>
            <a:tailEnd/>
          </a:ln>
        </p:spPr>
        <p:txBody>
          <a:bodyPr wrap="square">
            <a:prstTxWarp prst="textNoShape">
              <a:avLst/>
            </a:prstTxWarp>
            <a:spAutoFit/>
          </a:bodyPr>
          <a:lstStyle/>
          <a:p>
            <a:pPr algn="ctr"/>
            <a:r>
              <a:rPr lang="en-US" sz="2800" b="1" i="1" dirty="0" smtClean="0">
                <a:solidFill>
                  <a:srgbClr val="800000"/>
                </a:solidFill>
              </a:rPr>
              <a:t>Who should be included in SQC_SP340?</a:t>
            </a:r>
          </a:p>
          <a:p>
            <a:pPr algn="ctr"/>
            <a:endParaRPr lang="en-US" sz="2400" b="1" dirty="0" smtClean="0">
              <a:solidFill>
                <a:srgbClr val="800000"/>
              </a:solidFill>
            </a:endParaRPr>
          </a:p>
          <a:p>
            <a:pPr algn="ctr"/>
            <a:r>
              <a:rPr lang="en-US" sz="2400" b="1" dirty="0" smtClean="0">
                <a:solidFill>
                  <a:srgbClr val="000090"/>
                </a:solidFill>
              </a:rPr>
              <a:t>Stroke </a:t>
            </a:r>
            <a:r>
              <a:rPr lang="en-US" sz="2400" b="1" dirty="0">
                <a:solidFill>
                  <a:srgbClr val="000090"/>
                </a:solidFill>
              </a:rPr>
              <a:t>Case Definitions</a:t>
            </a:r>
            <a:endParaRPr lang="en-US" sz="2400" b="1" dirty="0" smtClean="0">
              <a:solidFill>
                <a:srgbClr val="000090"/>
              </a:solidFill>
            </a:endParaRPr>
          </a:p>
          <a:p>
            <a:pPr algn="ctr"/>
            <a:r>
              <a:rPr lang="en-US" sz="2400" b="1" dirty="0" smtClean="0">
                <a:solidFill>
                  <a:srgbClr val="000090"/>
                </a:solidFill>
              </a:rPr>
              <a:t>(</a:t>
            </a:r>
            <a:r>
              <a:rPr lang="en-US" sz="2000" b="1" dirty="0" smtClean="0">
                <a:solidFill>
                  <a:srgbClr val="000090"/>
                </a:solidFill>
              </a:rPr>
              <a:t>CSN Jan 2010)</a:t>
            </a:r>
          </a:p>
          <a:p>
            <a:pPr algn="ctr"/>
            <a:endParaRPr lang="en-US" sz="2000" b="1" dirty="0" smtClean="0">
              <a:solidFill>
                <a:srgbClr val="000090"/>
              </a:solidFill>
            </a:endParaRPr>
          </a:p>
          <a:p>
            <a:pPr algn="ctr"/>
            <a:r>
              <a:rPr lang="en-US" sz="2000" b="1" dirty="0" smtClean="0">
                <a:solidFill>
                  <a:srgbClr val="000090"/>
                </a:solidFill>
              </a:rPr>
              <a:t>MRDx</a:t>
            </a:r>
            <a:endParaRPr lang="en-US" sz="2000" b="1" dirty="0">
              <a:solidFill>
                <a:srgbClr val="000090"/>
              </a:solidFill>
            </a:endParaRPr>
          </a:p>
        </p:txBody>
      </p:sp>
      <p:pic>
        <p:nvPicPr>
          <p:cNvPr id="7" name="Picture 6"/>
          <p:cNvPicPr>
            <a:picLocks noChangeAspect="1"/>
          </p:cNvPicPr>
          <p:nvPr/>
        </p:nvPicPr>
        <p:blipFill>
          <a:blip r:embed="rId3"/>
          <a:stretch>
            <a:fillRect/>
          </a:stretch>
        </p:blipFill>
        <p:spPr>
          <a:xfrm>
            <a:off x="2845121" y="198930"/>
            <a:ext cx="5328592" cy="4928421"/>
          </a:xfrm>
          <a:prstGeom prst="rect">
            <a:avLst/>
          </a:prstGeom>
        </p:spPr>
      </p:pic>
      <p:pic>
        <p:nvPicPr>
          <p:cNvPr id="2050" name="Picture 2"/>
          <p:cNvPicPr>
            <a:picLocks noChangeAspect="1" noChangeArrowheads="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2880003" y="5049951"/>
            <a:ext cx="5258828" cy="1363400"/>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Inclusions and Exclusions</a:t>
            </a:r>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19</a:t>
            </a:fld>
            <a:endParaRPr lang="en-CA"/>
          </a:p>
        </p:txBody>
      </p:sp>
      <p:graphicFrame>
        <p:nvGraphicFramePr>
          <p:cNvPr id="5" name="Table 4"/>
          <p:cNvGraphicFramePr>
            <a:graphicFrameLocks noGrp="1"/>
          </p:cNvGraphicFramePr>
          <p:nvPr>
            <p:extLst>
              <p:ext uri="{D42A27DB-BD31-4B8C-83A1-F6EECF244321}">
                <p14:mod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506891844"/>
              </p:ext>
            </p:extLst>
          </p:nvPr>
        </p:nvGraphicFramePr>
        <p:xfrm>
          <a:off x="683568" y="2132856"/>
          <a:ext cx="7560840" cy="3840480"/>
        </p:xfrm>
        <a:graphic>
          <a:graphicData uri="http://schemas.openxmlformats.org/drawingml/2006/table">
            <a:tbl>
              <a:tblPr firstRow="1" bandRow="1">
                <a:tableStyleId>{8799B23B-EC83-4686-B30A-512413B5E67A}</a:tableStyleId>
              </a:tblPr>
              <a:tblGrid>
                <a:gridCol w="1872208"/>
                <a:gridCol w="5688632"/>
              </a:tblGrid>
              <a:tr h="1404156">
                <a:tc>
                  <a:txBody>
                    <a:bodyPr/>
                    <a:lstStyle/>
                    <a:p>
                      <a:r>
                        <a:rPr lang="en-US" sz="2400" b="1" dirty="0" smtClean="0"/>
                        <a:t>Inclusions</a:t>
                      </a:r>
                      <a:endParaRPr lang="en-US" sz="2400" b="1" dirty="0"/>
                    </a:p>
                  </a:txBody>
                  <a:tcPr/>
                </a:tc>
                <a:tc>
                  <a:txBody>
                    <a:bodyPr/>
                    <a:lstStyle/>
                    <a:p>
                      <a:pPr marL="285750" indent="-285750">
                        <a:buFont typeface="Arial" pitchFamily="34" charset="0"/>
                        <a:buChar char="•"/>
                      </a:pPr>
                      <a:r>
                        <a:rPr lang="en-US" sz="2400" b="0" dirty="0" smtClean="0"/>
                        <a:t>Most responsible diagnosis of Stroke</a:t>
                      </a:r>
                    </a:p>
                    <a:p>
                      <a:pPr marL="285750" indent="-285750">
                        <a:buFont typeface="Arial" pitchFamily="34" charset="0"/>
                        <a:buChar char="•"/>
                      </a:pPr>
                      <a:r>
                        <a:rPr lang="en-US" sz="2400" b="0" dirty="0" smtClean="0"/>
                        <a:t>Query</a:t>
                      </a:r>
                      <a:r>
                        <a:rPr lang="en-US" sz="2400" b="0" baseline="0" dirty="0" smtClean="0"/>
                        <a:t> Stroke or TIA</a:t>
                      </a:r>
                    </a:p>
                    <a:p>
                      <a:pPr marL="285750" indent="-285750">
                        <a:buFont typeface="Arial" pitchFamily="34" charset="0"/>
                        <a:buChar char="•"/>
                      </a:pPr>
                      <a:r>
                        <a:rPr lang="en-US" sz="2400" b="0" baseline="0" dirty="0" smtClean="0"/>
                        <a:t>Z-codes where stroke is the next diagnosis where a stroke patient has been transferred to rehab within the same facility for ongoing care</a:t>
                      </a:r>
                      <a:endParaRPr lang="en-US" sz="2400" b="0" dirty="0"/>
                    </a:p>
                  </a:txBody>
                  <a:tcPr/>
                </a:tc>
              </a:tr>
              <a:tr h="1404156">
                <a:tc>
                  <a:txBody>
                    <a:bodyPr/>
                    <a:lstStyle/>
                    <a:p>
                      <a:r>
                        <a:rPr lang="en-US" sz="2400" b="1" dirty="0" smtClean="0"/>
                        <a:t>Exclusions</a:t>
                      </a:r>
                      <a:endParaRPr lang="en-US" sz="2400" b="1" dirty="0"/>
                    </a:p>
                  </a:txBody>
                  <a:tcPr/>
                </a:tc>
                <a:tc>
                  <a:txBody>
                    <a:bodyPr/>
                    <a:lstStyle/>
                    <a:p>
                      <a:pPr marL="285750" indent="-285750">
                        <a:buFont typeface="Arial" pitchFamily="34" charset="0"/>
                        <a:buChar char="•"/>
                      </a:pPr>
                      <a:r>
                        <a:rPr lang="en-US" sz="2400" b="0" dirty="0" smtClean="0"/>
                        <a:t>In Hospital</a:t>
                      </a:r>
                      <a:r>
                        <a:rPr lang="en-US" sz="2400" b="0" baseline="0" dirty="0" smtClean="0"/>
                        <a:t> Strokes or Type two Stroke Diagnosis</a:t>
                      </a:r>
                    </a:p>
                    <a:p>
                      <a:pPr marL="285750" indent="-285750">
                        <a:buFont typeface="Arial" pitchFamily="34" charset="0"/>
                        <a:buChar char="•"/>
                      </a:pPr>
                      <a:r>
                        <a:rPr lang="en-US" sz="2400" b="0" baseline="0" dirty="0" smtClean="0"/>
                        <a:t>ICD-10: I63.6, I60.8, G45.4</a:t>
                      </a:r>
                    </a:p>
                    <a:p>
                      <a:pPr marL="285750" indent="-285750">
                        <a:buFont typeface="Arial" pitchFamily="34" charset="0"/>
                        <a:buChar char="•"/>
                      </a:pPr>
                      <a:endParaRPr lang="en-US" sz="2400" b="0" dirty="0"/>
                    </a:p>
                  </a:txBody>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Stroke Symptom Onset Date and Time</a:t>
            </a:r>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20</a:t>
            </a:fld>
            <a:endParaRPr lang="en-CA"/>
          </a:p>
        </p:txBody>
      </p:sp>
      <p:pic>
        <p:nvPicPr>
          <p:cNvPr id="5" name="Picture 5" descr="060927dwy"/>
          <p:cNvPicPr>
            <a:picLocks noChangeAspect="1" noChangeArrowheads="1" noCrop="1"/>
          </p:cNvPicPr>
          <p:nvPr/>
        </p:nvPicPr>
        <p:blipFill>
          <a:blip r:embed="rId3"/>
          <a:srcRect/>
          <a:stretch>
            <a:fillRect/>
          </a:stretch>
        </p:blipFill>
        <p:spPr bwMode="auto">
          <a:xfrm>
            <a:off x="228600" y="2667000"/>
            <a:ext cx="8745538" cy="2895600"/>
          </a:xfrm>
          <a:prstGeom prst="rect">
            <a:avLst/>
          </a:prstGeom>
          <a:noFill/>
          <a:ln w="9525">
            <a:noFill/>
            <a:miter lim="800000"/>
            <a:headEnd/>
            <a:tailEnd/>
          </a:ln>
        </p:spPr>
      </p:pic>
      <p:sp>
        <p:nvSpPr>
          <p:cNvPr id="6" name="Oval 4"/>
          <p:cNvSpPr>
            <a:spLocks noChangeArrowheads="1"/>
          </p:cNvSpPr>
          <p:nvPr/>
        </p:nvSpPr>
        <p:spPr bwMode="auto">
          <a:xfrm>
            <a:off x="204788" y="2409825"/>
            <a:ext cx="2139950" cy="1452563"/>
          </a:xfrm>
          <a:prstGeom prst="ellipse">
            <a:avLst/>
          </a:prstGeom>
          <a:solidFill>
            <a:srgbClr val="00FF00">
              <a:alpha val="25098"/>
            </a:srgbClr>
          </a:solidFill>
          <a:ln w="9525">
            <a:solidFill>
              <a:schemeClr val="tx1"/>
            </a:solidFill>
            <a:round/>
            <a:headEnd/>
            <a:tailEnd/>
          </a:ln>
        </p:spPr>
        <p:txBody>
          <a:bodyPr wrap="none" anchor="ct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8229600" cy="685800"/>
          </a:xfrm>
        </p:spPr>
        <p:txBody>
          <a:bodyPr>
            <a:normAutofit fontScale="90000"/>
          </a:bodyPr>
          <a:lstStyle/>
          <a:p>
            <a:pPr algn="ctr"/>
            <a:r>
              <a:rPr lang="en-US" dirty="0" smtClean="0">
                <a:latin typeface="Univers,Bold" charset="0"/>
              </a:rPr>
              <a:t>Stroke Symptom Onset Date and Time</a:t>
            </a:r>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21</a:t>
            </a:fld>
            <a:endParaRPr lang="en-CA"/>
          </a:p>
        </p:txBody>
      </p:sp>
      <p:sp>
        <p:nvSpPr>
          <p:cNvPr id="5" name="Text Box 5"/>
          <p:cNvSpPr txBox="1">
            <a:spLocks noChangeArrowheads="1"/>
          </p:cNvSpPr>
          <p:nvPr/>
        </p:nvSpPr>
        <p:spPr bwMode="auto">
          <a:xfrm>
            <a:off x="571500" y="2181225"/>
            <a:ext cx="8001000" cy="2320925"/>
          </a:xfrm>
          <a:prstGeom prst="rect">
            <a:avLst/>
          </a:prstGeom>
          <a:noFill/>
          <a:ln w="38100" cap="rnd">
            <a:solidFill>
              <a:srgbClr val="00FF00"/>
            </a:solidFill>
            <a:prstDash val="sysDot"/>
            <a:miter lim="800000"/>
            <a:headEnd/>
            <a:tailEnd/>
          </a:ln>
        </p:spPr>
        <p:txBody>
          <a:bodyPr>
            <a:prstTxWarp prst="textNoShape">
              <a:avLst/>
            </a:prstTxWarp>
            <a:spAutoFit/>
          </a:bodyPr>
          <a:lstStyle/>
          <a:p>
            <a:pPr eaLnBrk="1" hangingPunct="1">
              <a:spcBef>
                <a:spcPct val="50000"/>
              </a:spcBef>
            </a:pPr>
            <a:r>
              <a:rPr lang="en-US" sz="2400" b="1" i="1" dirty="0">
                <a:solidFill>
                  <a:srgbClr val="000066"/>
                </a:solidFill>
              </a:rPr>
              <a:t>Canadian Best Practice Recommendations for Stroke Care 3.1 </a:t>
            </a:r>
            <a:r>
              <a:rPr lang="en-US" sz="2400" i="1" dirty="0">
                <a:solidFill>
                  <a:srgbClr val="000066"/>
                </a:solidFill>
              </a:rPr>
              <a:t>Patients who show signs and symptoms of </a:t>
            </a:r>
            <a:r>
              <a:rPr lang="en-US" sz="2400" i="1" dirty="0" err="1">
                <a:solidFill>
                  <a:srgbClr val="000066"/>
                </a:solidFill>
              </a:rPr>
              <a:t>hyperacute</a:t>
            </a:r>
            <a:r>
              <a:rPr lang="en-US" sz="2400" i="1" dirty="0">
                <a:solidFill>
                  <a:srgbClr val="000066"/>
                </a:solidFill>
              </a:rPr>
              <a:t> stroke ( onset &lt;4.5 hours) must be treated as time sensitive emergency cases and should be transported without delay to the closest institution that provides emergency stroke care</a:t>
            </a:r>
          </a:p>
        </p:txBody>
      </p:sp>
      <p:sp>
        <p:nvSpPr>
          <p:cNvPr id="6" name="Rectangle 4"/>
          <p:cNvSpPr>
            <a:spLocks noChangeArrowheads="1"/>
          </p:cNvSpPr>
          <p:nvPr/>
        </p:nvSpPr>
        <p:spPr bwMode="auto">
          <a:xfrm>
            <a:off x="685800" y="4578350"/>
            <a:ext cx="8126413" cy="1524000"/>
          </a:xfrm>
          <a:prstGeom prst="rect">
            <a:avLst/>
          </a:prstGeom>
          <a:noFill/>
          <a:ln w="9525">
            <a:noFill/>
            <a:miter lim="800000"/>
            <a:headEnd/>
            <a:tailEnd/>
          </a:ln>
        </p:spPr>
        <p:txBody>
          <a:bodyPr>
            <a:prstTxWarp prst="textNoShape">
              <a:avLst/>
            </a:prstTxWarp>
          </a:bodyPr>
          <a:lstStyle/>
          <a:p>
            <a:pPr marL="342900" indent="-342900" eaLnBrk="1" hangingPunct="1">
              <a:spcBef>
                <a:spcPct val="20000"/>
              </a:spcBef>
              <a:buClr>
                <a:schemeClr val="bg2"/>
              </a:buClr>
              <a:buSzPct val="75000"/>
              <a:buFont typeface="Wingdings" pitchFamily="-84" charset="2"/>
              <a:buNone/>
            </a:pPr>
            <a:endParaRPr lang="en-US" sz="1000" b="1" dirty="0"/>
          </a:p>
          <a:p>
            <a:pPr marL="342900" indent="-342900" eaLnBrk="1" hangingPunct="1">
              <a:lnSpc>
                <a:spcPct val="90000"/>
              </a:lnSpc>
              <a:spcAft>
                <a:spcPct val="15000"/>
              </a:spcAft>
              <a:buClr>
                <a:schemeClr val="bg2"/>
              </a:buClr>
              <a:buSzPct val="75000"/>
              <a:buFont typeface="Wingdings" pitchFamily="-84" charset="2"/>
              <a:buNone/>
            </a:pPr>
            <a:r>
              <a:rPr lang="en-US" sz="2800" b="1" i="1" u="sng" dirty="0">
                <a:solidFill>
                  <a:srgbClr val="800000"/>
                </a:solidFill>
              </a:rPr>
              <a:t>Why</a:t>
            </a:r>
            <a:r>
              <a:rPr lang="en-US" sz="2800" b="1" dirty="0"/>
              <a:t> </a:t>
            </a:r>
            <a:r>
              <a:rPr lang="en-US" sz="2400" dirty="0">
                <a:solidFill>
                  <a:srgbClr val="000066"/>
                </a:solidFill>
              </a:rPr>
              <a:t>it is important:</a:t>
            </a:r>
          </a:p>
          <a:p>
            <a:pPr marL="342900" indent="-342900" eaLnBrk="1" hangingPunct="1">
              <a:lnSpc>
                <a:spcPct val="90000"/>
              </a:lnSpc>
              <a:spcAft>
                <a:spcPct val="15000"/>
              </a:spcAft>
              <a:buClr>
                <a:srgbClr val="800000"/>
              </a:buClr>
              <a:buSzPct val="75000"/>
              <a:buFont typeface="Wingdings" pitchFamily="-84" charset="2"/>
              <a:buChar char="Ø"/>
            </a:pPr>
            <a:r>
              <a:rPr lang="en-US" sz="2000" dirty="0">
                <a:solidFill>
                  <a:srgbClr val="000066"/>
                </a:solidFill>
              </a:rPr>
              <a:t>Time is brain - Interventions such as tPA are time-sensitive	</a:t>
            </a:r>
          </a:p>
          <a:p>
            <a:pPr marL="342900" indent="-342900" eaLnBrk="1" hangingPunct="1">
              <a:lnSpc>
                <a:spcPct val="90000"/>
              </a:lnSpc>
              <a:spcAft>
                <a:spcPct val="15000"/>
              </a:spcAft>
              <a:buClr>
                <a:srgbClr val="800000"/>
              </a:buClr>
              <a:buSzPct val="75000"/>
              <a:buFont typeface="Wingdings" pitchFamily="-84" charset="2"/>
              <a:buChar char="Ø"/>
            </a:pPr>
            <a:r>
              <a:rPr lang="en-US" sz="2000" dirty="0">
                <a:solidFill>
                  <a:srgbClr val="000066"/>
                </a:solidFill>
              </a:rPr>
              <a:t>Delays to assessment and diagnosis increase morbidity and mortality in stroke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defRPr/>
            </a:pPr>
            <a:r>
              <a:rPr lang="en-US" dirty="0" smtClean="0">
                <a:effectLst>
                  <a:outerShdw blurRad="38100" dist="38100" dir="2700000" algn="tl">
                    <a:srgbClr val="DDDDDD"/>
                  </a:outerShdw>
                </a:effectLst>
                <a:latin typeface="Univers,Bold" charset="0"/>
              </a:rPr>
              <a:t>Stroke Symptom Onset Date and Time</a:t>
            </a:r>
            <a:endParaRPr lang="en-US" dirty="0">
              <a:effectLst>
                <a:outerShdw blurRad="38100" dist="38100" dir="2700000" algn="tl">
                  <a:srgbClr val="DDDDDD"/>
                </a:outerShdw>
              </a:effectLst>
              <a:latin typeface="Univers,Bold" charset="0"/>
            </a:endParaRPr>
          </a:p>
        </p:txBody>
      </p:sp>
      <p:sp>
        <p:nvSpPr>
          <p:cNvPr id="3" name="Content Placeholder 2"/>
          <p:cNvSpPr>
            <a:spLocks noGrp="1"/>
          </p:cNvSpPr>
          <p:nvPr>
            <p:ph idx="1"/>
          </p:nvPr>
        </p:nvSpPr>
        <p:spPr>
          <a:xfrm>
            <a:off x="381000" y="1828800"/>
            <a:ext cx="8229600" cy="4325112"/>
          </a:xfrm>
        </p:spPr>
        <p:txBody>
          <a:bodyPr>
            <a:normAutofit lnSpcReduction="10000"/>
          </a:bodyPr>
          <a:lstStyle/>
          <a:p>
            <a:pPr>
              <a:lnSpc>
                <a:spcPct val="80000"/>
              </a:lnSpc>
              <a:buNone/>
            </a:pPr>
            <a:r>
              <a:rPr lang="en-US" b="1" i="1" u="sng" dirty="0" smtClean="0">
                <a:solidFill>
                  <a:srgbClr val="800000"/>
                </a:solidFill>
              </a:rPr>
              <a:t>Who</a:t>
            </a:r>
          </a:p>
          <a:p>
            <a:pPr>
              <a:lnSpc>
                <a:spcPct val="80000"/>
              </a:lnSpc>
            </a:pPr>
            <a:r>
              <a:rPr lang="en-US" dirty="0" smtClean="0">
                <a:solidFill>
                  <a:srgbClr val="000066"/>
                </a:solidFill>
              </a:rPr>
              <a:t>All stroke and TIA patients</a:t>
            </a:r>
          </a:p>
          <a:p>
            <a:pPr>
              <a:lnSpc>
                <a:spcPct val="80000"/>
              </a:lnSpc>
              <a:buNone/>
            </a:pPr>
            <a:endParaRPr lang="en-US" dirty="0" smtClean="0">
              <a:solidFill>
                <a:srgbClr val="000066"/>
              </a:solidFill>
            </a:endParaRPr>
          </a:p>
          <a:p>
            <a:pPr>
              <a:lnSpc>
                <a:spcPct val="80000"/>
              </a:lnSpc>
              <a:buNone/>
            </a:pPr>
            <a:r>
              <a:rPr lang="en-US" b="1" i="1" u="sng" dirty="0" smtClean="0">
                <a:solidFill>
                  <a:srgbClr val="800000"/>
                </a:solidFill>
              </a:rPr>
              <a:t>What</a:t>
            </a:r>
          </a:p>
          <a:p>
            <a:pPr>
              <a:lnSpc>
                <a:spcPct val="80000"/>
              </a:lnSpc>
            </a:pPr>
            <a:r>
              <a:rPr lang="en-US" dirty="0" smtClean="0">
                <a:solidFill>
                  <a:srgbClr val="000066"/>
                </a:solidFill>
              </a:rPr>
              <a:t>The date and time when the stroke symptoms first started</a:t>
            </a:r>
          </a:p>
          <a:p>
            <a:pPr>
              <a:lnSpc>
                <a:spcPct val="80000"/>
              </a:lnSpc>
              <a:buNone/>
            </a:pPr>
            <a:endParaRPr lang="en-US" i="1" u="sng" dirty="0" smtClean="0">
              <a:solidFill>
                <a:srgbClr val="800000"/>
              </a:solidFill>
            </a:endParaRPr>
          </a:p>
          <a:p>
            <a:pPr>
              <a:lnSpc>
                <a:spcPct val="80000"/>
              </a:lnSpc>
              <a:buNone/>
            </a:pPr>
            <a:r>
              <a:rPr lang="en-US" b="1" i="1" u="sng" dirty="0" smtClean="0">
                <a:solidFill>
                  <a:srgbClr val="800000"/>
                </a:solidFill>
              </a:rPr>
              <a:t>When</a:t>
            </a:r>
          </a:p>
          <a:p>
            <a:pPr>
              <a:lnSpc>
                <a:spcPct val="80000"/>
              </a:lnSpc>
            </a:pPr>
            <a:r>
              <a:rPr lang="en-US" dirty="0" smtClean="0">
                <a:solidFill>
                  <a:srgbClr val="000066"/>
                </a:solidFill>
              </a:rPr>
              <a:t>On scene by ambulance personnel</a:t>
            </a:r>
          </a:p>
          <a:p>
            <a:pPr>
              <a:lnSpc>
                <a:spcPct val="80000"/>
              </a:lnSpc>
            </a:pPr>
            <a:r>
              <a:rPr lang="en-US" dirty="0" smtClean="0">
                <a:solidFill>
                  <a:srgbClr val="000066"/>
                </a:solidFill>
              </a:rPr>
              <a:t>Part of the initial evaluation of the patient, in an ED or inpatient setting </a:t>
            </a:r>
          </a:p>
          <a:p>
            <a:pPr lvl="1">
              <a:lnSpc>
                <a:spcPct val="80000"/>
              </a:lnSpc>
            </a:pPr>
            <a:r>
              <a:rPr lang="en-US" dirty="0" smtClean="0">
                <a:solidFill>
                  <a:srgbClr val="000066"/>
                </a:solidFill>
              </a:rPr>
              <a:t>history of presenting illness/ chief complaint</a:t>
            </a:r>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22</a:t>
            </a:fld>
            <a:endParaRPr lang="en-CA"/>
          </a:p>
        </p:txBody>
      </p:sp>
      <p:pic>
        <p:nvPicPr>
          <p:cNvPr id="5" name="Picture 4" descr="MCj03972420000[1]"/>
          <p:cNvPicPr>
            <a:picLocks noChangeAspect="1" noChangeArrowheads="1"/>
          </p:cNvPicPr>
          <p:nvPr/>
        </p:nvPicPr>
        <p:blipFill>
          <a:blip r:embed="rId3"/>
          <a:srcRect/>
          <a:stretch>
            <a:fillRect/>
          </a:stretch>
        </p:blipFill>
        <p:spPr bwMode="auto">
          <a:xfrm>
            <a:off x="6858000" y="1295400"/>
            <a:ext cx="1714500" cy="1819275"/>
          </a:xfrm>
          <a:prstGeom prst="rect">
            <a:avLst/>
          </a:prstGeom>
          <a:noFill/>
          <a:ln w="9525">
            <a:noFill/>
            <a:miter lim="800000"/>
            <a:headEnd/>
            <a:tailEnd/>
          </a:ln>
        </p:spPr>
      </p:pic>
      <p:grpSp>
        <p:nvGrpSpPr>
          <p:cNvPr id="6" name="Group 5"/>
          <p:cNvGrpSpPr>
            <a:grpSpLocks/>
          </p:cNvGrpSpPr>
          <p:nvPr/>
        </p:nvGrpSpPr>
        <p:grpSpPr bwMode="auto">
          <a:xfrm>
            <a:off x="6019800" y="1752600"/>
            <a:ext cx="1139825" cy="1392237"/>
            <a:chOff x="4548" y="1374"/>
            <a:chExt cx="501" cy="877"/>
          </a:xfrm>
        </p:grpSpPr>
        <p:grpSp>
          <p:nvGrpSpPr>
            <p:cNvPr id="7" name="Group 6"/>
            <p:cNvGrpSpPr>
              <a:grpSpLocks/>
            </p:cNvGrpSpPr>
            <p:nvPr/>
          </p:nvGrpSpPr>
          <p:grpSpPr bwMode="auto">
            <a:xfrm>
              <a:off x="4548" y="1609"/>
              <a:ext cx="501" cy="642"/>
              <a:chOff x="1072" y="1882"/>
              <a:chExt cx="1600" cy="1556"/>
            </a:xfrm>
          </p:grpSpPr>
          <p:grpSp>
            <p:nvGrpSpPr>
              <p:cNvPr id="67" name="Group 3"/>
              <p:cNvGrpSpPr>
                <a:grpSpLocks/>
              </p:cNvGrpSpPr>
              <p:nvPr/>
            </p:nvGrpSpPr>
            <p:grpSpPr bwMode="auto">
              <a:xfrm>
                <a:off x="1072" y="1882"/>
                <a:ext cx="1600" cy="1556"/>
                <a:chOff x="1072" y="1882"/>
                <a:chExt cx="1600" cy="1556"/>
              </a:xfrm>
            </p:grpSpPr>
            <p:grpSp>
              <p:nvGrpSpPr>
                <p:cNvPr id="84" name="Group 4"/>
                <p:cNvGrpSpPr>
                  <a:grpSpLocks/>
                </p:cNvGrpSpPr>
                <p:nvPr/>
              </p:nvGrpSpPr>
              <p:grpSpPr bwMode="auto">
                <a:xfrm>
                  <a:off x="1072" y="1882"/>
                  <a:ext cx="1600" cy="1556"/>
                  <a:chOff x="1072" y="1882"/>
                  <a:chExt cx="1600" cy="1556"/>
                </a:xfrm>
              </p:grpSpPr>
              <p:sp>
                <p:nvSpPr>
                  <p:cNvPr id="91" name="Oval 5"/>
                  <p:cNvSpPr>
                    <a:spLocks noChangeArrowheads="1"/>
                  </p:cNvSpPr>
                  <p:nvPr/>
                </p:nvSpPr>
                <p:spPr bwMode="auto">
                  <a:xfrm>
                    <a:off x="1072" y="1882"/>
                    <a:ext cx="1589" cy="1551"/>
                  </a:xfrm>
                  <a:prstGeom prst="ellipse">
                    <a:avLst/>
                  </a:prstGeom>
                  <a:solidFill>
                    <a:srgbClr val="C0C0C0"/>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92" name="Arc 6"/>
                  <p:cNvSpPr>
                    <a:spLocks/>
                  </p:cNvSpPr>
                  <p:nvPr/>
                </p:nvSpPr>
                <p:spPr bwMode="auto">
                  <a:xfrm>
                    <a:off x="1077" y="2296"/>
                    <a:ext cx="949" cy="1142"/>
                  </a:xfrm>
                  <a:custGeom>
                    <a:avLst/>
                    <a:gdLst>
                      <a:gd name="T0" fmla="*/ 1 w 25566"/>
                      <a:gd name="T1" fmla="*/ 1 h 31817"/>
                      <a:gd name="T2" fmla="*/ 0 w 25566"/>
                      <a:gd name="T3" fmla="*/ 0 h 31817"/>
                      <a:gd name="T4" fmla="*/ 1 w 25566"/>
                      <a:gd name="T5" fmla="*/ 0 h 31817"/>
                      <a:gd name="T6" fmla="*/ 0 60000 65536"/>
                      <a:gd name="T7" fmla="*/ 0 60000 65536"/>
                      <a:gd name="T8" fmla="*/ 0 60000 65536"/>
                      <a:gd name="T9" fmla="*/ 0 w 25566"/>
                      <a:gd name="T10" fmla="*/ 0 h 31817"/>
                      <a:gd name="T11" fmla="*/ 25566 w 25566"/>
                      <a:gd name="T12" fmla="*/ 31817 h 31817"/>
                    </a:gdLst>
                    <a:ahLst/>
                    <a:cxnLst>
                      <a:cxn ang="T6">
                        <a:pos x="T0" y="T1"/>
                      </a:cxn>
                      <a:cxn ang="T7">
                        <a:pos x="T2" y="T3"/>
                      </a:cxn>
                      <a:cxn ang="T8">
                        <a:pos x="T4" y="T5"/>
                      </a:cxn>
                    </a:cxnLst>
                    <a:rect l="T9" t="T10" r="T11" b="T12"/>
                    <a:pathLst>
                      <a:path w="25566" h="31817" fill="none" extrusionOk="0">
                        <a:moveTo>
                          <a:pt x="25565" y="31449"/>
                        </a:moveTo>
                        <a:cubicBezTo>
                          <a:pt x="24258" y="31694"/>
                          <a:pt x="22930" y="31816"/>
                          <a:pt x="21600" y="31817"/>
                        </a:cubicBezTo>
                        <a:cubicBezTo>
                          <a:pt x="9670" y="31817"/>
                          <a:pt x="0" y="22146"/>
                          <a:pt x="0" y="10217"/>
                        </a:cubicBezTo>
                        <a:cubicBezTo>
                          <a:pt x="-1" y="6651"/>
                          <a:pt x="882" y="3141"/>
                          <a:pt x="2569" y="0"/>
                        </a:cubicBezTo>
                      </a:path>
                      <a:path w="25566" h="31817" stroke="0" extrusionOk="0">
                        <a:moveTo>
                          <a:pt x="25565" y="31449"/>
                        </a:moveTo>
                        <a:cubicBezTo>
                          <a:pt x="24258" y="31694"/>
                          <a:pt x="22930" y="31816"/>
                          <a:pt x="21600" y="31817"/>
                        </a:cubicBezTo>
                        <a:cubicBezTo>
                          <a:pt x="9670" y="31817"/>
                          <a:pt x="0" y="22146"/>
                          <a:pt x="0" y="10217"/>
                        </a:cubicBezTo>
                        <a:cubicBezTo>
                          <a:pt x="-1" y="6651"/>
                          <a:pt x="882" y="3141"/>
                          <a:pt x="2569" y="0"/>
                        </a:cubicBezTo>
                        <a:lnTo>
                          <a:pt x="21600" y="10217"/>
                        </a:lnTo>
                        <a:close/>
                      </a:path>
                    </a:pathLst>
                  </a:custGeom>
                  <a:solidFill>
                    <a:srgbClr val="9F9F9F"/>
                  </a:solidFill>
                  <a:ln w="9525" cap="rnd">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nvGrpSpPr>
                  <p:cNvPr id="93" name="Group 7"/>
                  <p:cNvGrpSpPr>
                    <a:grpSpLocks/>
                  </p:cNvGrpSpPr>
                  <p:nvPr/>
                </p:nvGrpSpPr>
                <p:grpSpPr bwMode="auto">
                  <a:xfrm>
                    <a:off x="1631" y="1887"/>
                    <a:ext cx="1041" cy="1551"/>
                    <a:chOff x="1631" y="1887"/>
                    <a:chExt cx="1041" cy="1551"/>
                  </a:xfrm>
                </p:grpSpPr>
                <p:grpSp>
                  <p:nvGrpSpPr>
                    <p:cNvPr id="98" name="Group 8"/>
                    <p:cNvGrpSpPr>
                      <a:grpSpLocks/>
                    </p:cNvGrpSpPr>
                    <p:nvPr/>
                  </p:nvGrpSpPr>
                  <p:grpSpPr bwMode="auto">
                    <a:xfrm>
                      <a:off x="1631" y="1888"/>
                      <a:ext cx="1041" cy="1550"/>
                      <a:chOff x="1631" y="1888"/>
                      <a:chExt cx="1041" cy="1550"/>
                    </a:xfrm>
                  </p:grpSpPr>
                  <p:sp>
                    <p:nvSpPr>
                      <p:cNvPr id="102" name="Arc 9"/>
                      <p:cNvSpPr>
                        <a:spLocks/>
                      </p:cNvSpPr>
                      <p:nvPr/>
                    </p:nvSpPr>
                    <p:spPr bwMode="auto">
                      <a:xfrm>
                        <a:off x="1711" y="1888"/>
                        <a:ext cx="961" cy="1550"/>
                      </a:xfrm>
                      <a:custGeom>
                        <a:avLst/>
                        <a:gdLst>
                          <a:gd name="T0" fmla="*/ 0 w 25855"/>
                          <a:gd name="T1" fmla="*/ 0 h 43200"/>
                          <a:gd name="T2" fmla="*/ 0 w 25855"/>
                          <a:gd name="T3" fmla="*/ 2 h 43200"/>
                          <a:gd name="T4" fmla="*/ 0 w 25855"/>
                          <a:gd name="T5" fmla="*/ 1 h 43200"/>
                          <a:gd name="T6" fmla="*/ 0 60000 65536"/>
                          <a:gd name="T7" fmla="*/ 0 60000 65536"/>
                          <a:gd name="T8" fmla="*/ 0 60000 65536"/>
                          <a:gd name="T9" fmla="*/ 0 w 25855"/>
                          <a:gd name="T10" fmla="*/ 0 h 43200"/>
                          <a:gd name="T11" fmla="*/ 25855 w 25855"/>
                          <a:gd name="T12" fmla="*/ 43200 h 43200"/>
                        </a:gdLst>
                        <a:ahLst/>
                        <a:cxnLst>
                          <a:cxn ang="T6">
                            <a:pos x="T0" y="T1"/>
                          </a:cxn>
                          <a:cxn ang="T7">
                            <a:pos x="T2" y="T3"/>
                          </a:cxn>
                          <a:cxn ang="T8">
                            <a:pos x="T4" y="T5"/>
                          </a:cxn>
                        </a:cxnLst>
                        <a:rect l="T9" t="T10" r="T11" b="T12"/>
                        <a:pathLst>
                          <a:path w="25855" h="43200" fill="none" extrusionOk="0">
                            <a:moveTo>
                              <a:pt x="4254" y="0"/>
                            </a:moveTo>
                            <a:cubicBezTo>
                              <a:pt x="16184" y="0"/>
                              <a:pt x="25855" y="9670"/>
                              <a:pt x="25855" y="21600"/>
                            </a:cubicBezTo>
                            <a:cubicBezTo>
                              <a:pt x="25855" y="33529"/>
                              <a:pt x="16184" y="43200"/>
                              <a:pt x="4255" y="43200"/>
                            </a:cubicBezTo>
                            <a:cubicBezTo>
                              <a:pt x="2826" y="43200"/>
                              <a:pt x="1400" y="43058"/>
                              <a:pt x="0" y="42776"/>
                            </a:cubicBezTo>
                          </a:path>
                          <a:path w="25855" h="43200" stroke="0" extrusionOk="0">
                            <a:moveTo>
                              <a:pt x="4254" y="0"/>
                            </a:moveTo>
                            <a:cubicBezTo>
                              <a:pt x="16184" y="0"/>
                              <a:pt x="25855" y="9670"/>
                              <a:pt x="25855" y="21600"/>
                            </a:cubicBezTo>
                            <a:cubicBezTo>
                              <a:pt x="25855" y="33529"/>
                              <a:pt x="16184" y="43200"/>
                              <a:pt x="4255" y="43200"/>
                            </a:cubicBezTo>
                            <a:cubicBezTo>
                              <a:pt x="2826" y="43200"/>
                              <a:pt x="1400" y="43058"/>
                              <a:pt x="0" y="42776"/>
                            </a:cubicBezTo>
                            <a:lnTo>
                              <a:pt x="4255" y="21600"/>
                            </a:lnTo>
                            <a:close/>
                          </a:path>
                        </a:pathLst>
                      </a:custGeom>
                      <a:solidFill>
                        <a:srgbClr val="7F7F7F"/>
                      </a:solidFill>
                      <a:ln w="9525" cap="rnd">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103" name="Oval 10"/>
                      <p:cNvSpPr>
                        <a:spLocks noChangeArrowheads="1"/>
                      </p:cNvSpPr>
                      <p:nvPr/>
                    </p:nvSpPr>
                    <p:spPr bwMode="auto">
                      <a:xfrm>
                        <a:off x="1631" y="3296"/>
                        <a:ext cx="187" cy="125"/>
                      </a:xfrm>
                      <a:prstGeom prst="ellipse">
                        <a:avLst/>
                      </a:prstGeom>
                      <a:solidFill>
                        <a:srgbClr val="9F9F9F"/>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nvGrpSpPr>
                    <p:cNvPr id="99" name="Group 11"/>
                    <p:cNvGrpSpPr>
                      <a:grpSpLocks/>
                    </p:cNvGrpSpPr>
                    <p:nvPr/>
                  </p:nvGrpSpPr>
                  <p:grpSpPr bwMode="auto">
                    <a:xfrm>
                      <a:off x="1824" y="1887"/>
                      <a:ext cx="585" cy="380"/>
                      <a:chOff x="1824" y="1887"/>
                      <a:chExt cx="585" cy="380"/>
                    </a:xfrm>
                  </p:grpSpPr>
                  <p:sp>
                    <p:nvSpPr>
                      <p:cNvPr id="100" name="Oval 12"/>
                      <p:cNvSpPr>
                        <a:spLocks noChangeArrowheads="1"/>
                      </p:cNvSpPr>
                      <p:nvPr/>
                    </p:nvSpPr>
                    <p:spPr bwMode="auto">
                      <a:xfrm>
                        <a:off x="2121" y="2025"/>
                        <a:ext cx="288" cy="242"/>
                      </a:xfrm>
                      <a:prstGeom prst="ellipse">
                        <a:avLst/>
                      </a:prstGeom>
                      <a:solidFill>
                        <a:srgbClr val="3F3F3F"/>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101" name="Oval 13"/>
                      <p:cNvSpPr>
                        <a:spLocks noChangeArrowheads="1"/>
                      </p:cNvSpPr>
                      <p:nvPr/>
                    </p:nvSpPr>
                    <p:spPr bwMode="auto">
                      <a:xfrm>
                        <a:off x="1824" y="1887"/>
                        <a:ext cx="286" cy="243"/>
                      </a:xfrm>
                      <a:prstGeom prst="ellipse">
                        <a:avLst/>
                      </a:prstGeom>
                      <a:solidFill>
                        <a:srgbClr val="3F3F3F"/>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sp>
                <p:nvSpPr>
                  <p:cNvPr id="94" name="Oval 14"/>
                  <p:cNvSpPr>
                    <a:spLocks noChangeArrowheads="1"/>
                  </p:cNvSpPr>
                  <p:nvPr/>
                </p:nvSpPr>
                <p:spPr bwMode="auto">
                  <a:xfrm>
                    <a:off x="1147" y="2269"/>
                    <a:ext cx="138" cy="135"/>
                  </a:xfrm>
                  <a:prstGeom prst="ellipse">
                    <a:avLst/>
                  </a:prstGeom>
                  <a:solidFill>
                    <a:srgbClr val="C0C0C0"/>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95" name="Oval 15"/>
                  <p:cNvSpPr>
                    <a:spLocks noChangeArrowheads="1"/>
                  </p:cNvSpPr>
                  <p:nvPr/>
                </p:nvSpPr>
                <p:spPr bwMode="auto">
                  <a:xfrm>
                    <a:off x="1170" y="1977"/>
                    <a:ext cx="1392" cy="1358"/>
                  </a:xfrm>
                  <a:prstGeom prst="ellipse">
                    <a:avLst/>
                  </a:prstGeom>
                  <a:solidFill>
                    <a:srgbClr val="5F5F5F"/>
                  </a:solidFill>
                  <a:ln w="25400">
                    <a:solidFill>
                      <a:srgbClr val="000000"/>
                    </a:solid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96" name="Oval 16"/>
                  <p:cNvSpPr>
                    <a:spLocks noChangeArrowheads="1"/>
                  </p:cNvSpPr>
                  <p:nvPr/>
                </p:nvSpPr>
                <p:spPr bwMode="auto">
                  <a:xfrm>
                    <a:off x="1241" y="2047"/>
                    <a:ext cx="1251" cy="1220"/>
                  </a:xfrm>
                  <a:prstGeom prst="ellipse">
                    <a:avLst/>
                  </a:prstGeom>
                  <a:solidFill>
                    <a:srgbClr val="DFDFDF"/>
                  </a:solidFill>
                  <a:ln w="50800">
                    <a:solidFill>
                      <a:srgbClr val="000000"/>
                    </a:solid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97" name="Oval 17"/>
                  <p:cNvSpPr>
                    <a:spLocks noChangeArrowheads="1"/>
                  </p:cNvSpPr>
                  <p:nvPr/>
                </p:nvSpPr>
                <p:spPr bwMode="auto">
                  <a:xfrm>
                    <a:off x="1077" y="1887"/>
                    <a:ext cx="1580" cy="1540"/>
                  </a:xfrm>
                  <a:prstGeom prst="ellipse">
                    <a:avLst/>
                  </a:prstGeom>
                  <a:noFill/>
                  <a:ln w="50800">
                    <a:solidFill>
                      <a:srgbClr val="000000"/>
                    </a:solid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nvGrpSpPr>
                <p:cNvPr id="85" name="Group 18"/>
                <p:cNvGrpSpPr>
                  <a:grpSpLocks/>
                </p:cNvGrpSpPr>
                <p:nvPr/>
              </p:nvGrpSpPr>
              <p:grpSpPr bwMode="auto">
                <a:xfrm>
                  <a:off x="1342" y="2083"/>
                  <a:ext cx="1101" cy="1126"/>
                  <a:chOff x="1342" y="2083"/>
                  <a:chExt cx="1101" cy="1126"/>
                </a:xfrm>
              </p:grpSpPr>
              <p:sp>
                <p:nvSpPr>
                  <p:cNvPr id="89" name="Oval 19"/>
                  <p:cNvSpPr>
                    <a:spLocks noChangeArrowheads="1"/>
                  </p:cNvSpPr>
                  <p:nvPr/>
                </p:nvSpPr>
                <p:spPr bwMode="auto">
                  <a:xfrm>
                    <a:off x="1373" y="2156"/>
                    <a:ext cx="1070" cy="1053"/>
                  </a:xfrm>
                  <a:prstGeom prst="ellipse">
                    <a:avLst/>
                  </a:prstGeom>
                  <a:solidFill>
                    <a:srgbClr val="FFFFFF"/>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90" name="Oval 20"/>
                  <p:cNvSpPr>
                    <a:spLocks noChangeArrowheads="1"/>
                  </p:cNvSpPr>
                  <p:nvPr/>
                </p:nvSpPr>
                <p:spPr bwMode="auto">
                  <a:xfrm>
                    <a:off x="1342" y="2083"/>
                    <a:ext cx="1019" cy="1099"/>
                  </a:xfrm>
                  <a:prstGeom prst="ellipse">
                    <a:avLst/>
                  </a:prstGeom>
                  <a:solidFill>
                    <a:srgbClr val="DFDFDF"/>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nvGrpSpPr>
                <p:cNvPr id="86" name="Group 21"/>
                <p:cNvGrpSpPr>
                  <a:grpSpLocks/>
                </p:cNvGrpSpPr>
                <p:nvPr/>
              </p:nvGrpSpPr>
              <p:grpSpPr bwMode="auto">
                <a:xfrm>
                  <a:off x="1483" y="2196"/>
                  <a:ext cx="212" cy="387"/>
                  <a:chOff x="1483" y="2196"/>
                  <a:chExt cx="212" cy="387"/>
                </a:xfrm>
              </p:grpSpPr>
              <p:sp>
                <p:nvSpPr>
                  <p:cNvPr id="87" name="Oval 22"/>
                  <p:cNvSpPr>
                    <a:spLocks noChangeArrowheads="1"/>
                  </p:cNvSpPr>
                  <p:nvPr/>
                </p:nvSpPr>
                <p:spPr bwMode="auto">
                  <a:xfrm>
                    <a:off x="1483" y="2196"/>
                    <a:ext cx="195" cy="221"/>
                  </a:xfrm>
                  <a:prstGeom prst="ellipse">
                    <a:avLst/>
                  </a:prstGeom>
                  <a:solidFill>
                    <a:srgbClr val="FFFFFF"/>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88" name="Oval 23"/>
                  <p:cNvSpPr>
                    <a:spLocks noChangeArrowheads="1"/>
                  </p:cNvSpPr>
                  <p:nvPr/>
                </p:nvSpPr>
                <p:spPr bwMode="auto">
                  <a:xfrm>
                    <a:off x="1556" y="2432"/>
                    <a:ext cx="139" cy="151"/>
                  </a:xfrm>
                  <a:prstGeom prst="ellipse">
                    <a:avLst/>
                  </a:prstGeom>
                  <a:solidFill>
                    <a:srgbClr val="FFFFFF"/>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grpSp>
            <p:nvGrpSpPr>
              <p:cNvPr id="68" name="Group 24"/>
              <p:cNvGrpSpPr>
                <a:grpSpLocks/>
              </p:cNvGrpSpPr>
              <p:nvPr/>
            </p:nvGrpSpPr>
            <p:grpSpPr bwMode="auto">
              <a:xfrm>
                <a:off x="1244" y="2049"/>
                <a:ext cx="1252" cy="1216"/>
                <a:chOff x="1244" y="2049"/>
                <a:chExt cx="1252" cy="1216"/>
              </a:xfrm>
            </p:grpSpPr>
            <p:grpSp>
              <p:nvGrpSpPr>
                <p:cNvPr id="69" name="Group 25"/>
                <p:cNvGrpSpPr>
                  <a:grpSpLocks/>
                </p:cNvGrpSpPr>
                <p:nvPr/>
              </p:nvGrpSpPr>
              <p:grpSpPr bwMode="auto">
                <a:xfrm>
                  <a:off x="1244" y="2049"/>
                  <a:ext cx="1252" cy="595"/>
                  <a:chOff x="1244" y="2049"/>
                  <a:chExt cx="1252" cy="595"/>
                </a:xfrm>
              </p:grpSpPr>
              <p:grpSp>
                <p:nvGrpSpPr>
                  <p:cNvPr id="76" name="Group 26"/>
                  <p:cNvGrpSpPr>
                    <a:grpSpLocks/>
                  </p:cNvGrpSpPr>
                  <p:nvPr/>
                </p:nvGrpSpPr>
                <p:grpSpPr bwMode="auto">
                  <a:xfrm>
                    <a:off x="1244" y="2049"/>
                    <a:ext cx="642" cy="594"/>
                    <a:chOff x="1244" y="2049"/>
                    <a:chExt cx="642" cy="594"/>
                  </a:xfrm>
                </p:grpSpPr>
                <p:sp>
                  <p:nvSpPr>
                    <p:cNvPr id="80" name="Freeform 27"/>
                    <p:cNvSpPr>
                      <a:spLocks/>
                    </p:cNvSpPr>
                    <p:nvPr/>
                  </p:nvSpPr>
                  <p:spPr bwMode="auto">
                    <a:xfrm>
                      <a:off x="1550" y="2122"/>
                      <a:ext cx="41" cy="63"/>
                    </a:xfrm>
                    <a:custGeom>
                      <a:avLst/>
                      <a:gdLst>
                        <a:gd name="T0" fmla="*/ 0 w 41"/>
                        <a:gd name="T1" fmla="*/ 4 h 63"/>
                        <a:gd name="T2" fmla="*/ 7 w 41"/>
                        <a:gd name="T3" fmla="*/ 0 h 63"/>
                        <a:gd name="T4" fmla="*/ 40 w 41"/>
                        <a:gd name="T5" fmla="*/ 57 h 63"/>
                        <a:gd name="T6" fmla="*/ 33 w 41"/>
                        <a:gd name="T7" fmla="*/ 62 h 63"/>
                        <a:gd name="T8" fmla="*/ 0 w 41"/>
                        <a:gd name="T9" fmla="*/ 4 h 63"/>
                        <a:gd name="T10" fmla="*/ 0 60000 65536"/>
                        <a:gd name="T11" fmla="*/ 0 60000 65536"/>
                        <a:gd name="T12" fmla="*/ 0 60000 65536"/>
                        <a:gd name="T13" fmla="*/ 0 60000 65536"/>
                        <a:gd name="T14" fmla="*/ 0 60000 65536"/>
                        <a:gd name="T15" fmla="*/ 0 w 41"/>
                        <a:gd name="T16" fmla="*/ 0 h 63"/>
                        <a:gd name="T17" fmla="*/ 41 w 41"/>
                        <a:gd name="T18" fmla="*/ 63 h 63"/>
                      </a:gdLst>
                      <a:ahLst/>
                      <a:cxnLst>
                        <a:cxn ang="T10">
                          <a:pos x="T0" y="T1"/>
                        </a:cxn>
                        <a:cxn ang="T11">
                          <a:pos x="T2" y="T3"/>
                        </a:cxn>
                        <a:cxn ang="T12">
                          <a:pos x="T4" y="T5"/>
                        </a:cxn>
                        <a:cxn ang="T13">
                          <a:pos x="T6" y="T7"/>
                        </a:cxn>
                        <a:cxn ang="T14">
                          <a:pos x="T8" y="T9"/>
                        </a:cxn>
                      </a:cxnLst>
                      <a:rect l="T15" t="T16" r="T17" b="T18"/>
                      <a:pathLst>
                        <a:path w="41" h="63">
                          <a:moveTo>
                            <a:pt x="0" y="4"/>
                          </a:moveTo>
                          <a:lnTo>
                            <a:pt x="7" y="0"/>
                          </a:lnTo>
                          <a:lnTo>
                            <a:pt x="40" y="57"/>
                          </a:lnTo>
                          <a:lnTo>
                            <a:pt x="33" y="62"/>
                          </a:lnTo>
                          <a:lnTo>
                            <a:pt x="0" y="4"/>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81" name="Freeform 28"/>
                    <p:cNvSpPr>
                      <a:spLocks/>
                    </p:cNvSpPr>
                    <p:nvPr/>
                  </p:nvSpPr>
                  <p:spPr bwMode="auto">
                    <a:xfrm>
                      <a:off x="1869" y="2049"/>
                      <a:ext cx="17" cy="63"/>
                    </a:xfrm>
                    <a:custGeom>
                      <a:avLst/>
                      <a:gdLst>
                        <a:gd name="T0" fmla="*/ 0 w 17"/>
                        <a:gd name="T1" fmla="*/ 0 h 63"/>
                        <a:gd name="T2" fmla="*/ 16 w 17"/>
                        <a:gd name="T3" fmla="*/ 0 h 63"/>
                        <a:gd name="T4" fmla="*/ 16 w 17"/>
                        <a:gd name="T5" fmla="*/ 62 h 63"/>
                        <a:gd name="T6" fmla="*/ 0 w 17"/>
                        <a:gd name="T7" fmla="*/ 62 h 63"/>
                        <a:gd name="T8" fmla="*/ 0 w 17"/>
                        <a:gd name="T9" fmla="*/ 0 h 63"/>
                        <a:gd name="T10" fmla="*/ 0 60000 65536"/>
                        <a:gd name="T11" fmla="*/ 0 60000 65536"/>
                        <a:gd name="T12" fmla="*/ 0 60000 65536"/>
                        <a:gd name="T13" fmla="*/ 0 60000 65536"/>
                        <a:gd name="T14" fmla="*/ 0 60000 65536"/>
                        <a:gd name="T15" fmla="*/ 0 w 17"/>
                        <a:gd name="T16" fmla="*/ 0 h 63"/>
                        <a:gd name="T17" fmla="*/ 17 w 17"/>
                        <a:gd name="T18" fmla="*/ 63 h 63"/>
                      </a:gdLst>
                      <a:ahLst/>
                      <a:cxnLst>
                        <a:cxn ang="T10">
                          <a:pos x="T0" y="T1"/>
                        </a:cxn>
                        <a:cxn ang="T11">
                          <a:pos x="T2" y="T3"/>
                        </a:cxn>
                        <a:cxn ang="T12">
                          <a:pos x="T4" y="T5"/>
                        </a:cxn>
                        <a:cxn ang="T13">
                          <a:pos x="T6" y="T7"/>
                        </a:cxn>
                        <a:cxn ang="T14">
                          <a:pos x="T8" y="T9"/>
                        </a:cxn>
                      </a:cxnLst>
                      <a:rect l="T15" t="T16" r="T17" b="T18"/>
                      <a:pathLst>
                        <a:path w="17" h="63">
                          <a:moveTo>
                            <a:pt x="0" y="0"/>
                          </a:moveTo>
                          <a:lnTo>
                            <a:pt x="16" y="0"/>
                          </a:lnTo>
                          <a:lnTo>
                            <a:pt x="16" y="62"/>
                          </a:lnTo>
                          <a:lnTo>
                            <a:pt x="0" y="62"/>
                          </a:lnTo>
                          <a:lnTo>
                            <a:pt x="0" y="0"/>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82" name="Freeform 29"/>
                    <p:cNvSpPr>
                      <a:spLocks/>
                    </p:cNvSpPr>
                    <p:nvPr/>
                  </p:nvSpPr>
                  <p:spPr bwMode="auto">
                    <a:xfrm>
                      <a:off x="1335" y="2334"/>
                      <a:ext cx="54" cy="32"/>
                    </a:xfrm>
                    <a:custGeom>
                      <a:avLst/>
                      <a:gdLst>
                        <a:gd name="T0" fmla="*/ 4 w 54"/>
                        <a:gd name="T1" fmla="*/ 0 h 32"/>
                        <a:gd name="T2" fmla="*/ 0 w 54"/>
                        <a:gd name="T3" fmla="*/ 8 h 32"/>
                        <a:gd name="T4" fmla="*/ 49 w 54"/>
                        <a:gd name="T5" fmla="*/ 31 h 32"/>
                        <a:gd name="T6" fmla="*/ 53 w 54"/>
                        <a:gd name="T7" fmla="*/ 23 h 32"/>
                        <a:gd name="T8" fmla="*/ 4 w 54"/>
                        <a:gd name="T9" fmla="*/ 0 h 32"/>
                        <a:gd name="T10" fmla="*/ 0 60000 65536"/>
                        <a:gd name="T11" fmla="*/ 0 60000 65536"/>
                        <a:gd name="T12" fmla="*/ 0 60000 65536"/>
                        <a:gd name="T13" fmla="*/ 0 60000 65536"/>
                        <a:gd name="T14" fmla="*/ 0 60000 65536"/>
                        <a:gd name="T15" fmla="*/ 0 w 54"/>
                        <a:gd name="T16" fmla="*/ 0 h 32"/>
                        <a:gd name="T17" fmla="*/ 54 w 54"/>
                        <a:gd name="T18" fmla="*/ 32 h 32"/>
                      </a:gdLst>
                      <a:ahLst/>
                      <a:cxnLst>
                        <a:cxn ang="T10">
                          <a:pos x="T0" y="T1"/>
                        </a:cxn>
                        <a:cxn ang="T11">
                          <a:pos x="T2" y="T3"/>
                        </a:cxn>
                        <a:cxn ang="T12">
                          <a:pos x="T4" y="T5"/>
                        </a:cxn>
                        <a:cxn ang="T13">
                          <a:pos x="T6" y="T7"/>
                        </a:cxn>
                        <a:cxn ang="T14">
                          <a:pos x="T8" y="T9"/>
                        </a:cxn>
                      </a:cxnLst>
                      <a:rect l="T15" t="T16" r="T17" b="T18"/>
                      <a:pathLst>
                        <a:path w="54" h="32">
                          <a:moveTo>
                            <a:pt x="4" y="0"/>
                          </a:moveTo>
                          <a:lnTo>
                            <a:pt x="0" y="8"/>
                          </a:lnTo>
                          <a:lnTo>
                            <a:pt x="49" y="31"/>
                          </a:lnTo>
                          <a:lnTo>
                            <a:pt x="53" y="23"/>
                          </a:lnTo>
                          <a:lnTo>
                            <a:pt x="4" y="0"/>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83" name="Freeform 30"/>
                    <p:cNvSpPr>
                      <a:spLocks/>
                    </p:cNvSpPr>
                    <p:nvPr/>
                  </p:nvSpPr>
                  <p:spPr bwMode="auto">
                    <a:xfrm>
                      <a:off x="1244" y="2626"/>
                      <a:ext cx="51" cy="17"/>
                    </a:xfrm>
                    <a:custGeom>
                      <a:avLst/>
                      <a:gdLst>
                        <a:gd name="T0" fmla="*/ 0 w 51"/>
                        <a:gd name="T1" fmla="*/ 0 h 17"/>
                        <a:gd name="T2" fmla="*/ 50 w 51"/>
                        <a:gd name="T3" fmla="*/ 0 h 17"/>
                        <a:gd name="T4" fmla="*/ 50 w 51"/>
                        <a:gd name="T5" fmla="*/ 16 h 17"/>
                        <a:gd name="T6" fmla="*/ 0 w 51"/>
                        <a:gd name="T7" fmla="*/ 16 h 17"/>
                        <a:gd name="T8" fmla="*/ 0 w 51"/>
                        <a:gd name="T9" fmla="*/ 0 h 17"/>
                        <a:gd name="T10" fmla="*/ 0 60000 65536"/>
                        <a:gd name="T11" fmla="*/ 0 60000 65536"/>
                        <a:gd name="T12" fmla="*/ 0 60000 65536"/>
                        <a:gd name="T13" fmla="*/ 0 60000 65536"/>
                        <a:gd name="T14" fmla="*/ 0 60000 65536"/>
                        <a:gd name="T15" fmla="*/ 0 w 51"/>
                        <a:gd name="T16" fmla="*/ 0 h 17"/>
                        <a:gd name="T17" fmla="*/ 51 w 51"/>
                        <a:gd name="T18" fmla="*/ 17 h 17"/>
                      </a:gdLst>
                      <a:ahLst/>
                      <a:cxnLst>
                        <a:cxn ang="T10">
                          <a:pos x="T0" y="T1"/>
                        </a:cxn>
                        <a:cxn ang="T11">
                          <a:pos x="T2" y="T3"/>
                        </a:cxn>
                        <a:cxn ang="T12">
                          <a:pos x="T4" y="T5"/>
                        </a:cxn>
                        <a:cxn ang="T13">
                          <a:pos x="T6" y="T7"/>
                        </a:cxn>
                        <a:cxn ang="T14">
                          <a:pos x="T8" y="T9"/>
                        </a:cxn>
                      </a:cxnLst>
                      <a:rect l="T15" t="T16" r="T17" b="T18"/>
                      <a:pathLst>
                        <a:path w="51" h="17">
                          <a:moveTo>
                            <a:pt x="0" y="0"/>
                          </a:moveTo>
                          <a:lnTo>
                            <a:pt x="50" y="0"/>
                          </a:lnTo>
                          <a:lnTo>
                            <a:pt x="50" y="16"/>
                          </a:lnTo>
                          <a:lnTo>
                            <a:pt x="0" y="16"/>
                          </a:lnTo>
                          <a:lnTo>
                            <a:pt x="0" y="0"/>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sp>
                <p:nvSpPr>
                  <p:cNvPr id="77" name="Freeform 31"/>
                  <p:cNvSpPr>
                    <a:spLocks/>
                  </p:cNvSpPr>
                  <p:nvPr/>
                </p:nvSpPr>
                <p:spPr bwMode="auto">
                  <a:xfrm>
                    <a:off x="2153" y="2122"/>
                    <a:ext cx="41" cy="62"/>
                  </a:xfrm>
                  <a:custGeom>
                    <a:avLst/>
                    <a:gdLst>
                      <a:gd name="T0" fmla="*/ 40 w 41"/>
                      <a:gd name="T1" fmla="*/ 3 h 62"/>
                      <a:gd name="T2" fmla="*/ 33 w 41"/>
                      <a:gd name="T3" fmla="*/ 0 h 62"/>
                      <a:gd name="T4" fmla="*/ 0 w 41"/>
                      <a:gd name="T5" fmla="*/ 56 h 62"/>
                      <a:gd name="T6" fmla="*/ 7 w 41"/>
                      <a:gd name="T7" fmla="*/ 61 h 62"/>
                      <a:gd name="T8" fmla="*/ 40 w 41"/>
                      <a:gd name="T9" fmla="*/ 3 h 62"/>
                      <a:gd name="T10" fmla="*/ 0 60000 65536"/>
                      <a:gd name="T11" fmla="*/ 0 60000 65536"/>
                      <a:gd name="T12" fmla="*/ 0 60000 65536"/>
                      <a:gd name="T13" fmla="*/ 0 60000 65536"/>
                      <a:gd name="T14" fmla="*/ 0 60000 65536"/>
                      <a:gd name="T15" fmla="*/ 0 w 41"/>
                      <a:gd name="T16" fmla="*/ 0 h 62"/>
                      <a:gd name="T17" fmla="*/ 41 w 41"/>
                      <a:gd name="T18" fmla="*/ 62 h 62"/>
                    </a:gdLst>
                    <a:ahLst/>
                    <a:cxnLst>
                      <a:cxn ang="T10">
                        <a:pos x="T0" y="T1"/>
                      </a:cxn>
                      <a:cxn ang="T11">
                        <a:pos x="T2" y="T3"/>
                      </a:cxn>
                      <a:cxn ang="T12">
                        <a:pos x="T4" y="T5"/>
                      </a:cxn>
                      <a:cxn ang="T13">
                        <a:pos x="T6" y="T7"/>
                      </a:cxn>
                      <a:cxn ang="T14">
                        <a:pos x="T8" y="T9"/>
                      </a:cxn>
                    </a:cxnLst>
                    <a:rect l="T15" t="T16" r="T17" b="T18"/>
                    <a:pathLst>
                      <a:path w="41" h="62">
                        <a:moveTo>
                          <a:pt x="40" y="3"/>
                        </a:moveTo>
                        <a:lnTo>
                          <a:pt x="33" y="0"/>
                        </a:lnTo>
                        <a:lnTo>
                          <a:pt x="0" y="56"/>
                        </a:lnTo>
                        <a:lnTo>
                          <a:pt x="7" y="61"/>
                        </a:lnTo>
                        <a:lnTo>
                          <a:pt x="40" y="3"/>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78" name="Freeform 32"/>
                  <p:cNvSpPr>
                    <a:spLocks/>
                  </p:cNvSpPr>
                  <p:nvPr/>
                </p:nvSpPr>
                <p:spPr bwMode="auto">
                  <a:xfrm>
                    <a:off x="2356" y="2333"/>
                    <a:ext cx="52" cy="32"/>
                  </a:xfrm>
                  <a:custGeom>
                    <a:avLst/>
                    <a:gdLst>
                      <a:gd name="T0" fmla="*/ 47 w 52"/>
                      <a:gd name="T1" fmla="*/ 0 h 32"/>
                      <a:gd name="T2" fmla="*/ 51 w 52"/>
                      <a:gd name="T3" fmla="*/ 7 h 32"/>
                      <a:gd name="T4" fmla="*/ 4 w 52"/>
                      <a:gd name="T5" fmla="*/ 31 h 32"/>
                      <a:gd name="T6" fmla="*/ 0 w 52"/>
                      <a:gd name="T7" fmla="*/ 24 h 32"/>
                      <a:gd name="T8" fmla="*/ 47 w 52"/>
                      <a:gd name="T9" fmla="*/ 0 h 32"/>
                      <a:gd name="T10" fmla="*/ 0 60000 65536"/>
                      <a:gd name="T11" fmla="*/ 0 60000 65536"/>
                      <a:gd name="T12" fmla="*/ 0 60000 65536"/>
                      <a:gd name="T13" fmla="*/ 0 60000 65536"/>
                      <a:gd name="T14" fmla="*/ 0 60000 65536"/>
                      <a:gd name="T15" fmla="*/ 0 w 52"/>
                      <a:gd name="T16" fmla="*/ 0 h 32"/>
                      <a:gd name="T17" fmla="*/ 52 w 52"/>
                      <a:gd name="T18" fmla="*/ 32 h 32"/>
                    </a:gdLst>
                    <a:ahLst/>
                    <a:cxnLst>
                      <a:cxn ang="T10">
                        <a:pos x="T0" y="T1"/>
                      </a:cxn>
                      <a:cxn ang="T11">
                        <a:pos x="T2" y="T3"/>
                      </a:cxn>
                      <a:cxn ang="T12">
                        <a:pos x="T4" y="T5"/>
                      </a:cxn>
                      <a:cxn ang="T13">
                        <a:pos x="T6" y="T7"/>
                      </a:cxn>
                      <a:cxn ang="T14">
                        <a:pos x="T8" y="T9"/>
                      </a:cxn>
                    </a:cxnLst>
                    <a:rect l="T15" t="T16" r="T17" b="T18"/>
                    <a:pathLst>
                      <a:path w="52" h="32">
                        <a:moveTo>
                          <a:pt x="47" y="0"/>
                        </a:moveTo>
                        <a:lnTo>
                          <a:pt x="51" y="7"/>
                        </a:lnTo>
                        <a:lnTo>
                          <a:pt x="4" y="31"/>
                        </a:lnTo>
                        <a:lnTo>
                          <a:pt x="0" y="24"/>
                        </a:lnTo>
                        <a:lnTo>
                          <a:pt x="47" y="0"/>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79" name="Freeform 33"/>
                  <p:cNvSpPr>
                    <a:spLocks/>
                  </p:cNvSpPr>
                  <p:nvPr/>
                </p:nvSpPr>
                <p:spPr bwMode="auto">
                  <a:xfrm>
                    <a:off x="2445" y="2627"/>
                    <a:ext cx="51" cy="17"/>
                  </a:xfrm>
                  <a:custGeom>
                    <a:avLst/>
                    <a:gdLst>
                      <a:gd name="T0" fmla="*/ 50 w 51"/>
                      <a:gd name="T1" fmla="*/ 0 h 17"/>
                      <a:gd name="T2" fmla="*/ 0 w 51"/>
                      <a:gd name="T3" fmla="*/ 0 h 17"/>
                      <a:gd name="T4" fmla="*/ 0 w 51"/>
                      <a:gd name="T5" fmla="*/ 16 h 17"/>
                      <a:gd name="T6" fmla="*/ 50 w 51"/>
                      <a:gd name="T7" fmla="*/ 16 h 17"/>
                      <a:gd name="T8" fmla="*/ 50 w 51"/>
                      <a:gd name="T9" fmla="*/ 0 h 17"/>
                      <a:gd name="T10" fmla="*/ 0 60000 65536"/>
                      <a:gd name="T11" fmla="*/ 0 60000 65536"/>
                      <a:gd name="T12" fmla="*/ 0 60000 65536"/>
                      <a:gd name="T13" fmla="*/ 0 60000 65536"/>
                      <a:gd name="T14" fmla="*/ 0 60000 65536"/>
                      <a:gd name="T15" fmla="*/ 0 w 51"/>
                      <a:gd name="T16" fmla="*/ 0 h 17"/>
                      <a:gd name="T17" fmla="*/ 51 w 51"/>
                      <a:gd name="T18" fmla="*/ 17 h 17"/>
                    </a:gdLst>
                    <a:ahLst/>
                    <a:cxnLst>
                      <a:cxn ang="T10">
                        <a:pos x="T0" y="T1"/>
                      </a:cxn>
                      <a:cxn ang="T11">
                        <a:pos x="T2" y="T3"/>
                      </a:cxn>
                      <a:cxn ang="T12">
                        <a:pos x="T4" y="T5"/>
                      </a:cxn>
                      <a:cxn ang="T13">
                        <a:pos x="T6" y="T7"/>
                      </a:cxn>
                      <a:cxn ang="T14">
                        <a:pos x="T8" y="T9"/>
                      </a:cxn>
                    </a:cxnLst>
                    <a:rect l="T15" t="T16" r="T17" b="T18"/>
                    <a:pathLst>
                      <a:path w="51" h="17">
                        <a:moveTo>
                          <a:pt x="50" y="0"/>
                        </a:moveTo>
                        <a:lnTo>
                          <a:pt x="0" y="0"/>
                        </a:lnTo>
                        <a:lnTo>
                          <a:pt x="0" y="16"/>
                        </a:lnTo>
                        <a:lnTo>
                          <a:pt x="50" y="16"/>
                        </a:lnTo>
                        <a:lnTo>
                          <a:pt x="50" y="0"/>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grpSp>
              <p:nvGrpSpPr>
                <p:cNvPr id="70" name="Group 34"/>
                <p:cNvGrpSpPr>
                  <a:grpSpLocks/>
                </p:cNvGrpSpPr>
                <p:nvPr/>
              </p:nvGrpSpPr>
              <p:grpSpPr bwMode="auto">
                <a:xfrm>
                  <a:off x="1311" y="2903"/>
                  <a:ext cx="1114" cy="362"/>
                  <a:chOff x="1311" y="2903"/>
                  <a:chExt cx="1114" cy="362"/>
                </a:xfrm>
              </p:grpSpPr>
              <p:sp>
                <p:nvSpPr>
                  <p:cNvPr id="71" name="Freeform 35"/>
                  <p:cNvSpPr>
                    <a:spLocks/>
                  </p:cNvSpPr>
                  <p:nvPr/>
                </p:nvSpPr>
                <p:spPr bwMode="auto">
                  <a:xfrm>
                    <a:off x="1528" y="3108"/>
                    <a:ext cx="41" cy="62"/>
                  </a:xfrm>
                  <a:custGeom>
                    <a:avLst/>
                    <a:gdLst>
                      <a:gd name="T0" fmla="*/ 0 w 41"/>
                      <a:gd name="T1" fmla="*/ 58 h 62"/>
                      <a:gd name="T2" fmla="*/ 7 w 41"/>
                      <a:gd name="T3" fmla="*/ 61 h 62"/>
                      <a:gd name="T4" fmla="*/ 40 w 41"/>
                      <a:gd name="T5" fmla="*/ 5 h 62"/>
                      <a:gd name="T6" fmla="*/ 33 w 41"/>
                      <a:gd name="T7" fmla="*/ 0 h 62"/>
                      <a:gd name="T8" fmla="*/ 0 w 41"/>
                      <a:gd name="T9" fmla="*/ 58 h 62"/>
                      <a:gd name="T10" fmla="*/ 0 60000 65536"/>
                      <a:gd name="T11" fmla="*/ 0 60000 65536"/>
                      <a:gd name="T12" fmla="*/ 0 60000 65536"/>
                      <a:gd name="T13" fmla="*/ 0 60000 65536"/>
                      <a:gd name="T14" fmla="*/ 0 60000 65536"/>
                      <a:gd name="T15" fmla="*/ 0 w 41"/>
                      <a:gd name="T16" fmla="*/ 0 h 62"/>
                      <a:gd name="T17" fmla="*/ 41 w 41"/>
                      <a:gd name="T18" fmla="*/ 62 h 62"/>
                    </a:gdLst>
                    <a:ahLst/>
                    <a:cxnLst>
                      <a:cxn ang="T10">
                        <a:pos x="T0" y="T1"/>
                      </a:cxn>
                      <a:cxn ang="T11">
                        <a:pos x="T2" y="T3"/>
                      </a:cxn>
                      <a:cxn ang="T12">
                        <a:pos x="T4" y="T5"/>
                      </a:cxn>
                      <a:cxn ang="T13">
                        <a:pos x="T6" y="T7"/>
                      </a:cxn>
                      <a:cxn ang="T14">
                        <a:pos x="T8" y="T9"/>
                      </a:cxn>
                    </a:cxnLst>
                    <a:rect l="T15" t="T16" r="T17" b="T18"/>
                    <a:pathLst>
                      <a:path w="41" h="62">
                        <a:moveTo>
                          <a:pt x="0" y="58"/>
                        </a:moveTo>
                        <a:lnTo>
                          <a:pt x="7" y="61"/>
                        </a:lnTo>
                        <a:lnTo>
                          <a:pt x="40" y="5"/>
                        </a:lnTo>
                        <a:lnTo>
                          <a:pt x="33" y="0"/>
                        </a:lnTo>
                        <a:lnTo>
                          <a:pt x="0" y="58"/>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72" name="Freeform 36"/>
                  <p:cNvSpPr>
                    <a:spLocks/>
                  </p:cNvSpPr>
                  <p:nvPr/>
                </p:nvSpPr>
                <p:spPr bwMode="auto">
                  <a:xfrm>
                    <a:off x="1869" y="3200"/>
                    <a:ext cx="17" cy="65"/>
                  </a:xfrm>
                  <a:custGeom>
                    <a:avLst/>
                    <a:gdLst>
                      <a:gd name="T0" fmla="*/ 0 w 17"/>
                      <a:gd name="T1" fmla="*/ 64 h 65"/>
                      <a:gd name="T2" fmla="*/ 16 w 17"/>
                      <a:gd name="T3" fmla="*/ 64 h 65"/>
                      <a:gd name="T4" fmla="*/ 16 w 17"/>
                      <a:gd name="T5" fmla="*/ 0 h 65"/>
                      <a:gd name="T6" fmla="*/ 0 w 17"/>
                      <a:gd name="T7" fmla="*/ 0 h 65"/>
                      <a:gd name="T8" fmla="*/ 0 w 17"/>
                      <a:gd name="T9" fmla="*/ 64 h 65"/>
                      <a:gd name="T10" fmla="*/ 0 60000 65536"/>
                      <a:gd name="T11" fmla="*/ 0 60000 65536"/>
                      <a:gd name="T12" fmla="*/ 0 60000 65536"/>
                      <a:gd name="T13" fmla="*/ 0 60000 65536"/>
                      <a:gd name="T14" fmla="*/ 0 60000 65536"/>
                      <a:gd name="T15" fmla="*/ 0 w 17"/>
                      <a:gd name="T16" fmla="*/ 0 h 65"/>
                      <a:gd name="T17" fmla="*/ 17 w 17"/>
                      <a:gd name="T18" fmla="*/ 65 h 65"/>
                    </a:gdLst>
                    <a:ahLst/>
                    <a:cxnLst>
                      <a:cxn ang="T10">
                        <a:pos x="T0" y="T1"/>
                      </a:cxn>
                      <a:cxn ang="T11">
                        <a:pos x="T2" y="T3"/>
                      </a:cxn>
                      <a:cxn ang="T12">
                        <a:pos x="T4" y="T5"/>
                      </a:cxn>
                      <a:cxn ang="T13">
                        <a:pos x="T6" y="T7"/>
                      </a:cxn>
                      <a:cxn ang="T14">
                        <a:pos x="T8" y="T9"/>
                      </a:cxn>
                    </a:cxnLst>
                    <a:rect l="T15" t="T16" r="T17" b="T18"/>
                    <a:pathLst>
                      <a:path w="17" h="65">
                        <a:moveTo>
                          <a:pt x="0" y="64"/>
                        </a:moveTo>
                        <a:lnTo>
                          <a:pt x="16" y="64"/>
                        </a:lnTo>
                        <a:lnTo>
                          <a:pt x="16" y="0"/>
                        </a:lnTo>
                        <a:lnTo>
                          <a:pt x="0" y="0"/>
                        </a:lnTo>
                        <a:lnTo>
                          <a:pt x="0" y="64"/>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73" name="Freeform 37"/>
                  <p:cNvSpPr>
                    <a:spLocks/>
                  </p:cNvSpPr>
                  <p:nvPr/>
                </p:nvSpPr>
                <p:spPr bwMode="auto">
                  <a:xfrm>
                    <a:off x="1311" y="2906"/>
                    <a:ext cx="53" cy="34"/>
                  </a:xfrm>
                  <a:custGeom>
                    <a:avLst/>
                    <a:gdLst>
                      <a:gd name="T0" fmla="*/ 3 w 53"/>
                      <a:gd name="T1" fmla="*/ 33 h 34"/>
                      <a:gd name="T2" fmla="*/ 0 w 53"/>
                      <a:gd name="T3" fmla="*/ 25 h 34"/>
                      <a:gd name="T4" fmla="*/ 48 w 53"/>
                      <a:gd name="T5" fmla="*/ 0 h 34"/>
                      <a:gd name="T6" fmla="*/ 52 w 53"/>
                      <a:gd name="T7" fmla="*/ 9 h 34"/>
                      <a:gd name="T8" fmla="*/ 3 w 53"/>
                      <a:gd name="T9" fmla="*/ 33 h 34"/>
                      <a:gd name="T10" fmla="*/ 0 60000 65536"/>
                      <a:gd name="T11" fmla="*/ 0 60000 65536"/>
                      <a:gd name="T12" fmla="*/ 0 60000 65536"/>
                      <a:gd name="T13" fmla="*/ 0 60000 65536"/>
                      <a:gd name="T14" fmla="*/ 0 60000 65536"/>
                      <a:gd name="T15" fmla="*/ 0 w 53"/>
                      <a:gd name="T16" fmla="*/ 0 h 34"/>
                      <a:gd name="T17" fmla="*/ 53 w 53"/>
                      <a:gd name="T18" fmla="*/ 34 h 34"/>
                    </a:gdLst>
                    <a:ahLst/>
                    <a:cxnLst>
                      <a:cxn ang="T10">
                        <a:pos x="T0" y="T1"/>
                      </a:cxn>
                      <a:cxn ang="T11">
                        <a:pos x="T2" y="T3"/>
                      </a:cxn>
                      <a:cxn ang="T12">
                        <a:pos x="T4" y="T5"/>
                      </a:cxn>
                      <a:cxn ang="T13">
                        <a:pos x="T6" y="T7"/>
                      </a:cxn>
                      <a:cxn ang="T14">
                        <a:pos x="T8" y="T9"/>
                      </a:cxn>
                    </a:cxnLst>
                    <a:rect l="T15" t="T16" r="T17" b="T18"/>
                    <a:pathLst>
                      <a:path w="53" h="34">
                        <a:moveTo>
                          <a:pt x="3" y="33"/>
                        </a:moveTo>
                        <a:lnTo>
                          <a:pt x="0" y="25"/>
                        </a:lnTo>
                        <a:lnTo>
                          <a:pt x="48" y="0"/>
                        </a:lnTo>
                        <a:lnTo>
                          <a:pt x="52" y="9"/>
                        </a:lnTo>
                        <a:lnTo>
                          <a:pt x="3" y="33"/>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74" name="Freeform 38"/>
                  <p:cNvSpPr>
                    <a:spLocks/>
                  </p:cNvSpPr>
                  <p:nvPr/>
                </p:nvSpPr>
                <p:spPr bwMode="auto">
                  <a:xfrm>
                    <a:off x="2173" y="3107"/>
                    <a:ext cx="41" cy="62"/>
                  </a:xfrm>
                  <a:custGeom>
                    <a:avLst/>
                    <a:gdLst>
                      <a:gd name="T0" fmla="*/ 40 w 41"/>
                      <a:gd name="T1" fmla="*/ 57 h 62"/>
                      <a:gd name="T2" fmla="*/ 33 w 41"/>
                      <a:gd name="T3" fmla="*/ 61 h 62"/>
                      <a:gd name="T4" fmla="*/ 0 w 41"/>
                      <a:gd name="T5" fmla="*/ 5 h 62"/>
                      <a:gd name="T6" fmla="*/ 7 w 41"/>
                      <a:gd name="T7" fmla="*/ 0 h 62"/>
                      <a:gd name="T8" fmla="*/ 40 w 41"/>
                      <a:gd name="T9" fmla="*/ 57 h 62"/>
                      <a:gd name="T10" fmla="*/ 0 60000 65536"/>
                      <a:gd name="T11" fmla="*/ 0 60000 65536"/>
                      <a:gd name="T12" fmla="*/ 0 60000 65536"/>
                      <a:gd name="T13" fmla="*/ 0 60000 65536"/>
                      <a:gd name="T14" fmla="*/ 0 60000 65536"/>
                      <a:gd name="T15" fmla="*/ 0 w 41"/>
                      <a:gd name="T16" fmla="*/ 0 h 62"/>
                      <a:gd name="T17" fmla="*/ 41 w 41"/>
                      <a:gd name="T18" fmla="*/ 62 h 62"/>
                    </a:gdLst>
                    <a:ahLst/>
                    <a:cxnLst>
                      <a:cxn ang="T10">
                        <a:pos x="T0" y="T1"/>
                      </a:cxn>
                      <a:cxn ang="T11">
                        <a:pos x="T2" y="T3"/>
                      </a:cxn>
                      <a:cxn ang="T12">
                        <a:pos x="T4" y="T5"/>
                      </a:cxn>
                      <a:cxn ang="T13">
                        <a:pos x="T6" y="T7"/>
                      </a:cxn>
                      <a:cxn ang="T14">
                        <a:pos x="T8" y="T9"/>
                      </a:cxn>
                    </a:cxnLst>
                    <a:rect l="T15" t="T16" r="T17" b="T18"/>
                    <a:pathLst>
                      <a:path w="41" h="62">
                        <a:moveTo>
                          <a:pt x="40" y="57"/>
                        </a:moveTo>
                        <a:lnTo>
                          <a:pt x="33" y="61"/>
                        </a:lnTo>
                        <a:lnTo>
                          <a:pt x="0" y="5"/>
                        </a:lnTo>
                        <a:lnTo>
                          <a:pt x="7" y="0"/>
                        </a:lnTo>
                        <a:lnTo>
                          <a:pt x="40" y="57"/>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75" name="Freeform 39"/>
                  <p:cNvSpPr>
                    <a:spLocks/>
                  </p:cNvSpPr>
                  <p:nvPr/>
                </p:nvSpPr>
                <p:spPr bwMode="auto">
                  <a:xfrm>
                    <a:off x="2371" y="2903"/>
                    <a:ext cx="54" cy="34"/>
                  </a:xfrm>
                  <a:custGeom>
                    <a:avLst/>
                    <a:gdLst>
                      <a:gd name="T0" fmla="*/ 49 w 54"/>
                      <a:gd name="T1" fmla="*/ 33 h 34"/>
                      <a:gd name="T2" fmla="*/ 53 w 54"/>
                      <a:gd name="T3" fmla="*/ 25 h 34"/>
                      <a:gd name="T4" fmla="*/ 4 w 54"/>
                      <a:gd name="T5" fmla="*/ 0 h 34"/>
                      <a:gd name="T6" fmla="*/ 0 w 54"/>
                      <a:gd name="T7" fmla="*/ 8 h 34"/>
                      <a:gd name="T8" fmla="*/ 49 w 54"/>
                      <a:gd name="T9" fmla="*/ 33 h 34"/>
                      <a:gd name="T10" fmla="*/ 0 60000 65536"/>
                      <a:gd name="T11" fmla="*/ 0 60000 65536"/>
                      <a:gd name="T12" fmla="*/ 0 60000 65536"/>
                      <a:gd name="T13" fmla="*/ 0 60000 65536"/>
                      <a:gd name="T14" fmla="*/ 0 60000 65536"/>
                      <a:gd name="T15" fmla="*/ 0 w 54"/>
                      <a:gd name="T16" fmla="*/ 0 h 34"/>
                      <a:gd name="T17" fmla="*/ 54 w 54"/>
                      <a:gd name="T18" fmla="*/ 34 h 34"/>
                    </a:gdLst>
                    <a:ahLst/>
                    <a:cxnLst>
                      <a:cxn ang="T10">
                        <a:pos x="T0" y="T1"/>
                      </a:cxn>
                      <a:cxn ang="T11">
                        <a:pos x="T2" y="T3"/>
                      </a:cxn>
                      <a:cxn ang="T12">
                        <a:pos x="T4" y="T5"/>
                      </a:cxn>
                      <a:cxn ang="T13">
                        <a:pos x="T6" y="T7"/>
                      </a:cxn>
                      <a:cxn ang="T14">
                        <a:pos x="T8" y="T9"/>
                      </a:cxn>
                    </a:cxnLst>
                    <a:rect l="T15" t="T16" r="T17" b="T18"/>
                    <a:pathLst>
                      <a:path w="54" h="34">
                        <a:moveTo>
                          <a:pt x="49" y="33"/>
                        </a:moveTo>
                        <a:lnTo>
                          <a:pt x="53" y="25"/>
                        </a:lnTo>
                        <a:lnTo>
                          <a:pt x="4" y="0"/>
                        </a:lnTo>
                        <a:lnTo>
                          <a:pt x="0" y="8"/>
                        </a:lnTo>
                        <a:lnTo>
                          <a:pt x="49" y="33"/>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grpSp>
        </p:grpSp>
        <p:grpSp>
          <p:nvGrpSpPr>
            <p:cNvPr id="8" name="Group 40"/>
            <p:cNvGrpSpPr>
              <a:grpSpLocks/>
            </p:cNvGrpSpPr>
            <p:nvPr/>
          </p:nvGrpSpPr>
          <p:grpSpPr bwMode="auto">
            <a:xfrm>
              <a:off x="4707" y="1374"/>
              <a:ext cx="180" cy="229"/>
              <a:chOff x="1581" y="1312"/>
              <a:chExt cx="575" cy="556"/>
            </a:xfrm>
          </p:grpSpPr>
          <p:sp>
            <p:nvSpPr>
              <p:cNvPr id="61" name="Oval 41"/>
              <p:cNvSpPr>
                <a:spLocks noChangeArrowheads="1"/>
              </p:cNvSpPr>
              <p:nvPr/>
            </p:nvSpPr>
            <p:spPr bwMode="auto">
              <a:xfrm>
                <a:off x="1626" y="1354"/>
                <a:ext cx="479" cy="466"/>
              </a:xfrm>
              <a:prstGeom prst="ellipse">
                <a:avLst/>
              </a:prstGeom>
              <a:noFill/>
              <a:ln w="127000">
                <a:solidFill>
                  <a:srgbClr val="C0C0C0"/>
                </a:solid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62" name="Freeform 42"/>
              <p:cNvSpPr>
                <a:spLocks/>
              </p:cNvSpPr>
              <p:nvPr/>
            </p:nvSpPr>
            <p:spPr bwMode="auto">
              <a:xfrm>
                <a:off x="1582" y="1577"/>
                <a:ext cx="574" cy="291"/>
              </a:xfrm>
              <a:custGeom>
                <a:avLst/>
                <a:gdLst>
                  <a:gd name="T0" fmla="*/ 0 w 574"/>
                  <a:gd name="T1" fmla="*/ 52 h 291"/>
                  <a:gd name="T2" fmla="*/ 18 w 574"/>
                  <a:gd name="T3" fmla="*/ 116 h 291"/>
                  <a:gd name="T4" fmla="*/ 40 w 574"/>
                  <a:gd name="T5" fmla="*/ 159 h 291"/>
                  <a:gd name="T6" fmla="*/ 65 w 574"/>
                  <a:gd name="T7" fmla="*/ 190 h 291"/>
                  <a:gd name="T8" fmla="*/ 101 w 574"/>
                  <a:gd name="T9" fmla="*/ 224 h 291"/>
                  <a:gd name="T10" fmla="*/ 145 w 574"/>
                  <a:gd name="T11" fmla="*/ 256 h 291"/>
                  <a:gd name="T12" fmla="*/ 195 w 574"/>
                  <a:gd name="T13" fmla="*/ 277 h 291"/>
                  <a:gd name="T14" fmla="*/ 249 w 574"/>
                  <a:gd name="T15" fmla="*/ 290 h 291"/>
                  <a:gd name="T16" fmla="*/ 312 w 574"/>
                  <a:gd name="T17" fmla="*/ 290 h 291"/>
                  <a:gd name="T18" fmla="*/ 376 w 574"/>
                  <a:gd name="T19" fmla="*/ 279 h 291"/>
                  <a:gd name="T20" fmla="*/ 420 w 574"/>
                  <a:gd name="T21" fmla="*/ 258 h 291"/>
                  <a:gd name="T22" fmla="*/ 470 w 574"/>
                  <a:gd name="T23" fmla="*/ 220 h 291"/>
                  <a:gd name="T24" fmla="*/ 519 w 574"/>
                  <a:gd name="T25" fmla="*/ 170 h 291"/>
                  <a:gd name="T26" fmla="*/ 550 w 574"/>
                  <a:gd name="T27" fmla="*/ 117 h 291"/>
                  <a:gd name="T28" fmla="*/ 570 w 574"/>
                  <a:gd name="T29" fmla="*/ 48 h 291"/>
                  <a:gd name="T30" fmla="*/ 573 w 574"/>
                  <a:gd name="T31" fmla="*/ 0 h 291"/>
                  <a:gd name="T32" fmla="*/ 494 w 574"/>
                  <a:gd name="T33" fmla="*/ 6 h 291"/>
                  <a:gd name="T34" fmla="*/ 493 w 574"/>
                  <a:gd name="T35" fmla="*/ 44 h 291"/>
                  <a:gd name="T36" fmla="*/ 479 w 574"/>
                  <a:gd name="T37" fmla="*/ 83 h 291"/>
                  <a:gd name="T38" fmla="*/ 461 w 574"/>
                  <a:gd name="T39" fmla="*/ 118 h 291"/>
                  <a:gd name="T40" fmla="*/ 434 w 574"/>
                  <a:gd name="T41" fmla="*/ 152 h 291"/>
                  <a:gd name="T42" fmla="*/ 397 w 574"/>
                  <a:gd name="T43" fmla="*/ 179 h 291"/>
                  <a:gd name="T44" fmla="*/ 342 w 574"/>
                  <a:gd name="T45" fmla="*/ 206 h 291"/>
                  <a:gd name="T46" fmla="*/ 287 w 574"/>
                  <a:gd name="T47" fmla="*/ 215 h 291"/>
                  <a:gd name="T48" fmla="*/ 239 w 574"/>
                  <a:gd name="T49" fmla="*/ 209 h 291"/>
                  <a:gd name="T50" fmla="*/ 187 w 574"/>
                  <a:gd name="T51" fmla="*/ 193 h 291"/>
                  <a:gd name="T52" fmla="*/ 141 w 574"/>
                  <a:gd name="T53" fmla="*/ 159 h 291"/>
                  <a:gd name="T54" fmla="*/ 97 w 574"/>
                  <a:gd name="T55" fmla="*/ 112 h 291"/>
                  <a:gd name="T56" fmla="*/ 81 w 574"/>
                  <a:gd name="T57" fmla="*/ 74 h 291"/>
                  <a:gd name="T58" fmla="*/ 76 w 574"/>
                  <a:gd name="T59" fmla="*/ 43 h 291"/>
                  <a:gd name="T60" fmla="*/ 0 w 574"/>
                  <a:gd name="T61" fmla="*/ 52 h 2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74"/>
                  <a:gd name="T94" fmla="*/ 0 h 291"/>
                  <a:gd name="T95" fmla="*/ 574 w 574"/>
                  <a:gd name="T96" fmla="*/ 291 h 2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74" h="291">
                    <a:moveTo>
                      <a:pt x="0" y="52"/>
                    </a:moveTo>
                    <a:lnTo>
                      <a:pt x="18" y="116"/>
                    </a:lnTo>
                    <a:lnTo>
                      <a:pt x="40" y="159"/>
                    </a:lnTo>
                    <a:lnTo>
                      <a:pt x="65" y="190"/>
                    </a:lnTo>
                    <a:lnTo>
                      <a:pt x="101" y="224"/>
                    </a:lnTo>
                    <a:lnTo>
                      <a:pt x="145" y="256"/>
                    </a:lnTo>
                    <a:lnTo>
                      <a:pt x="195" y="277"/>
                    </a:lnTo>
                    <a:lnTo>
                      <a:pt x="249" y="290"/>
                    </a:lnTo>
                    <a:lnTo>
                      <a:pt x="312" y="290"/>
                    </a:lnTo>
                    <a:lnTo>
                      <a:pt x="376" y="279"/>
                    </a:lnTo>
                    <a:lnTo>
                      <a:pt x="420" y="258"/>
                    </a:lnTo>
                    <a:lnTo>
                      <a:pt x="470" y="220"/>
                    </a:lnTo>
                    <a:lnTo>
                      <a:pt x="519" y="170"/>
                    </a:lnTo>
                    <a:lnTo>
                      <a:pt x="550" y="117"/>
                    </a:lnTo>
                    <a:lnTo>
                      <a:pt x="570" y="48"/>
                    </a:lnTo>
                    <a:lnTo>
                      <a:pt x="573" y="0"/>
                    </a:lnTo>
                    <a:lnTo>
                      <a:pt x="494" y="6"/>
                    </a:lnTo>
                    <a:lnTo>
                      <a:pt x="493" y="44"/>
                    </a:lnTo>
                    <a:lnTo>
                      <a:pt x="479" y="83"/>
                    </a:lnTo>
                    <a:lnTo>
                      <a:pt x="461" y="118"/>
                    </a:lnTo>
                    <a:lnTo>
                      <a:pt x="434" y="152"/>
                    </a:lnTo>
                    <a:lnTo>
                      <a:pt x="397" y="179"/>
                    </a:lnTo>
                    <a:lnTo>
                      <a:pt x="342" y="206"/>
                    </a:lnTo>
                    <a:lnTo>
                      <a:pt x="287" y="215"/>
                    </a:lnTo>
                    <a:lnTo>
                      <a:pt x="239" y="209"/>
                    </a:lnTo>
                    <a:lnTo>
                      <a:pt x="187" y="193"/>
                    </a:lnTo>
                    <a:lnTo>
                      <a:pt x="141" y="159"/>
                    </a:lnTo>
                    <a:lnTo>
                      <a:pt x="97" y="112"/>
                    </a:lnTo>
                    <a:lnTo>
                      <a:pt x="81" y="74"/>
                    </a:lnTo>
                    <a:lnTo>
                      <a:pt x="76" y="43"/>
                    </a:lnTo>
                    <a:lnTo>
                      <a:pt x="0" y="52"/>
                    </a:lnTo>
                  </a:path>
                </a:pathLst>
              </a:custGeom>
              <a:solidFill>
                <a:srgbClr val="7F7F7F"/>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63" name="Oval 43"/>
              <p:cNvSpPr>
                <a:spLocks noChangeArrowheads="1"/>
              </p:cNvSpPr>
              <p:nvPr/>
            </p:nvSpPr>
            <p:spPr bwMode="auto">
              <a:xfrm>
                <a:off x="2084" y="1542"/>
                <a:ext cx="69" cy="68"/>
              </a:xfrm>
              <a:prstGeom prst="ellipse">
                <a:avLst/>
              </a:prstGeom>
              <a:solidFill>
                <a:srgbClr val="C0C0C0"/>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64" name="Oval 44"/>
              <p:cNvSpPr>
                <a:spLocks noChangeArrowheads="1"/>
              </p:cNvSpPr>
              <p:nvPr/>
            </p:nvSpPr>
            <p:spPr bwMode="auto">
              <a:xfrm>
                <a:off x="1581" y="1584"/>
                <a:ext cx="69" cy="68"/>
              </a:xfrm>
              <a:prstGeom prst="ellipse">
                <a:avLst/>
              </a:prstGeom>
              <a:solidFill>
                <a:srgbClr val="C0C0C0"/>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65" name="Oval 45"/>
              <p:cNvSpPr>
                <a:spLocks noChangeArrowheads="1"/>
              </p:cNvSpPr>
              <p:nvPr/>
            </p:nvSpPr>
            <p:spPr bwMode="auto">
              <a:xfrm>
                <a:off x="1585" y="1312"/>
                <a:ext cx="563" cy="549"/>
              </a:xfrm>
              <a:prstGeom prst="ellipse">
                <a:avLst/>
              </a:prstGeom>
              <a:noFill/>
              <a:ln w="50800">
                <a:solidFill>
                  <a:srgbClr val="000000"/>
                </a:solid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66" name="Oval 46"/>
              <p:cNvSpPr>
                <a:spLocks noChangeArrowheads="1"/>
              </p:cNvSpPr>
              <p:nvPr/>
            </p:nvSpPr>
            <p:spPr bwMode="auto">
              <a:xfrm>
                <a:off x="1661" y="1386"/>
                <a:ext cx="407" cy="396"/>
              </a:xfrm>
              <a:prstGeom prst="ellipse">
                <a:avLst/>
              </a:prstGeom>
              <a:noFill/>
              <a:ln w="50800">
                <a:solidFill>
                  <a:srgbClr val="000000"/>
                </a:solid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nvGrpSpPr>
            <p:cNvPr id="9" name="Group 47"/>
            <p:cNvGrpSpPr>
              <a:grpSpLocks/>
            </p:cNvGrpSpPr>
            <p:nvPr/>
          </p:nvGrpSpPr>
          <p:grpSpPr bwMode="auto">
            <a:xfrm>
              <a:off x="4921" y="1567"/>
              <a:ext cx="82" cy="97"/>
              <a:chOff x="2236" y="1800"/>
              <a:chExt cx="259" cy="236"/>
            </a:xfrm>
          </p:grpSpPr>
          <p:grpSp>
            <p:nvGrpSpPr>
              <p:cNvPr id="39" name="Group 48"/>
              <p:cNvGrpSpPr>
                <a:grpSpLocks/>
              </p:cNvGrpSpPr>
              <p:nvPr/>
            </p:nvGrpSpPr>
            <p:grpSpPr bwMode="auto">
              <a:xfrm>
                <a:off x="2279" y="1800"/>
                <a:ext cx="216" cy="184"/>
                <a:chOff x="2279" y="1800"/>
                <a:chExt cx="216" cy="184"/>
              </a:xfrm>
            </p:grpSpPr>
            <p:grpSp>
              <p:nvGrpSpPr>
                <p:cNvPr id="48" name="Group 49"/>
                <p:cNvGrpSpPr>
                  <a:grpSpLocks/>
                </p:cNvGrpSpPr>
                <p:nvPr/>
              </p:nvGrpSpPr>
              <p:grpSpPr bwMode="auto">
                <a:xfrm>
                  <a:off x="2289" y="1800"/>
                  <a:ext cx="190" cy="184"/>
                  <a:chOff x="2289" y="1800"/>
                  <a:chExt cx="190" cy="184"/>
                </a:xfrm>
              </p:grpSpPr>
              <p:sp>
                <p:nvSpPr>
                  <p:cNvPr id="59" name="Freeform 50"/>
                  <p:cNvSpPr>
                    <a:spLocks/>
                  </p:cNvSpPr>
                  <p:nvPr/>
                </p:nvSpPr>
                <p:spPr bwMode="auto">
                  <a:xfrm>
                    <a:off x="2289" y="1800"/>
                    <a:ext cx="190" cy="184"/>
                  </a:xfrm>
                  <a:custGeom>
                    <a:avLst/>
                    <a:gdLst>
                      <a:gd name="T0" fmla="*/ 121 w 190"/>
                      <a:gd name="T1" fmla="*/ 183 h 184"/>
                      <a:gd name="T2" fmla="*/ 189 w 190"/>
                      <a:gd name="T3" fmla="*/ 99 h 184"/>
                      <a:gd name="T4" fmla="*/ 160 w 190"/>
                      <a:gd name="T5" fmla="*/ 97 h 184"/>
                      <a:gd name="T6" fmla="*/ 131 w 190"/>
                      <a:gd name="T7" fmla="*/ 87 h 184"/>
                      <a:gd name="T8" fmla="*/ 105 w 190"/>
                      <a:gd name="T9" fmla="*/ 71 h 184"/>
                      <a:gd name="T10" fmla="*/ 83 w 190"/>
                      <a:gd name="T11" fmla="*/ 49 h 184"/>
                      <a:gd name="T12" fmla="*/ 71 w 190"/>
                      <a:gd name="T13" fmla="*/ 29 h 184"/>
                      <a:gd name="T14" fmla="*/ 69 w 190"/>
                      <a:gd name="T15" fmla="*/ 0 h 184"/>
                      <a:gd name="T16" fmla="*/ 0 w 190"/>
                      <a:gd name="T17" fmla="*/ 90 h 184"/>
                      <a:gd name="T18" fmla="*/ 3 w 190"/>
                      <a:gd name="T19" fmla="*/ 118 h 184"/>
                      <a:gd name="T20" fmla="*/ 12 w 190"/>
                      <a:gd name="T21" fmla="*/ 139 h 184"/>
                      <a:gd name="T22" fmla="*/ 30 w 190"/>
                      <a:gd name="T23" fmla="*/ 153 h 184"/>
                      <a:gd name="T24" fmla="*/ 48 w 190"/>
                      <a:gd name="T25" fmla="*/ 165 h 184"/>
                      <a:gd name="T26" fmla="*/ 76 w 190"/>
                      <a:gd name="T27" fmla="*/ 177 h 184"/>
                      <a:gd name="T28" fmla="*/ 121 w 190"/>
                      <a:gd name="T29" fmla="*/ 183 h 18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0"/>
                      <a:gd name="T46" fmla="*/ 0 h 184"/>
                      <a:gd name="T47" fmla="*/ 190 w 190"/>
                      <a:gd name="T48" fmla="*/ 184 h 18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0" h="184">
                        <a:moveTo>
                          <a:pt x="121" y="183"/>
                        </a:moveTo>
                        <a:lnTo>
                          <a:pt x="189" y="99"/>
                        </a:lnTo>
                        <a:lnTo>
                          <a:pt x="160" y="97"/>
                        </a:lnTo>
                        <a:lnTo>
                          <a:pt x="131" y="87"/>
                        </a:lnTo>
                        <a:lnTo>
                          <a:pt x="105" y="71"/>
                        </a:lnTo>
                        <a:lnTo>
                          <a:pt x="83" y="49"/>
                        </a:lnTo>
                        <a:lnTo>
                          <a:pt x="71" y="29"/>
                        </a:lnTo>
                        <a:lnTo>
                          <a:pt x="69" y="0"/>
                        </a:lnTo>
                        <a:lnTo>
                          <a:pt x="0" y="90"/>
                        </a:lnTo>
                        <a:lnTo>
                          <a:pt x="3" y="118"/>
                        </a:lnTo>
                        <a:lnTo>
                          <a:pt x="12" y="139"/>
                        </a:lnTo>
                        <a:lnTo>
                          <a:pt x="30" y="153"/>
                        </a:lnTo>
                        <a:lnTo>
                          <a:pt x="48" y="165"/>
                        </a:lnTo>
                        <a:lnTo>
                          <a:pt x="76" y="177"/>
                        </a:lnTo>
                        <a:lnTo>
                          <a:pt x="121" y="183"/>
                        </a:lnTo>
                      </a:path>
                    </a:pathLst>
                  </a:custGeom>
                  <a:solidFill>
                    <a:srgbClr val="C0C0C0"/>
                  </a:solidFill>
                  <a:ln w="25400" cap="rnd">
                    <a:solidFill>
                      <a:srgbClr val="000000"/>
                    </a:solid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60" name="Freeform 51"/>
                  <p:cNvSpPr>
                    <a:spLocks/>
                  </p:cNvSpPr>
                  <p:nvPr/>
                </p:nvSpPr>
                <p:spPr bwMode="auto">
                  <a:xfrm>
                    <a:off x="2328" y="1899"/>
                    <a:ext cx="143" cy="79"/>
                  </a:xfrm>
                  <a:custGeom>
                    <a:avLst/>
                    <a:gdLst>
                      <a:gd name="T0" fmla="*/ 76 w 143"/>
                      <a:gd name="T1" fmla="*/ 78 h 79"/>
                      <a:gd name="T2" fmla="*/ 142 w 143"/>
                      <a:gd name="T3" fmla="*/ 0 h 79"/>
                      <a:gd name="T4" fmla="*/ 57 w 143"/>
                      <a:gd name="T5" fmla="*/ 14 h 79"/>
                      <a:gd name="T6" fmla="*/ 27 w 143"/>
                      <a:gd name="T7" fmla="*/ 22 h 79"/>
                      <a:gd name="T8" fmla="*/ 0 w 143"/>
                      <a:gd name="T9" fmla="*/ 57 h 79"/>
                      <a:gd name="T10" fmla="*/ 13 w 143"/>
                      <a:gd name="T11" fmla="*/ 65 h 79"/>
                      <a:gd name="T12" fmla="*/ 31 w 143"/>
                      <a:gd name="T13" fmla="*/ 72 h 79"/>
                      <a:gd name="T14" fmla="*/ 52 w 143"/>
                      <a:gd name="T15" fmla="*/ 76 h 79"/>
                      <a:gd name="T16" fmla="*/ 76 w 143"/>
                      <a:gd name="T17" fmla="*/ 78 h 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3"/>
                      <a:gd name="T28" fmla="*/ 0 h 79"/>
                      <a:gd name="T29" fmla="*/ 143 w 143"/>
                      <a:gd name="T30" fmla="*/ 79 h 7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3" h="79">
                        <a:moveTo>
                          <a:pt x="76" y="78"/>
                        </a:moveTo>
                        <a:lnTo>
                          <a:pt x="142" y="0"/>
                        </a:lnTo>
                        <a:lnTo>
                          <a:pt x="57" y="14"/>
                        </a:lnTo>
                        <a:lnTo>
                          <a:pt x="27" y="22"/>
                        </a:lnTo>
                        <a:lnTo>
                          <a:pt x="0" y="57"/>
                        </a:lnTo>
                        <a:lnTo>
                          <a:pt x="13" y="65"/>
                        </a:lnTo>
                        <a:lnTo>
                          <a:pt x="31" y="72"/>
                        </a:lnTo>
                        <a:lnTo>
                          <a:pt x="52" y="76"/>
                        </a:lnTo>
                        <a:lnTo>
                          <a:pt x="76" y="78"/>
                        </a:lnTo>
                      </a:path>
                    </a:pathLst>
                  </a:custGeom>
                  <a:solidFill>
                    <a:srgbClr val="3F3F3F"/>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grpSp>
              <p:nvGrpSpPr>
                <p:cNvPr id="49" name="Group 52"/>
                <p:cNvGrpSpPr>
                  <a:grpSpLocks/>
                </p:cNvGrpSpPr>
                <p:nvPr/>
              </p:nvGrpSpPr>
              <p:grpSpPr bwMode="auto">
                <a:xfrm>
                  <a:off x="2279" y="1800"/>
                  <a:ext cx="216" cy="182"/>
                  <a:chOff x="2279" y="1800"/>
                  <a:chExt cx="216" cy="182"/>
                </a:xfrm>
              </p:grpSpPr>
              <p:grpSp>
                <p:nvGrpSpPr>
                  <p:cNvPr id="50" name="Group 53"/>
                  <p:cNvGrpSpPr>
                    <a:grpSpLocks/>
                  </p:cNvGrpSpPr>
                  <p:nvPr/>
                </p:nvGrpSpPr>
                <p:grpSpPr bwMode="auto">
                  <a:xfrm>
                    <a:off x="2289" y="1800"/>
                    <a:ext cx="183" cy="178"/>
                    <a:chOff x="2289" y="1800"/>
                    <a:chExt cx="183" cy="178"/>
                  </a:xfrm>
                </p:grpSpPr>
                <p:sp>
                  <p:nvSpPr>
                    <p:cNvPr id="57" name="Freeform 54"/>
                    <p:cNvSpPr>
                      <a:spLocks/>
                    </p:cNvSpPr>
                    <p:nvPr/>
                  </p:nvSpPr>
                  <p:spPr bwMode="auto">
                    <a:xfrm>
                      <a:off x="2289" y="1800"/>
                      <a:ext cx="183" cy="178"/>
                    </a:xfrm>
                    <a:custGeom>
                      <a:avLst/>
                      <a:gdLst>
                        <a:gd name="T0" fmla="*/ 66 w 183"/>
                        <a:gd name="T1" fmla="*/ 0 h 178"/>
                        <a:gd name="T2" fmla="*/ 0 w 183"/>
                        <a:gd name="T3" fmla="*/ 83 h 178"/>
                        <a:gd name="T4" fmla="*/ 29 w 183"/>
                        <a:gd name="T5" fmla="*/ 84 h 178"/>
                        <a:gd name="T6" fmla="*/ 57 w 183"/>
                        <a:gd name="T7" fmla="*/ 94 h 178"/>
                        <a:gd name="T8" fmla="*/ 82 w 183"/>
                        <a:gd name="T9" fmla="*/ 110 h 178"/>
                        <a:gd name="T10" fmla="*/ 103 w 183"/>
                        <a:gd name="T11" fmla="*/ 131 h 178"/>
                        <a:gd name="T12" fmla="*/ 114 w 183"/>
                        <a:gd name="T13" fmla="*/ 150 h 178"/>
                        <a:gd name="T14" fmla="*/ 117 w 183"/>
                        <a:gd name="T15" fmla="*/ 177 h 178"/>
                        <a:gd name="T16" fmla="*/ 182 w 183"/>
                        <a:gd name="T17" fmla="*/ 92 h 178"/>
                        <a:gd name="T18" fmla="*/ 180 w 183"/>
                        <a:gd name="T19" fmla="*/ 65 h 178"/>
                        <a:gd name="T20" fmla="*/ 170 w 183"/>
                        <a:gd name="T21" fmla="*/ 45 h 178"/>
                        <a:gd name="T22" fmla="*/ 154 w 183"/>
                        <a:gd name="T23" fmla="*/ 31 h 178"/>
                        <a:gd name="T24" fmla="*/ 136 w 183"/>
                        <a:gd name="T25" fmla="*/ 18 h 178"/>
                        <a:gd name="T26" fmla="*/ 108 w 183"/>
                        <a:gd name="T27" fmla="*/ 6 h 178"/>
                        <a:gd name="T28" fmla="*/ 66 w 183"/>
                        <a:gd name="T29" fmla="*/ 0 h 17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83"/>
                        <a:gd name="T46" fmla="*/ 0 h 178"/>
                        <a:gd name="T47" fmla="*/ 183 w 183"/>
                        <a:gd name="T48" fmla="*/ 178 h 17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83" h="178">
                          <a:moveTo>
                            <a:pt x="66" y="0"/>
                          </a:moveTo>
                          <a:lnTo>
                            <a:pt x="0" y="83"/>
                          </a:lnTo>
                          <a:lnTo>
                            <a:pt x="29" y="84"/>
                          </a:lnTo>
                          <a:lnTo>
                            <a:pt x="57" y="94"/>
                          </a:lnTo>
                          <a:lnTo>
                            <a:pt x="82" y="110"/>
                          </a:lnTo>
                          <a:lnTo>
                            <a:pt x="103" y="131"/>
                          </a:lnTo>
                          <a:lnTo>
                            <a:pt x="114" y="150"/>
                          </a:lnTo>
                          <a:lnTo>
                            <a:pt x="117" y="177"/>
                          </a:lnTo>
                          <a:lnTo>
                            <a:pt x="182" y="92"/>
                          </a:lnTo>
                          <a:lnTo>
                            <a:pt x="180" y="65"/>
                          </a:lnTo>
                          <a:lnTo>
                            <a:pt x="170" y="45"/>
                          </a:lnTo>
                          <a:lnTo>
                            <a:pt x="154" y="31"/>
                          </a:lnTo>
                          <a:lnTo>
                            <a:pt x="136" y="18"/>
                          </a:lnTo>
                          <a:lnTo>
                            <a:pt x="108" y="6"/>
                          </a:lnTo>
                          <a:lnTo>
                            <a:pt x="66" y="0"/>
                          </a:lnTo>
                        </a:path>
                      </a:pathLst>
                    </a:custGeom>
                    <a:solidFill>
                      <a:srgbClr val="C0C0C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58" name="Freeform 55"/>
                    <p:cNvSpPr>
                      <a:spLocks/>
                    </p:cNvSpPr>
                    <p:nvPr/>
                  </p:nvSpPr>
                  <p:spPr bwMode="auto">
                    <a:xfrm>
                      <a:off x="2383" y="1832"/>
                      <a:ext cx="89" cy="146"/>
                    </a:xfrm>
                    <a:custGeom>
                      <a:avLst/>
                      <a:gdLst>
                        <a:gd name="T0" fmla="*/ 0 w 89"/>
                        <a:gd name="T1" fmla="*/ 83 h 146"/>
                        <a:gd name="T2" fmla="*/ 11 w 89"/>
                        <a:gd name="T3" fmla="*/ 99 h 146"/>
                        <a:gd name="T4" fmla="*/ 22 w 89"/>
                        <a:gd name="T5" fmla="*/ 118 h 146"/>
                        <a:gd name="T6" fmla="*/ 25 w 89"/>
                        <a:gd name="T7" fmla="*/ 145 h 146"/>
                        <a:gd name="T8" fmla="*/ 88 w 89"/>
                        <a:gd name="T9" fmla="*/ 60 h 146"/>
                        <a:gd name="T10" fmla="*/ 86 w 89"/>
                        <a:gd name="T11" fmla="*/ 34 h 146"/>
                        <a:gd name="T12" fmla="*/ 77 w 89"/>
                        <a:gd name="T13" fmla="*/ 14 h 146"/>
                        <a:gd name="T14" fmla="*/ 61 w 89"/>
                        <a:gd name="T15" fmla="*/ 0 h 146"/>
                        <a:gd name="T16" fmla="*/ 0 w 89"/>
                        <a:gd name="T17" fmla="*/ 83 h 1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9"/>
                        <a:gd name="T28" fmla="*/ 0 h 146"/>
                        <a:gd name="T29" fmla="*/ 89 w 89"/>
                        <a:gd name="T30" fmla="*/ 146 h 1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9" h="146">
                          <a:moveTo>
                            <a:pt x="0" y="83"/>
                          </a:moveTo>
                          <a:lnTo>
                            <a:pt x="11" y="99"/>
                          </a:lnTo>
                          <a:lnTo>
                            <a:pt x="22" y="118"/>
                          </a:lnTo>
                          <a:lnTo>
                            <a:pt x="25" y="145"/>
                          </a:lnTo>
                          <a:lnTo>
                            <a:pt x="88" y="60"/>
                          </a:lnTo>
                          <a:lnTo>
                            <a:pt x="86" y="34"/>
                          </a:lnTo>
                          <a:lnTo>
                            <a:pt x="77" y="14"/>
                          </a:lnTo>
                          <a:lnTo>
                            <a:pt x="61" y="0"/>
                          </a:lnTo>
                          <a:lnTo>
                            <a:pt x="0" y="83"/>
                          </a:lnTo>
                        </a:path>
                      </a:pathLst>
                    </a:custGeom>
                    <a:solidFill>
                      <a:srgbClr val="5F5F5F"/>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grpSp>
                <p:nvGrpSpPr>
                  <p:cNvPr id="51" name="Group 56"/>
                  <p:cNvGrpSpPr>
                    <a:grpSpLocks/>
                  </p:cNvGrpSpPr>
                  <p:nvPr/>
                </p:nvGrpSpPr>
                <p:grpSpPr bwMode="auto">
                  <a:xfrm>
                    <a:off x="2279" y="1817"/>
                    <a:ext cx="216" cy="165"/>
                    <a:chOff x="2279" y="1817"/>
                    <a:chExt cx="216" cy="165"/>
                  </a:xfrm>
                </p:grpSpPr>
                <p:sp>
                  <p:nvSpPr>
                    <p:cNvPr id="52" name="Arc 57"/>
                    <p:cNvSpPr>
                      <a:spLocks/>
                    </p:cNvSpPr>
                    <p:nvPr/>
                  </p:nvSpPr>
                  <p:spPr bwMode="auto">
                    <a:xfrm>
                      <a:off x="2288" y="1903"/>
                      <a:ext cx="106" cy="79"/>
                    </a:xfrm>
                    <a:custGeom>
                      <a:avLst/>
                      <a:gdLst>
                        <a:gd name="T0" fmla="*/ 0 w 21598"/>
                        <a:gd name="T1" fmla="*/ 0 h 21599"/>
                        <a:gd name="T2" fmla="*/ 0 w 21598"/>
                        <a:gd name="T3" fmla="*/ 0 h 21599"/>
                        <a:gd name="T4" fmla="*/ 0 w 21598"/>
                        <a:gd name="T5" fmla="*/ 0 h 21599"/>
                        <a:gd name="T6" fmla="*/ 0 60000 65536"/>
                        <a:gd name="T7" fmla="*/ 0 60000 65536"/>
                        <a:gd name="T8" fmla="*/ 0 60000 65536"/>
                        <a:gd name="T9" fmla="*/ 0 w 21598"/>
                        <a:gd name="T10" fmla="*/ 0 h 21599"/>
                        <a:gd name="T11" fmla="*/ 21598 w 21598"/>
                        <a:gd name="T12" fmla="*/ 21599 h 21599"/>
                      </a:gdLst>
                      <a:ahLst/>
                      <a:cxnLst>
                        <a:cxn ang="T6">
                          <a:pos x="T0" y="T1"/>
                        </a:cxn>
                        <a:cxn ang="T7">
                          <a:pos x="T2" y="T3"/>
                        </a:cxn>
                        <a:cxn ang="T8">
                          <a:pos x="T4" y="T5"/>
                        </a:cxn>
                      </a:cxnLst>
                      <a:rect l="T9" t="T10" r="T11" b="T12"/>
                      <a:pathLst>
                        <a:path w="21598" h="21599" fill="none" extrusionOk="0">
                          <a:moveTo>
                            <a:pt x="204" y="-1"/>
                          </a:moveTo>
                          <a:cubicBezTo>
                            <a:pt x="11945" y="110"/>
                            <a:pt x="21448" y="9581"/>
                            <a:pt x="21598" y="21322"/>
                          </a:cubicBezTo>
                        </a:path>
                        <a:path w="21598" h="21599" stroke="0" extrusionOk="0">
                          <a:moveTo>
                            <a:pt x="204" y="-1"/>
                          </a:moveTo>
                          <a:cubicBezTo>
                            <a:pt x="11945" y="110"/>
                            <a:pt x="21448" y="9581"/>
                            <a:pt x="21598" y="21322"/>
                          </a:cubicBezTo>
                          <a:lnTo>
                            <a:pt x="0" y="21599"/>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nvGrpSpPr>
                    <p:cNvPr id="53" name="Group 58"/>
                    <p:cNvGrpSpPr>
                      <a:grpSpLocks/>
                    </p:cNvGrpSpPr>
                    <p:nvPr/>
                  </p:nvGrpSpPr>
                  <p:grpSpPr bwMode="auto">
                    <a:xfrm>
                      <a:off x="2279" y="1817"/>
                      <a:ext cx="184" cy="80"/>
                      <a:chOff x="2279" y="1817"/>
                      <a:chExt cx="184" cy="80"/>
                    </a:xfrm>
                  </p:grpSpPr>
                  <p:sp>
                    <p:nvSpPr>
                      <p:cNvPr id="55" name="Arc 59"/>
                      <p:cNvSpPr>
                        <a:spLocks/>
                      </p:cNvSpPr>
                      <p:nvPr/>
                    </p:nvSpPr>
                    <p:spPr bwMode="auto">
                      <a:xfrm>
                        <a:off x="2357" y="1817"/>
                        <a:ext cx="106" cy="80"/>
                      </a:xfrm>
                      <a:custGeom>
                        <a:avLst/>
                        <a:gdLst>
                          <a:gd name="T0" fmla="*/ 0 w 21598"/>
                          <a:gd name="T1" fmla="*/ 0 h 21599"/>
                          <a:gd name="T2" fmla="*/ 0 w 21598"/>
                          <a:gd name="T3" fmla="*/ 0 h 21599"/>
                          <a:gd name="T4" fmla="*/ 0 w 21598"/>
                          <a:gd name="T5" fmla="*/ 0 h 21599"/>
                          <a:gd name="T6" fmla="*/ 0 60000 65536"/>
                          <a:gd name="T7" fmla="*/ 0 60000 65536"/>
                          <a:gd name="T8" fmla="*/ 0 60000 65536"/>
                          <a:gd name="T9" fmla="*/ 0 w 21598"/>
                          <a:gd name="T10" fmla="*/ 0 h 21599"/>
                          <a:gd name="T11" fmla="*/ 21598 w 21598"/>
                          <a:gd name="T12" fmla="*/ 21599 h 21599"/>
                        </a:gdLst>
                        <a:ahLst/>
                        <a:cxnLst>
                          <a:cxn ang="T6">
                            <a:pos x="T0" y="T1"/>
                          </a:cxn>
                          <a:cxn ang="T7">
                            <a:pos x="T2" y="T3"/>
                          </a:cxn>
                          <a:cxn ang="T8">
                            <a:pos x="T4" y="T5"/>
                          </a:cxn>
                        </a:cxnLst>
                        <a:rect l="T9" t="T10" r="T11" b="T12"/>
                        <a:pathLst>
                          <a:path w="21598" h="21599" fill="none" extrusionOk="0">
                            <a:moveTo>
                              <a:pt x="204" y="-1"/>
                            </a:moveTo>
                            <a:cubicBezTo>
                              <a:pt x="11946" y="110"/>
                              <a:pt x="21449" y="9583"/>
                              <a:pt x="21598" y="21325"/>
                            </a:cubicBezTo>
                          </a:path>
                          <a:path w="21598" h="21599" stroke="0" extrusionOk="0">
                            <a:moveTo>
                              <a:pt x="204" y="-1"/>
                            </a:moveTo>
                            <a:cubicBezTo>
                              <a:pt x="11946" y="110"/>
                              <a:pt x="21449" y="9583"/>
                              <a:pt x="21598" y="21325"/>
                            </a:cubicBezTo>
                            <a:lnTo>
                              <a:pt x="0" y="21599"/>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56" name="Line 60"/>
                      <p:cNvSpPr>
                        <a:spLocks noChangeShapeType="1"/>
                      </p:cNvSpPr>
                      <p:nvPr/>
                    </p:nvSpPr>
                    <p:spPr bwMode="auto">
                      <a:xfrm flipH="1">
                        <a:off x="2279" y="1820"/>
                        <a:ext cx="94" cy="49"/>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grpSp>
                <p:sp>
                  <p:nvSpPr>
                    <p:cNvPr id="54" name="Line 61"/>
                    <p:cNvSpPr>
                      <a:spLocks noChangeShapeType="1"/>
                    </p:cNvSpPr>
                    <p:nvPr/>
                  </p:nvSpPr>
                  <p:spPr bwMode="auto">
                    <a:xfrm flipH="1">
                      <a:off x="2400" y="1917"/>
                      <a:ext cx="95" cy="47"/>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grpSp>
            </p:grpSp>
          </p:grpSp>
          <p:grpSp>
            <p:nvGrpSpPr>
              <p:cNvPr id="40" name="Group 62"/>
              <p:cNvGrpSpPr>
                <a:grpSpLocks/>
              </p:cNvGrpSpPr>
              <p:nvPr/>
            </p:nvGrpSpPr>
            <p:grpSpPr bwMode="auto">
              <a:xfrm>
                <a:off x="2236" y="1905"/>
                <a:ext cx="173" cy="131"/>
                <a:chOff x="2236" y="1905"/>
                <a:chExt cx="173" cy="131"/>
              </a:xfrm>
            </p:grpSpPr>
            <p:grpSp>
              <p:nvGrpSpPr>
                <p:cNvPr id="41" name="Group 63"/>
                <p:cNvGrpSpPr>
                  <a:grpSpLocks/>
                </p:cNvGrpSpPr>
                <p:nvPr/>
              </p:nvGrpSpPr>
              <p:grpSpPr bwMode="auto">
                <a:xfrm>
                  <a:off x="2243" y="1905"/>
                  <a:ext cx="144" cy="131"/>
                  <a:chOff x="2243" y="1905"/>
                  <a:chExt cx="144" cy="131"/>
                </a:xfrm>
              </p:grpSpPr>
              <p:sp>
                <p:nvSpPr>
                  <p:cNvPr id="46" name="Freeform 64"/>
                  <p:cNvSpPr>
                    <a:spLocks/>
                  </p:cNvSpPr>
                  <p:nvPr/>
                </p:nvSpPr>
                <p:spPr bwMode="auto">
                  <a:xfrm>
                    <a:off x="2243" y="1905"/>
                    <a:ext cx="144" cy="131"/>
                  </a:xfrm>
                  <a:custGeom>
                    <a:avLst/>
                    <a:gdLst>
                      <a:gd name="T0" fmla="*/ 54 w 144"/>
                      <a:gd name="T1" fmla="*/ 0 h 131"/>
                      <a:gd name="T2" fmla="*/ 2 w 144"/>
                      <a:gd name="T3" fmla="*/ 61 h 131"/>
                      <a:gd name="T4" fmla="*/ 0 w 144"/>
                      <a:gd name="T5" fmla="*/ 72 h 131"/>
                      <a:gd name="T6" fmla="*/ 2 w 144"/>
                      <a:gd name="T7" fmla="*/ 79 h 131"/>
                      <a:gd name="T8" fmla="*/ 2 w 144"/>
                      <a:gd name="T9" fmla="*/ 89 h 131"/>
                      <a:gd name="T10" fmla="*/ 13 w 144"/>
                      <a:gd name="T11" fmla="*/ 100 h 131"/>
                      <a:gd name="T12" fmla="*/ 25 w 144"/>
                      <a:gd name="T13" fmla="*/ 110 h 131"/>
                      <a:gd name="T14" fmla="*/ 39 w 144"/>
                      <a:gd name="T15" fmla="*/ 119 h 131"/>
                      <a:gd name="T16" fmla="*/ 54 w 144"/>
                      <a:gd name="T17" fmla="*/ 124 h 131"/>
                      <a:gd name="T18" fmla="*/ 73 w 144"/>
                      <a:gd name="T19" fmla="*/ 130 h 131"/>
                      <a:gd name="T20" fmla="*/ 92 w 144"/>
                      <a:gd name="T21" fmla="*/ 130 h 131"/>
                      <a:gd name="T22" fmla="*/ 143 w 144"/>
                      <a:gd name="T23" fmla="*/ 66 h 131"/>
                      <a:gd name="T24" fmla="*/ 139 w 144"/>
                      <a:gd name="T25" fmla="*/ 48 h 131"/>
                      <a:gd name="T26" fmla="*/ 132 w 144"/>
                      <a:gd name="T27" fmla="*/ 33 h 131"/>
                      <a:gd name="T28" fmla="*/ 120 w 144"/>
                      <a:gd name="T29" fmla="*/ 22 h 131"/>
                      <a:gd name="T30" fmla="*/ 107 w 144"/>
                      <a:gd name="T31" fmla="*/ 13 h 131"/>
                      <a:gd name="T32" fmla="*/ 96 w 144"/>
                      <a:gd name="T33" fmla="*/ 6 h 131"/>
                      <a:gd name="T34" fmla="*/ 72 w 144"/>
                      <a:gd name="T35" fmla="*/ 0 h 131"/>
                      <a:gd name="T36" fmla="*/ 54 w 144"/>
                      <a:gd name="T37" fmla="*/ 0 h 13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4"/>
                      <a:gd name="T58" fmla="*/ 0 h 131"/>
                      <a:gd name="T59" fmla="*/ 144 w 144"/>
                      <a:gd name="T60" fmla="*/ 131 h 13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4" h="131">
                        <a:moveTo>
                          <a:pt x="54" y="0"/>
                        </a:moveTo>
                        <a:lnTo>
                          <a:pt x="2" y="61"/>
                        </a:lnTo>
                        <a:lnTo>
                          <a:pt x="0" y="72"/>
                        </a:lnTo>
                        <a:lnTo>
                          <a:pt x="2" y="79"/>
                        </a:lnTo>
                        <a:lnTo>
                          <a:pt x="2" y="89"/>
                        </a:lnTo>
                        <a:lnTo>
                          <a:pt x="13" y="100"/>
                        </a:lnTo>
                        <a:lnTo>
                          <a:pt x="25" y="110"/>
                        </a:lnTo>
                        <a:lnTo>
                          <a:pt x="39" y="119"/>
                        </a:lnTo>
                        <a:lnTo>
                          <a:pt x="54" y="124"/>
                        </a:lnTo>
                        <a:lnTo>
                          <a:pt x="73" y="130"/>
                        </a:lnTo>
                        <a:lnTo>
                          <a:pt x="92" y="130"/>
                        </a:lnTo>
                        <a:lnTo>
                          <a:pt x="143" y="66"/>
                        </a:lnTo>
                        <a:lnTo>
                          <a:pt x="139" y="48"/>
                        </a:lnTo>
                        <a:lnTo>
                          <a:pt x="132" y="33"/>
                        </a:lnTo>
                        <a:lnTo>
                          <a:pt x="120" y="22"/>
                        </a:lnTo>
                        <a:lnTo>
                          <a:pt x="107" y="13"/>
                        </a:lnTo>
                        <a:lnTo>
                          <a:pt x="96" y="6"/>
                        </a:lnTo>
                        <a:lnTo>
                          <a:pt x="72" y="0"/>
                        </a:lnTo>
                        <a:lnTo>
                          <a:pt x="54" y="0"/>
                        </a:lnTo>
                      </a:path>
                    </a:pathLst>
                  </a:custGeom>
                  <a:solidFill>
                    <a:srgbClr val="C0C0C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47" name="Freeform 65"/>
                  <p:cNvSpPr>
                    <a:spLocks/>
                  </p:cNvSpPr>
                  <p:nvPr/>
                </p:nvSpPr>
                <p:spPr bwMode="auto">
                  <a:xfrm>
                    <a:off x="2279" y="1919"/>
                    <a:ext cx="108" cy="116"/>
                  </a:xfrm>
                  <a:custGeom>
                    <a:avLst/>
                    <a:gdLst>
                      <a:gd name="T0" fmla="*/ 0 w 108"/>
                      <a:gd name="T1" fmla="*/ 101 h 116"/>
                      <a:gd name="T2" fmla="*/ 19 w 108"/>
                      <a:gd name="T3" fmla="*/ 109 h 116"/>
                      <a:gd name="T4" fmla="*/ 38 w 108"/>
                      <a:gd name="T5" fmla="*/ 115 h 116"/>
                      <a:gd name="T6" fmla="*/ 57 w 108"/>
                      <a:gd name="T7" fmla="*/ 115 h 116"/>
                      <a:gd name="T8" fmla="*/ 107 w 108"/>
                      <a:gd name="T9" fmla="*/ 52 h 116"/>
                      <a:gd name="T10" fmla="*/ 103 w 108"/>
                      <a:gd name="T11" fmla="*/ 33 h 116"/>
                      <a:gd name="T12" fmla="*/ 96 w 108"/>
                      <a:gd name="T13" fmla="*/ 19 h 116"/>
                      <a:gd name="T14" fmla="*/ 77 w 108"/>
                      <a:gd name="T15" fmla="*/ 0 h 116"/>
                      <a:gd name="T16" fmla="*/ 0 w 108"/>
                      <a:gd name="T17" fmla="*/ 101 h 1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8"/>
                      <a:gd name="T28" fmla="*/ 0 h 116"/>
                      <a:gd name="T29" fmla="*/ 108 w 108"/>
                      <a:gd name="T30" fmla="*/ 116 h 1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8" h="116">
                        <a:moveTo>
                          <a:pt x="0" y="101"/>
                        </a:moveTo>
                        <a:lnTo>
                          <a:pt x="19" y="109"/>
                        </a:lnTo>
                        <a:lnTo>
                          <a:pt x="38" y="115"/>
                        </a:lnTo>
                        <a:lnTo>
                          <a:pt x="57" y="115"/>
                        </a:lnTo>
                        <a:lnTo>
                          <a:pt x="107" y="52"/>
                        </a:lnTo>
                        <a:lnTo>
                          <a:pt x="103" y="33"/>
                        </a:lnTo>
                        <a:lnTo>
                          <a:pt x="96" y="19"/>
                        </a:lnTo>
                        <a:lnTo>
                          <a:pt x="77" y="0"/>
                        </a:lnTo>
                        <a:lnTo>
                          <a:pt x="0" y="101"/>
                        </a:lnTo>
                      </a:path>
                    </a:pathLst>
                  </a:custGeom>
                  <a:solidFill>
                    <a:srgbClr val="5F5F5F"/>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sp>
              <p:nvSpPr>
                <p:cNvPr id="42" name="Arc 66"/>
                <p:cNvSpPr>
                  <a:spLocks/>
                </p:cNvSpPr>
                <p:nvPr/>
              </p:nvSpPr>
              <p:spPr bwMode="auto">
                <a:xfrm>
                  <a:off x="2299" y="1921"/>
                  <a:ext cx="78" cy="5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43" name="Line 67"/>
                <p:cNvSpPr>
                  <a:spLocks noChangeShapeType="1"/>
                </p:cNvSpPr>
                <p:nvPr/>
              </p:nvSpPr>
              <p:spPr bwMode="auto">
                <a:xfrm flipH="1">
                  <a:off x="2236" y="1925"/>
                  <a:ext cx="79" cy="27"/>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sp>
              <p:nvSpPr>
                <p:cNvPr id="44" name="Line 68"/>
                <p:cNvSpPr>
                  <a:spLocks noChangeShapeType="1"/>
                </p:cNvSpPr>
                <p:nvPr/>
              </p:nvSpPr>
              <p:spPr bwMode="auto">
                <a:xfrm flipH="1">
                  <a:off x="2331" y="1995"/>
                  <a:ext cx="78" cy="29"/>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sp>
              <p:nvSpPr>
                <p:cNvPr id="45" name="Arc 69"/>
                <p:cNvSpPr>
                  <a:spLocks/>
                </p:cNvSpPr>
                <p:nvPr/>
              </p:nvSpPr>
              <p:spPr bwMode="auto">
                <a:xfrm>
                  <a:off x="2259" y="1968"/>
                  <a:ext cx="79" cy="5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grpSp>
          <p:nvGrpSpPr>
            <p:cNvPr id="10" name="Group 70"/>
            <p:cNvGrpSpPr>
              <a:grpSpLocks/>
            </p:cNvGrpSpPr>
            <p:nvPr/>
          </p:nvGrpSpPr>
          <p:grpSpPr bwMode="auto">
            <a:xfrm>
              <a:off x="4753" y="1428"/>
              <a:ext cx="80" cy="202"/>
              <a:chOff x="1741" y="1455"/>
              <a:chExt cx="259" cy="489"/>
            </a:xfrm>
          </p:grpSpPr>
          <p:grpSp>
            <p:nvGrpSpPr>
              <p:cNvPr id="15" name="Group 71"/>
              <p:cNvGrpSpPr>
                <a:grpSpLocks/>
              </p:cNvGrpSpPr>
              <p:nvPr/>
            </p:nvGrpSpPr>
            <p:grpSpPr bwMode="auto">
              <a:xfrm>
                <a:off x="1741" y="1455"/>
                <a:ext cx="259" cy="247"/>
                <a:chOff x="1741" y="1455"/>
                <a:chExt cx="259" cy="247"/>
              </a:xfrm>
            </p:grpSpPr>
            <p:grpSp>
              <p:nvGrpSpPr>
                <p:cNvPr id="24" name="Group 72"/>
                <p:cNvGrpSpPr>
                  <a:grpSpLocks/>
                </p:cNvGrpSpPr>
                <p:nvPr/>
              </p:nvGrpSpPr>
              <p:grpSpPr bwMode="auto">
                <a:xfrm>
                  <a:off x="1741" y="1455"/>
                  <a:ext cx="259" cy="247"/>
                  <a:chOff x="1741" y="1455"/>
                  <a:chExt cx="259" cy="247"/>
                </a:xfrm>
              </p:grpSpPr>
              <p:grpSp>
                <p:nvGrpSpPr>
                  <p:cNvPr id="29" name="Group 73"/>
                  <p:cNvGrpSpPr>
                    <a:grpSpLocks/>
                  </p:cNvGrpSpPr>
                  <p:nvPr/>
                </p:nvGrpSpPr>
                <p:grpSpPr bwMode="auto">
                  <a:xfrm>
                    <a:off x="1741" y="1455"/>
                    <a:ext cx="251" cy="247"/>
                    <a:chOff x="1741" y="1455"/>
                    <a:chExt cx="251" cy="247"/>
                  </a:xfrm>
                </p:grpSpPr>
                <p:sp>
                  <p:nvSpPr>
                    <p:cNvPr id="35" name="Freeform 74"/>
                    <p:cNvSpPr>
                      <a:spLocks/>
                    </p:cNvSpPr>
                    <p:nvPr/>
                  </p:nvSpPr>
                  <p:spPr bwMode="auto">
                    <a:xfrm>
                      <a:off x="1741" y="1455"/>
                      <a:ext cx="249" cy="244"/>
                    </a:xfrm>
                    <a:custGeom>
                      <a:avLst/>
                      <a:gdLst>
                        <a:gd name="T0" fmla="*/ 0 w 249"/>
                        <a:gd name="T1" fmla="*/ 74 h 244"/>
                        <a:gd name="T2" fmla="*/ 0 w 249"/>
                        <a:gd name="T3" fmla="*/ 198 h 244"/>
                        <a:gd name="T4" fmla="*/ 15 w 249"/>
                        <a:gd name="T5" fmla="*/ 218 h 244"/>
                        <a:gd name="T6" fmla="*/ 33 w 249"/>
                        <a:gd name="T7" fmla="*/ 229 h 244"/>
                        <a:gd name="T8" fmla="*/ 54 w 249"/>
                        <a:gd name="T9" fmla="*/ 236 h 244"/>
                        <a:gd name="T10" fmla="*/ 80 w 249"/>
                        <a:gd name="T11" fmla="*/ 241 h 244"/>
                        <a:gd name="T12" fmla="*/ 106 w 249"/>
                        <a:gd name="T13" fmla="*/ 243 h 244"/>
                        <a:gd name="T14" fmla="*/ 141 w 249"/>
                        <a:gd name="T15" fmla="*/ 243 h 244"/>
                        <a:gd name="T16" fmla="*/ 171 w 249"/>
                        <a:gd name="T17" fmla="*/ 242 h 244"/>
                        <a:gd name="T18" fmla="*/ 201 w 249"/>
                        <a:gd name="T19" fmla="*/ 236 h 244"/>
                        <a:gd name="T20" fmla="*/ 226 w 249"/>
                        <a:gd name="T21" fmla="*/ 225 h 244"/>
                        <a:gd name="T22" fmla="*/ 240 w 249"/>
                        <a:gd name="T23" fmla="*/ 216 h 244"/>
                        <a:gd name="T24" fmla="*/ 248 w 249"/>
                        <a:gd name="T25" fmla="*/ 200 h 244"/>
                        <a:gd name="T26" fmla="*/ 248 w 249"/>
                        <a:gd name="T27" fmla="*/ 73 h 244"/>
                        <a:gd name="T28" fmla="*/ 243 w 249"/>
                        <a:gd name="T29" fmla="*/ 49 h 244"/>
                        <a:gd name="T30" fmla="*/ 230 w 249"/>
                        <a:gd name="T31" fmla="*/ 33 h 244"/>
                        <a:gd name="T32" fmla="*/ 213 w 249"/>
                        <a:gd name="T33" fmla="*/ 24 h 244"/>
                        <a:gd name="T34" fmla="*/ 200 w 249"/>
                        <a:gd name="T35" fmla="*/ 15 h 244"/>
                        <a:gd name="T36" fmla="*/ 173 w 249"/>
                        <a:gd name="T37" fmla="*/ 7 h 244"/>
                        <a:gd name="T38" fmla="*/ 145 w 249"/>
                        <a:gd name="T39" fmla="*/ 3 h 244"/>
                        <a:gd name="T40" fmla="*/ 114 w 249"/>
                        <a:gd name="T41" fmla="*/ 0 h 244"/>
                        <a:gd name="T42" fmla="*/ 93 w 249"/>
                        <a:gd name="T43" fmla="*/ 3 h 244"/>
                        <a:gd name="T44" fmla="*/ 67 w 249"/>
                        <a:gd name="T45" fmla="*/ 8 h 244"/>
                        <a:gd name="T46" fmla="*/ 43 w 249"/>
                        <a:gd name="T47" fmla="*/ 17 h 244"/>
                        <a:gd name="T48" fmla="*/ 27 w 249"/>
                        <a:gd name="T49" fmla="*/ 28 h 244"/>
                        <a:gd name="T50" fmla="*/ 16 w 249"/>
                        <a:gd name="T51" fmla="*/ 38 h 244"/>
                        <a:gd name="T52" fmla="*/ 7 w 249"/>
                        <a:gd name="T53" fmla="*/ 49 h 244"/>
                        <a:gd name="T54" fmla="*/ 0 w 249"/>
                        <a:gd name="T55" fmla="*/ 74 h 24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49"/>
                        <a:gd name="T85" fmla="*/ 0 h 244"/>
                        <a:gd name="T86" fmla="*/ 249 w 249"/>
                        <a:gd name="T87" fmla="*/ 244 h 24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49" h="244">
                          <a:moveTo>
                            <a:pt x="0" y="74"/>
                          </a:moveTo>
                          <a:lnTo>
                            <a:pt x="0" y="198"/>
                          </a:lnTo>
                          <a:lnTo>
                            <a:pt x="15" y="218"/>
                          </a:lnTo>
                          <a:lnTo>
                            <a:pt x="33" y="229"/>
                          </a:lnTo>
                          <a:lnTo>
                            <a:pt x="54" y="236"/>
                          </a:lnTo>
                          <a:lnTo>
                            <a:pt x="80" y="241"/>
                          </a:lnTo>
                          <a:lnTo>
                            <a:pt x="106" y="243"/>
                          </a:lnTo>
                          <a:lnTo>
                            <a:pt x="141" y="243"/>
                          </a:lnTo>
                          <a:lnTo>
                            <a:pt x="171" y="242"/>
                          </a:lnTo>
                          <a:lnTo>
                            <a:pt x="201" y="236"/>
                          </a:lnTo>
                          <a:lnTo>
                            <a:pt x="226" y="225"/>
                          </a:lnTo>
                          <a:lnTo>
                            <a:pt x="240" y="216"/>
                          </a:lnTo>
                          <a:lnTo>
                            <a:pt x="248" y="200"/>
                          </a:lnTo>
                          <a:lnTo>
                            <a:pt x="248" y="73"/>
                          </a:lnTo>
                          <a:lnTo>
                            <a:pt x="243" y="49"/>
                          </a:lnTo>
                          <a:lnTo>
                            <a:pt x="230" y="33"/>
                          </a:lnTo>
                          <a:lnTo>
                            <a:pt x="213" y="24"/>
                          </a:lnTo>
                          <a:lnTo>
                            <a:pt x="200" y="15"/>
                          </a:lnTo>
                          <a:lnTo>
                            <a:pt x="173" y="7"/>
                          </a:lnTo>
                          <a:lnTo>
                            <a:pt x="145" y="3"/>
                          </a:lnTo>
                          <a:lnTo>
                            <a:pt x="114" y="0"/>
                          </a:lnTo>
                          <a:lnTo>
                            <a:pt x="93" y="3"/>
                          </a:lnTo>
                          <a:lnTo>
                            <a:pt x="67" y="8"/>
                          </a:lnTo>
                          <a:lnTo>
                            <a:pt x="43" y="17"/>
                          </a:lnTo>
                          <a:lnTo>
                            <a:pt x="27" y="28"/>
                          </a:lnTo>
                          <a:lnTo>
                            <a:pt x="16" y="38"/>
                          </a:lnTo>
                          <a:lnTo>
                            <a:pt x="7" y="49"/>
                          </a:lnTo>
                          <a:lnTo>
                            <a:pt x="0" y="74"/>
                          </a:lnTo>
                        </a:path>
                      </a:pathLst>
                    </a:custGeom>
                    <a:solidFill>
                      <a:srgbClr val="C0C0C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nvGrpSpPr>
                    <p:cNvPr id="36" name="Group 75"/>
                    <p:cNvGrpSpPr>
                      <a:grpSpLocks/>
                    </p:cNvGrpSpPr>
                    <p:nvPr/>
                  </p:nvGrpSpPr>
                  <p:grpSpPr bwMode="auto">
                    <a:xfrm>
                      <a:off x="1870" y="1465"/>
                      <a:ext cx="122" cy="237"/>
                      <a:chOff x="1870" y="1465"/>
                      <a:chExt cx="122" cy="237"/>
                    </a:xfrm>
                  </p:grpSpPr>
                  <p:sp>
                    <p:nvSpPr>
                      <p:cNvPr id="37" name="Freeform 76"/>
                      <p:cNvSpPr>
                        <a:spLocks/>
                      </p:cNvSpPr>
                      <p:nvPr/>
                    </p:nvSpPr>
                    <p:spPr bwMode="auto">
                      <a:xfrm>
                        <a:off x="1919" y="1465"/>
                        <a:ext cx="73" cy="237"/>
                      </a:xfrm>
                      <a:custGeom>
                        <a:avLst/>
                        <a:gdLst>
                          <a:gd name="T0" fmla="*/ 0 w 73"/>
                          <a:gd name="T1" fmla="*/ 236 h 237"/>
                          <a:gd name="T2" fmla="*/ 28 w 73"/>
                          <a:gd name="T3" fmla="*/ 229 h 237"/>
                          <a:gd name="T4" fmla="*/ 51 w 73"/>
                          <a:gd name="T5" fmla="*/ 220 h 237"/>
                          <a:gd name="T6" fmla="*/ 65 w 73"/>
                          <a:gd name="T7" fmla="*/ 211 h 237"/>
                          <a:gd name="T8" fmla="*/ 72 w 73"/>
                          <a:gd name="T9" fmla="*/ 194 h 237"/>
                          <a:gd name="T10" fmla="*/ 72 w 73"/>
                          <a:gd name="T11" fmla="*/ 66 h 237"/>
                          <a:gd name="T12" fmla="*/ 67 w 73"/>
                          <a:gd name="T13" fmla="*/ 42 h 237"/>
                          <a:gd name="T14" fmla="*/ 55 w 73"/>
                          <a:gd name="T15" fmla="*/ 27 h 237"/>
                          <a:gd name="T16" fmla="*/ 39 w 73"/>
                          <a:gd name="T17" fmla="*/ 16 h 237"/>
                          <a:gd name="T18" fmla="*/ 27 w 73"/>
                          <a:gd name="T19" fmla="*/ 7 h 237"/>
                          <a:gd name="T20" fmla="*/ 1 w 73"/>
                          <a:gd name="T21" fmla="*/ 0 h 237"/>
                          <a:gd name="T22" fmla="*/ 0 w 73"/>
                          <a:gd name="T23" fmla="*/ 236 h 2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3"/>
                          <a:gd name="T37" fmla="*/ 0 h 237"/>
                          <a:gd name="T38" fmla="*/ 73 w 73"/>
                          <a:gd name="T39" fmla="*/ 237 h 23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3" h="237">
                            <a:moveTo>
                              <a:pt x="0" y="236"/>
                            </a:moveTo>
                            <a:lnTo>
                              <a:pt x="28" y="229"/>
                            </a:lnTo>
                            <a:lnTo>
                              <a:pt x="51" y="220"/>
                            </a:lnTo>
                            <a:lnTo>
                              <a:pt x="65" y="211"/>
                            </a:lnTo>
                            <a:lnTo>
                              <a:pt x="72" y="194"/>
                            </a:lnTo>
                            <a:lnTo>
                              <a:pt x="72" y="66"/>
                            </a:lnTo>
                            <a:lnTo>
                              <a:pt x="67" y="42"/>
                            </a:lnTo>
                            <a:lnTo>
                              <a:pt x="55" y="27"/>
                            </a:lnTo>
                            <a:lnTo>
                              <a:pt x="39" y="16"/>
                            </a:lnTo>
                            <a:lnTo>
                              <a:pt x="27" y="7"/>
                            </a:lnTo>
                            <a:lnTo>
                              <a:pt x="1" y="0"/>
                            </a:lnTo>
                            <a:lnTo>
                              <a:pt x="0" y="236"/>
                            </a:lnTo>
                          </a:path>
                        </a:pathLst>
                      </a:custGeom>
                      <a:solidFill>
                        <a:srgbClr val="9F9F9F"/>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38" name="Freeform 77"/>
                      <p:cNvSpPr>
                        <a:spLocks/>
                      </p:cNvSpPr>
                      <p:nvPr/>
                    </p:nvSpPr>
                    <p:spPr bwMode="auto">
                      <a:xfrm>
                        <a:off x="1870" y="1617"/>
                        <a:ext cx="120" cy="84"/>
                      </a:xfrm>
                      <a:custGeom>
                        <a:avLst/>
                        <a:gdLst>
                          <a:gd name="T0" fmla="*/ 44 w 120"/>
                          <a:gd name="T1" fmla="*/ 83 h 84"/>
                          <a:gd name="T2" fmla="*/ 73 w 120"/>
                          <a:gd name="T3" fmla="*/ 77 h 84"/>
                          <a:gd name="T4" fmla="*/ 98 w 120"/>
                          <a:gd name="T5" fmla="*/ 67 h 84"/>
                          <a:gd name="T6" fmla="*/ 112 w 120"/>
                          <a:gd name="T7" fmla="*/ 58 h 84"/>
                          <a:gd name="T8" fmla="*/ 119 w 120"/>
                          <a:gd name="T9" fmla="*/ 43 h 84"/>
                          <a:gd name="T10" fmla="*/ 112 w 120"/>
                          <a:gd name="T11" fmla="*/ 29 h 84"/>
                          <a:gd name="T12" fmla="*/ 100 w 120"/>
                          <a:gd name="T13" fmla="*/ 19 h 84"/>
                          <a:gd name="T14" fmla="*/ 82 w 120"/>
                          <a:gd name="T15" fmla="*/ 10 h 84"/>
                          <a:gd name="T16" fmla="*/ 64 w 120"/>
                          <a:gd name="T17" fmla="*/ 3 h 84"/>
                          <a:gd name="T18" fmla="*/ 46 w 120"/>
                          <a:gd name="T19" fmla="*/ 0 h 84"/>
                          <a:gd name="T20" fmla="*/ 0 w 120"/>
                          <a:gd name="T21" fmla="*/ 19 h 84"/>
                          <a:gd name="T22" fmla="*/ 44 w 120"/>
                          <a:gd name="T23" fmla="*/ 83 h 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0"/>
                          <a:gd name="T37" fmla="*/ 0 h 84"/>
                          <a:gd name="T38" fmla="*/ 120 w 120"/>
                          <a:gd name="T39" fmla="*/ 84 h 8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0" h="84">
                            <a:moveTo>
                              <a:pt x="44" y="83"/>
                            </a:moveTo>
                            <a:lnTo>
                              <a:pt x="73" y="77"/>
                            </a:lnTo>
                            <a:lnTo>
                              <a:pt x="98" y="67"/>
                            </a:lnTo>
                            <a:lnTo>
                              <a:pt x="112" y="58"/>
                            </a:lnTo>
                            <a:lnTo>
                              <a:pt x="119" y="43"/>
                            </a:lnTo>
                            <a:lnTo>
                              <a:pt x="112" y="29"/>
                            </a:lnTo>
                            <a:lnTo>
                              <a:pt x="100" y="19"/>
                            </a:lnTo>
                            <a:lnTo>
                              <a:pt x="82" y="10"/>
                            </a:lnTo>
                            <a:lnTo>
                              <a:pt x="64" y="3"/>
                            </a:lnTo>
                            <a:lnTo>
                              <a:pt x="46" y="0"/>
                            </a:lnTo>
                            <a:lnTo>
                              <a:pt x="0" y="19"/>
                            </a:lnTo>
                            <a:lnTo>
                              <a:pt x="44" y="83"/>
                            </a:lnTo>
                          </a:path>
                        </a:pathLst>
                      </a:custGeom>
                      <a:solidFill>
                        <a:srgbClr val="3F3F3F"/>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grpSp>
              <p:grpSp>
                <p:nvGrpSpPr>
                  <p:cNvPr id="30" name="Group 78"/>
                  <p:cNvGrpSpPr>
                    <a:grpSpLocks/>
                  </p:cNvGrpSpPr>
                  <p:nvPr/>
                </p:nvGrpSpPr>
                <p:grpSpPr bwMode="auto">
                  <a:xfrm>
                    <a:off x="1743" y="1473"/>
                    <a:ext cx="257" cy="217"/>
                    <a:chOff x="1743" y="1473"/>
                    <a:chExt cx="257" cy="217"/>
                  </a:xfrm>
                </p:grpSpPr>
                <p:sp>
                  <p:nvSpPr>
                    <p:cNvPr id="31" name="Arc 79"/>
                    <p:cNvSpPr>
                      <a:spLocks/>
                    </p:cNvSpPr>
                    <p:nvPr/>
                  </p:nvSpPr>
                  <p:spPr bwMode="auto">
                    <a:xfrm>
                      <a:off x="1759" y="1473"/>
                      <a:ext cx="228" cy="59"/>
                    </a:xfrm>
                    <a:custGeom>
                      <a:avLst/>
                      <a:gdLst>
                        <a:gd name="T0" fmla="*/ 0 w 43172"/>
                        <a:gd name="T1" fmla="*/ 0 h 21600"/>
                        <a:gd name="T2" fmla="*/ 0 w 43172"/>
                        <a:gd name="T3" fmla="*/ 0 h 21600"/>
                        <a:gd name="T4" fmla="*/ 0 w 43172"/>
                        <a:gd name="T5" fmla="*/ 0 h 21600"/>
                        <a:gd name="T6" fmla="*/ 0 60000 65536"/>
                        <a:gd name="T7" fmla="*/ 0 60000 65536"/>
                        <a:gd name="T8" fmla="*/ 0 60000 65536"/>
                        <a:gd name="T9" fmla="*/ 0 w 43172"/>
                        <a:gd name="T10" fmla="*/ 0 h 21600"/>
                        <a:gd name="T11" fmla="*/ 43172 w 43172"/>
                        <a:gd name="T12" fmla="*/ 21600 h 21600"/>
                      </a:gdLst>
                      <a:ahLst/>
                      <a:cxnLst>
                        <a:cxn ang="T6">
                          <a:pos x="T0" y="T1"/>
                        </a:cxn>
                        <a:cxn ang="T7">
                          <a:pos x="T2" y="T3"/>
                        </a:cxn>
                        <a:cxn ang="T8">
                          <a:pos x="T4" y="T5"/>
                        </a:cxn>
                      </a:cxnLst>
                      <a:rect l="T9" t="T10" r="T11" b="T12"/>
                      <a:pathLst>
                        <a:path w="43172" h="21600" fill="none" extrusionOk="0">
                          <a:moveTo>
                            <a:pt x="-1" y="20502"/>
                          </a:moveTo>
                          <a:cubicBezTo>
                            <a:pt x="584" y="9014"/>
                            <a:pt x="10069" y="-1"/>
                            <a:pt x="21572" y="0"/>
                          </a:cubicBezTo>
                          <a:cubicBezTo>
                            <a:pt x="33501" y="0"/>
                            <a:pt x="43172" y="9670"/>
                            <a:pt x="43172" y="21600"/>
                          </a:cubicBezTo>
                        </a:path>
                        <a:path w="43172" h="21600" stroke="0" extrusionOk="0">
                          <a:moveTo>
                            <a:pt x="-1" y="20502"/>
                          </a:moveTo>
                          <a:cubicBezTo>
                            <a:pt x="584" y="9014"/>
                            <a:pt x="10069" y="-1"/>
                            <a:pt x="21572" y="0"/>
                          </a:cubicBezTo>
                          <a:cubicBezTo>
                            <a:pt x="33501" y="0"/>
                            <a:pt x="43172" y="9670"/>
                            <a:pt x="43172" y="21600"/>
                          </a:cubicBezTo>
                          <a:lnTo>
                            <a:pt x="21572" y="21600"/>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32" name="Line 80"/>
                    <p:cNvSpPr>
                      <a:spLocks noChangeShapeType="1"/>
                    </p:cNvSpPr>
                    <p:nvPr/>
                  </p:nvSpPr>
                  <p:spPr bwMode="auto">
                    <a:xfrm>
                      <a:off x="1743" y="1550"/>
                      <a:ext cx="0" cy="92"/>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sp>
                  <p:nvSpPr>
                    <p:cNvPr id="33" name="Line 81"/>
                    <p:cNvSpPr>
                      <a:spLocks noChangeShapeType="1"/>
                    </p:cNvSpPr>
                    <p:nvPr/>
                  </p:nvSpPr>
                  <p:spPr bwMode="auto">
                    <a:xfrm>
                      <a:off x="2000" y="1548"/>
                      <a:ext cx="0" cy="92"/>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sp>
                  <p:nvSpPr>
                    <p:cNvPr id="34" name="Arc 82"/>
                    <p:cNvSpPr>
                      <a:spLocks/>
                    </p:cNvSpPr>
                    <p:nvPr/>
                  </p:nvSpPr>
                  <p:spPr bwMode="auto">
                    <a:xfrm>
                      <a:off x="1760" y="1654"/>
                      <a:ext cx="227" cy="36"/>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 name="T9" fmla="*/ 0 w 43200"/>
                        <a:gd name="T10" fmla="*/ 0 h 21600"/>
                        <a:gd name="T11" fmla="*/ 43200 w 43200"/>
                        <a:gd name="T12" fmla="*/ 21600 h 21600"/>
                      </a:gdLst>
                      <a:ahLst/>
                      <a:cxnLst>
                        <a:cxn ang="T6">
                          <a:pos x="T0" y="T1"/>
                        </a:cxn>
                        <a:cxn ang="T7">
                          <a:pos x="T2" y="T3"/>
                        </a:cxn>
                        <a:cxn ang="T8">
                          <a:pos x="T4" y="T5"/>
                        </a:cxn>
                      </a:cxnLst>
                      <a:rect l="T9" t="T10" r="T11" b="T12"/>
                      <a:pathLst>
                        <a:path w="43200" h="21600" fill="none" extrusionOk="0">
                          <a:moveTo>
                            <a:pt x="43200" y="0"/>
                          </a:moveTo>
                          <a:cubicBezTo>
                            <a:pt x="43200" y="11929"/>
                            <a:pt x="33529" y="21600"/>
                            <a:pt x="21600" y="21600"/>
                          </a:cubicBezTo>
                          <a:cubicBezTo>
                            <a:pt x="9670" y="21600"/>
                            <a:pt x="0" y="11929"/>
                            <a:pt x="0" y="0"/>
                          </a:cubicBezTo>
                        </a:path>
                        <a:path w="43200" h="21600" stroke="0" extrusionOk="0">
                          <a:moveTo>
                            <a:pt x="43200" y="0"/>
                          </a:moveTo>
                          <a:cubicBezTo>
                            <a:pt x="43200" y="11929"/>
                            <a:pt x="33529" y="21600"/>
                            <a:pt x="21600" y="21600"/>
                          </a:cubicBezTo>
                          <a:cubicBezTo>
                            <a:pt x="9670" y="21600"/>
                            <a:pt x="0" y="11929"/>
                            <a:pt x="0" y="0"/>
                          </a:cubicBezTo>
                          <a:lnTo>
                            <a:pt x="21600" y="0"/>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grpSp>
              <p:nvGrpSpPr>
                <p:cNvPr id="25" name="Group 83"/>
                <p:cNvGrpSpPr>
                  <a:grpSpLocks/>
                </p:cNvGrpSpPr>
                <p:nvPr/>
              </p:nvGrpSpPr>
              <p:grpSpPr bwMode="auto">
                <a:xfrm>
                  <a:off x="1757" y="1495"/>
                  <a:ext cx="28" cy="124"/>
                  <a:chOff x="1757" y="1495"/>
                  <a:chExt cx="28" cy="124"/>
                </a:xfrm>
              </p:grpSpPr>
              <p:sp>
                <p:nvSpPr>
                  <p:cNvPr id="26" name="Line 84"/>
                  <p:cNvSpPr>
                    <a:spLocks noChangeShapeType="1"/>
                  </p:cNvSpPr>
                  <p:nvPr/>
                </p:nvSpPr>
                <p:spPr bwMode="auto">
                  <a:xfrm>
                    <a:off x="1757" y="1522"/>
                    <a:ext cx="0" cy="97"/>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sp>
                <p:nvSpPr>
                  <p:cNvPr id="27" name="Line 85"/>
                  <p:cNvSpPr>
                    <a:spLocks noChangeShapeType="1"/>
                  </p:cNvSpPr>
                  <p:nvPr/>
                </p:nvSpPr>
                <p:spPr bwMode="auto">
                  <a:xfrm>
                    <a:off x="1771" y="1506"/>
                    <a:ext cx="0" cy="99"/>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sp>
                <p:nvSpPr>
                  <p:cNvPr id="28" name="Line 86"/>
                  <p:cNvSpPr>
                    <a:spLocks noChangeShapeType="1"/>
                  </p:cNvSpPr>
                  <p:nvPr/>
                </p:nvSpPr>
                <p:spPr bwMode="auto">
                  <a:xfrm>
                    <a:off x="1785" y="1495"/>
                    <a:ext cx="0" cy="99"/>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grpSp>
          </p:grpSp>
          <p:grpSp>
            <p:nvGrpSpPr>
              <p:cNvPr id="16" name="Group 87"/>
              <p:cNvGrpSpPr>
                <a:grpSpLocks/>
              </p:cNvGrpSpPr>
              <p:nvPr/>
            </p:nvGrpSpPr>
            <p:grpSpPr bwMode="auto">
              <a:xfrm>
                <a:off x="1781" y="1639"/>
                <a:ext cx="176" cy="305"/>
                <a:chOff x="1781" y="1639"/>
                <a:chExt cx="176" cy="305"/>
              </a:xfrm>
            </p:grpSpPr>
            <p:grpSp>
              <p:nvGrpSpPr>
                <p:cNvPr id="17" name="Group 88"/>
                <p:cNvGrpSpPr>
                  <a:grpSpLocks/>
                </p:cNvGrpSpPr>
                <p:nvPr/>
              </p:nvGrpSpPr>
              <p:grpSpPr bwMode="auto">
                <a:xfrm>
                  <a:off x="1781" y="1639"/>
                  <a:ext cx="173" cy="305"/>
                  <a:chOff x="1781" y="1639"/>
                  <a:chExt cx="173" cy="305"/>
                </a:xfrm>
              </p:grpSpPr>
              <p:sp>
                <p:nvSpPr>
                  <p:cNvPr id="22" name="Freeform 89"/>
                  <p:cNvSpPr>
                    <a:spLocks/>
                  </p:cNvSpPr>
                  <p:nvPr/>
                </p:nvSpPr>
                <p:spPr bwMode="auto">
                  <a:xfrm>
                    <a:off x="1781" y="1639"/>
                    <a:ext cx="173" cy="305"/>
                  </a:xfrm>
                  <a:custGeom>
                    <a:avLst/>
                    <a:gdLst>
                      <a:gd name="T0" fmla="*/ 0 w 173"/>
                      <a:gd name="T1" fmla="*/ 243 h 305"/>
                      <a:gd name="T2" fmla="*/ 0 w 173"/>
                      <a:gd name="T3" fmla="*/ 34 h 305"/>
                      <a:gd name="T4" fmla="*/ 14 w 173"/>
                      <a:gd name="T5" fmla="*/ 16 h 305"/>
                      <a:gd name="T6" fmla="*/ 33 w 173"/>
                      <a:gd name="T7" fmla="*/ 7 h 305"/>
                      <a:gd name="T8" fmla="*/ 58 w 173"/>
                      <a:gd name="T9" fmla="*/ 2 h 305"/>
                      <a:gd name="T10" fmla="*/ 86 w 173"/>
                      <a:gd name="T11" fmla="*/ 0 h 305"/>
                      <a:gd name="T12" fmla="*/ 108 w 173"/>
                      <a:gd name="T13" fmla="*/ 2 h 305"/>
                      <a:gd name="T14" fmla="*/ 135 w 173"/>
                      <a:gd name="T15" fmla="*/ 7 h 305"/>
                      <a:gd name="T16" fmla="*/ 156 w 173"/>
                      <a:gd name="T17" fmla="*/ 16 h 305"/>
                      <a:gd name="T18" fmla="*/ 172 w 173"/>
                      <a:gd name="T19" fmla="*/ 34 h 305"/>
                      <a:gd name="T20" fmla="*/ 172 w 173"/>
                      <a:gd name="T21" fmla="*/ 243 h 305"/>
                      <a:gd name="T22" fmla="*/ 160 w 173"/>
                      <a:gd name="T23" fmla="*/ 269 h 305"/>
                      <a:gd name="T24" fmla="*/ 142 w 173"/>
                      <a:gd name="T25" fmla="*/ 289 h 305"/>
                      <a:gd name="T26" fmla="*/ 128 w 173"/>
                      <a:gd name="T27" fmla="*/ 297 h 305"/>
                      <a:gd name="T28" fmla="*/ 107 w 173"/>
                      <a:gd name="T29" fmla="*/ 302 h 305"/>
                      <a:gd name="T30" fmla="*/ 86 w 173"/>
                      <a:gd name="T31" fmla="*/ 304 h 305"/>
                      <a:gd name="T32" fmla="*/ 69 w 173"/>
                      <a:gd name="T33" fmla="*/ 302 h 305"/>
                      <a:gd name="T34" fmla="*/ 49 w 173"/>
                      <a:gd name="T35" fmla="*/ 298 h 305"/>
                      <a:gd name="T36" fmla="*/ 30 w 173"/>
                      <a:gd name="T37" fmla="*/ 289 h 305"/>
                      <a:gd name="T38" fmla="*/ 16 w 173"/>
                      <a:gd name="T39" fmla="*/ 277 h 305"/>
                      <a:gd name="T40" fmla="*/ 5 w 173"/>
                      <a:gd name="T41" fmla="*/ 260 h 305"/>
                      <a:gd name="T42" fmla="*/ 0 w 173"/>
                      <a:gd name="T43" fmla="*/ 243 h 30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3"/>
                      <a:gd name="T67" fmla="*/ 0 h 305"/>
                      <a:gd name="T68" fmla="*/ 173 w 173"/>
                      <a:gd name="T69" fmla="*/ 305 h 30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3" h="305">
                        <a:moveTo>
                          <a:pt x="0" y="243"/>
                        </a:moveTo>
                        <a:lnTo>
                          <a:pt x="0" y="34"/>
                        </a:lnTo>
                        <a:lnTo>
                          <a:pt x="14" y="16"/>
                        </a:lnTo>
                        <a:lnTo>
                          <a:pt x="33" y="7"/>
                        </a:lnTo>
                        <a:lnTo>
                          <a:pt x="58" y="2"/>
                        </a:lnTo>
                        <a:lnTo>
                          <a:pt x="86" y="0"/>
                        </a:lnTo>
                        <a:lnTo>
                          <a:pt x="108" y="2"/>
                        </a:lnTo>
                        <a:lnTo>
                          <a:pt x="135" y="7"/>
                        </a:lnTo>
                        <a:lnTo>
                          <a:pt x="156" y="16"/>
                        </a:lnTo>
                        <a:lnTo>
                          <a:pt x="172" y="34"/>
                        </a:lnTo>
                        <a:lnTo>
                          <a:pt x="172" y="243"/>
                        </a:lnTo>
                        <a:lnTo>
                          <a:pt x="160" y="269"/>
                        </a:lnTo>
                        <a:lnTo>
                          <a:pt x="142" y="289"/>
                        </a:lnTo>
                        <a:lnTo>
                          <a:pt x="128" y="297"/>
                        </a:lnTo>
                        <a:lnTo>
                          <a:pt x="107" y="302"/>
                        </a:lnTo>
                        <a:lnTo>
                          <a:pt x="86" y="304"/>
                        </a:lnTo>
                        <a:lnTo>
                          <a:pt x="69" y="302"/>
                        </a:lnTo>
                        <a:lnTo>
                          <a:pt x="49" y="298"/>
                        </a:lnTo>
                        <a:lnTo>
                          <a:pt x="30" y="289"/>
                        </a:lnTo>
                        <a:lnTo>
                          <a:pt x="16" y="277"/>
                        </a:lnTo>
                        <a:lnTo>
                          <a:pt x="5" y="260"/>
                        </a:lnTo>
                        <a:lnTo>
                          <a:pt x="0" y="243"/>
                        </a:lnTo>
                      </a:path>
                    </a:pathLst>
                  </a:custGeom>
                  <a:solidFill>
                    <a:srgbClr val="C0C0C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23" name="Freeform 90"/>
                  <p:cNvSpPr>
                    <a:spLocks/>
                  </p:cNvSpPr>
                  <p:nvPr/>
                </p:nvSpPr>
                <p:spPr bwMode="auto">
                  <a:xfrm>
                    <a:off x="1870" y="1639"/>
                    <a:ext cx="84" cy="305"/>
                  </a:xfrm>
                  <a:custGeom>
                    <a:avLst/>
                    <a:gdLst>
                      <a:gd name="T0" fmla="*/ 0 w 84"/>
                      <a:gd name="T1" fmla="*/ 0 h 305"/>
                      <a:gd name="T2" fmla="*/ 21 w 84"/>
                      <a:gd name="T3" fmla="*/ 2 h 305"/>
                      <a:gd name="T4" fmla="*/ 47 w 84"/>
                      <a:gd name="T5" fmla="*/ 7 h 305"/>
                      <a:gd name="T6" fmla="*/ 68 w 84"/>
                      <a:gd name="T7" fmla="*/ 16 h 305"/>
                      <a:gd name="T8" fmla="*/ 83 w 84"/>
                      <a:gd name="T9" fmla="*/ 34 h 305"/>
                      <a:gd name="T10" fmla="*/ 83 w 84"/>
                      <a:gd name="T11" fmla="*/ 243 h 305"/>
                      <a:gd name="T12" fmla="*/ 72 w 84"/>
                      <a:gd name="T13" fmla="*/ 269 h 305"/>
                      <a:gd name="T14" fmla="*/ 54 w 84"/>
                      <a:gd name="T15" fmla="*/ 289 h 305"/>
                      <a:gd name="T16" fmla="*/ 40 w 84"/>
                      <a:gd name="T17" fmla="*/ 297 h 305"/>
                      <a:gd name="T18" fmla="*/ 20 w 84"/>
                      <a:gd name="T19" fmla="*/ 302 h 305"/>
                      <a:gd name="T20" fmla="*/ 0 w 84"/>
                      <a:gd name="T21" fmla="*/ 304 h 305"/>
                      <a:gd name="T22" fmla="*/ 0 w 84"/>
                      <a:gd name="T23" fmla="*/ 0 h 30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4"/>
                      <a:gd name="T37" fmla="*/ 0 h 305"/>
                      <a:gd name="T38" fmla="*/ 84 w 84"/>
                      <a:gd name="T39" fmla="*/ 305 h 30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4" h="305">
                        <a:moveTo>
                          <a:pt x="0" y="0"/>
                        </a:moveTo>
                        <a:lnTo>
                          <a:pt x="21" y="2"/>
                        </a:lnTo>
                        <a:lnTo>
                          <a:pt x="47" y="7"/>
                        </a:lnTo>
                        <a:lnTo>
                          <a:pt x="68" y="16"/>
                        </a:lnTo>
                        <a:lnTo>
                          <a:pt x="83" y="34"/>
                        </a:lnTo>
                        <a:lnTo>
                          <a:pt x="83" y="243"/>
                        </a:lnTo>
                        <a:lnTo>
                          <a:pt x="72" y="269"/>
                        </a:lnTo>
                        <a:lnTo>
                          <a:pt x="54" y="289"/>
                        </a:lnTo>
                        <a:lnTo>
                          <a:pt x="40" y="297"/>
                        </a:lnTo>
                        <a:lnTo>
                          <a:pt x="20" y="302"/>
                        </a:lnTo>
                        <a:lnTo>
                          <a:pt x="0" y="304"/>
                        </a:lnTo>
                        <a:lnTo>
                          <a:pt x="0" y="0"/>
                        </a:lnTo>
                      </a:path>
                    </a:pathLst>
                  </a:custGeom>
                  <a:solidFill>
                    <a:srgbClr val="5F5F5F"/>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sp>
              <p:nvSpPr>
                <p:cNvPr id="18" name="Arc 91"/>
                <p:cNvSpPr>
                  <a:spLocks/>
                </p:cNvSpPr>
                <p:nvPr/>
              </p:nvSpPr>
              <p:spPr bwMode="auto">
                <a:xfrm>
                  <a:off x="1800" y="1656"/>
                  <a:ext cx="147" cy="17"/>
                </a:xfrm>
                <a:custGeom>
                  <a:avLst/>
                  <a:gdLst>
                    <a:gd name="T0" fmla="*/ 0 w 42722"/>
                    <a:gd name="T1" fmla="*/ 0 h 21600"/>
                    <a:gd name="T2" fmla="*/ 0 w 42722"/>
                    <a:gd name="T3" fmla="*/ 0 h 21600"/>
                    <a:gd name="T4" fmla="*/ 0 w 42722"/>
                    <a:gd name="T5" fmla="*/ 0 h 21600"/>
                    <a:gd name="T6" fmla="*/ 0 60000 65536"/>
                    <a:gd name="T7" fmla="*/ 0 60000 65536"/>
                    <a:gd name="T8" fmla="*/ 0 60000 65536"/>
                    <a:gd name="T9" fmla="*/ 0 w 42722"/>
                    <a:gd name="T10" fmla="*/ 0 h 21600"/>
                    <a:gd name="T11" fmla="*/ 42722 w 42722"/>
                    <a:gd name="T12" fmla="*/ 21600 h 21600"/>
                  </a:gdLst>
                  <a:ahLst/>
                  <a:cxnLst>
                    <a:cxn ang="T6">
                      <a:pos x="T0" y="T1"/>
                    </a:cxn>
                    <a:cxn ang="T7">
                      <a:pos x="T2" y="T3"/>
                    </a:cxn>
                    <a:cxn ang="T8">
                      <a:pos x="T4" y="T5"/>
                    </a:cxn>
                  </a:cxnLst>
                  <a:rect l="T9" t="T10" r="T11" b="T12"/>
                  <a:pathLst>
                    <a:path w="42722" h="21600" fill="none" extrusionOk="0">
                      <a:moveTo>
                        <a:pt x="0" y="17871"/>
                      </a:moveTo>
                      <a:cubicBezTo>
                        <a:pt x="1811" y="7537"/>
                        <a:pt x="10785" y="-1"/>
                        <a:pt x="21276" y="0"/>
                      </a:cubicBezTo>
                      <a:cubicBezTo>
                        <a:pt x="32209" y="0"/>
                        <a:pt x="41418" y="8169"/>
                        <a:pt x="42721" y="19025"/>
                      </a:cubicBezTo>
                    </a:path>
                    <a:path w="42722" h="21600" stroke="0" extrusionOk="0">
                      <a:moveTo>
                        <a:pt x="0" y="17871"/>
                      </a:moveTo>
                      <a:cubicBezTo>
                        <a:pt x="1811" y="7537"/>
                        <a:pt x="10785" y="-1"/>
                        <a:pt x="21276" y="0"/>
                      </a:cubicBezTo>
                      <a:cubicBezTo>
                        <a:pt x="32209" y="0"/>
                        <a:pt x="41418" y="8169"/>
                        <a:pt x="42721" y="19025"/>
                      </a:cubicBezTo>
                      <a:lnTo>
                        <a:pt x="21276" y="21600"/>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19" name="Arc 92"/>
                <p:cNvSpPr>
                  <a:spLocks/>
                </p:cNvSpPr>
                <p:nvPr/>
              </p:nvSpPr>
              <p:spPr bwMode="auto">
                <a:xfrm>
                  <a:off x="1797" y="1881"/>
                  <a:ext cx="149" cy="52"/>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 name="T9" fmla="*/ 0 w 43200"/>
                    <a:gd name="T10" fmla="*/ 0 h 21600"/>
                    <a:gd name="T11" fmla="*/ 43200 w 43200"/>
                    <a:gd name="T12" fmla="*/ 21600 h 21600"/>
                  </a:gdLst>
                  <a:ahLst/>
                  <a:cxnLst>
                    <a:cxn ang="T6">
                      <a:pos x="T0" y="T1"/>
                    </a:cxn>
                    <a:cxn ang="T7">
                      <a:pos x="T2" y="T3"/>
                    </a:cxn>
                    <a:cxn ang="T8">
                      <a:pos x="T4" y="T5"/>
                    </a:cxn>
                  </a:cxnLst>
                  <a:rect l="T9" t="T10" r="T11" b="T12"/>
                  <a:pathLst>
                    <a:path w="43200" h="21600" fill="none" extrusionOk="0">
                      <a:moveTo>
                        <a:pt x="43200" y="0"/>
                      </a:moveTo>
                      <a:cubicBezTo>
                        <a:pt x="43200" y="11929"/>
                        <a:pt x="33529" y="21600"/>
                        <a:pt x="21600" y="21600"/>
                      </a:cubicBezTo>
                      <a:cubicBezTo>
                        <a:pt x="9670" y="21600"/>
                        <a:pt x="0" y="11929"/>
                        <a:pt x="0" y="0"/>
                      </a:cubicBezTo>
                    </a:path>
                    <a:path w="43200" h="21600" stroke="0" extrusionOk="0">
                      <a:moveTo>
                        <a:pt x="43200" y="0"/>
                      </a:moveTo>
                      <a:cubicBezTo>
                        <a:pt x="43200" y="11929"/>
                        <a:pt x="33529" y="21600"/>
                        <a:pt x="21600" y="21600"/>
                      </a:cubicBezTo>
                      <a:cubicBezTo>
                        <a:pt x="9670" y="21600"/>
                        <a:pt x="0" y="11929"/>
                        <a:pt x="0" y="0"/>
                      </a:cubicBezTo>
                      <a:lnTo>
                        <a:pt x="21600" y="0"/>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20" name="Line 93"/>
                <p:cNvSpPr>
                  <a:spLocks noChangeShapeType="1"/>
                </p:cNvSpPr>
                <p:nvPr/>
              </p:nvSpPr>
              <p:spPr bwMode="auto">
                <a:xfrm>
                  <a:off x="1781" y="1692"/>
                  <a:ext cx="0" cy="179"/>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sp>
              <p:nvSpPr>
                <p:cNvPr id="21" name="Line 94"/>
                <p:cNvSpPr>
                  <a:spLocks noChangeShapeType="1"/>
                </p:cNvSpPr>
                <p:nvPr/>
              </p:nvSpPr>
              <p:spPr bwMode="auto">
                <a:xfrm>
                  <a:off x="1957" y="1694"/>
                  <a:ext cx="0" cy="178"/>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grpSp>
        </p:grpSp>
        <p:sp>
          <p:nvSpPr>
            <p:cNvPr id="11" name="Oval 98"/>
            <p:cNvSpPr>
              <a:spLocks noChangeArrowheads="1"/>
            </p:cNvSpPr>
            <p:nvPr/>
          </p:nvSpPr>
          <p:spPr bwMode="auto">
            <a:xfrm>
              <a:off x="4795" y="1897"/>
              <a:ext cx="14" cy="25"/>
            </a:xfrm>
            <a:prstGeom prst="ellipse">
              <a:avLst/>
            </a:prstGeom>
            <a:noFill/>
            <a:ln w="50800">
              <a:solidFill>
                <a:schemeClr val="bg2"/>
              </a:solid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12" name="Line 99"/>
            <p:cNvSpPr>
              <a:spLocks noChangeShapeType="1"/>
            </p:cNvSpPr>
            <p:nvPr/>
          </p:nvSpPr>
          <p:spPr bwMode="auto">
            <a:xfrm>
              <a:off x="4799" y="1924"/>
              <a:ext cx="147" cy="143"/>
            </a:xfrm>
            <a:prstGeom prst="line">
              <a:avLst/>
            </a:prstGeom>
            <a:noFill/>
            <a:ln w="50800">
              <a:solidFill>
                <a:schemeClr val="bg2"/>
              </a:solidFill>
              <a:round/>
              <a:headEnd type="none" w="sm" len="sm"/>
              <a:tailEnd type="stealth" w="med" len="med"/>
            </a:ln>
          </p:spPr>
          <p:txBody>
            <a:bodyPr wrap="none" anchor="ctr">
              <a:prstTxWarp prst="textNoShape">
                <a:avLst/>
              </a:prstTxWarp>
            </a:bodyPr>
            <a:lstStyle/>
            <a:p>
              <a:endParaRPr lang="en-US"/>
            </a:p>
          </p:txBody>
        </p:sp>
        <p:sp>
          <p:nvSpPr>
            <p:cNvPr id="13" name="Arc 102"/>
            <p:cNvSpPr>
              <a:spLocks/>
            </p:cNvSpPr>
            <p:nvPr/>
          </p:nvSpPr>
          <p:spPr bwMode="auto">
            <a:xfrm>
              <a:off x="4820" y="1705"/>
              <a:ext cx="126" cy="343"/>
            </a:xfrm>
            <a:custGeom>
              <a:avLst/>
              <a:gdLst>
                <a:gd name="T0" fmla="*/ 0 w 22164"/>
                <a:gd name="T1" fmla="*/ 75 h 27023"/>
                <a:gd name="T2" fmla="*/ 138921 w 22164"/>
                <a:gd name="T3" fmla="*/ 288874 h 27023"/>
                <a:gd name="T4" fmla="*/ 3649 w 22164"/>
                <a:gd name="T5" fmla="*/ 230902 h 27023"/>
                <a:gd name="T6" fmla="*/ 0 60000 65536"/>
                <a:gd name="T7" fmla="*/ 0 60000 65536"/>
                <a:gd name="T8" fmla="*/ 0 60000 65536"/>
                <a:gd name="T9" fmla="*/ 0 w 22164"/>
                <a:gd name="T10" fmla="*/ 0 h 27023"/>
                <a:gd name="T11" fmla="*/ 22164 w 22164"/>
                <a:gd name="T12" fmla="*/ 27023 h 27023"/>
              </a:gdLst>
              <a:ahLst/>
              <a:cxnLst>
                <a:cxn ang="T6">
                  <a:pos x="T0" y="T1"/>
                </a:cxn>
                <a:cxn ang="T7">
                  <a:pos x="T2" y="T3"/>
                </a:cxn>
                <a:cxn ang="T8">
                  <a:pos x="T4" y="T5"/>
                </a:cxn>
              </a:cxnLst>
              <a:rect l="T9" t="T10" r="T11" b="T12"/>
              <a:pathLst>
                <a:path w="22164" h="27023" fill="none" extrusionOk="0">
                  <a:moveTo>
                    <a:pt x="0" y="7"/>
                  </a:moveTo>
                  <a:cubicBezTo>
                    <a:pt x="187" y="2"/>
                    <a:pt x="375" y="-1"/>
                    <a:pt x="564" y="0"/>
                  </a:cubicBezTo>
                  <a:cubicBezTo>
                    <a:pt x="12493" y="0"/>
                    <a:pt x="22164" y="9670"/>
                    <a:pt x="22164" y="21600"/>
                  </a:cubicBezTo>
                  <a:cubicBezTo>
                    <a:pt x="22164" y="23429"/>
                    <a:pt x="21931" y="25251"/>
                    <a:pt x="21472" y="27023"/>
                  </a:cubicBezTo>
                </a:path>
                <a:path w="22164" h="27023" stroke="0" extrusionOk="0">
                  <a:moveTo>
                    <a:pt x="0" y="7"/>
                  </a:moveTo>
                  <a:cubicBezTo>
                    <a:pt x="187" y="2"/>
                    <a:pt x="375" y="-1"/>
                    <a:pt x="564" y="0"/>
                  </a:cubicBezTo>
                  <a:cubicBezTo>
                    <a:pt x="12493" y="0"/>
                    <a:pt x="22164" y="9670"/>
                    <a:pt x="22164" y="21600"/>
                  </a:cubicBezTo>
                  <a:cubicBezTo>
                    <a:pt x="22164" y="23429"/>
                    <a:pt x="21931" y="25251"/>
                    <a:pt x="21472" y="27023"/>
                  </a:cubicBezTo>
                  <a:lnTo>
                    <a:pt x="564" y="21600"/>
                  </a:lnTo>
                  <a:close/>
                </a:path>
              </a:pathLst>
            </a:custGeom>
            <a:noFill/>
            <a:ln w="76200" cap="rnd">
              <a:solidFill>
                <a:srgbClr val="FC0128"/>
              </a:solidFill>
              <a:round/>
              <a:headEnd type="none" w="sm" len="sm"/>
              <a:tailEnd type="stealth" w="med" len="me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14" name="Line 104"/>
            <p:cNvSpPr>
              <a:spLocks noChangeShapeType="1"/>
            </p:cNvSpPr>
            <p:nvPr/>
          </p:nvSpPr>
          <p:spPr bwMode="auto">
            <a:xfrm flipH="1" flipV="1">
              <a:off x="4801" y="1686"/>
              <a:ext cx="3" cy="224"/>
            </a:xfrm>
            <a:prstGeom prst="line">
              <a:avLst/>
            </a:prstGeom>
            <a:noFill/>
            <a:ln w="50800">
              <a:solidFill>
                <a:schemeClr val="bg2"/>
              </a:solidFill>
              <a:round/>
              <a:headEnd type="none" w="sm" len="sm"/>
              <a:tailEnd type="stealth" w="med" len="med"/>
            </a:ln>
          </p:spPr>
          <p:txBody>
            <a:bodyPr wrap="none" anchor="ctr">
              <a:prstTxWarp prst="textNoShape">
                <a:avLst/>
              </a:prstTxWarp>
            </a:bodyPr>
            <a:lstStyle/>
            <a:p>
              <a:endParaRPr lang="en-US"/>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914400"/>
            <a:ext cx="8229600" cy="685800"/>
          </a:xfrm>
        </p:spPr>
        <p:txBody>
          <a:bodyPr>
            <a:normAutofit fontScale="90000"/>
          </a:bodyPr>
          <a:lstStyle/>
          <a:p>
            <a:r>
              <a:rPr lang="en-US" dirty="0" smtClean="0"/>
              <a:t>Stroke Symptom Onset Date and Time</a:t>
            </a:r>
            <a:br>
              <a:rPr lang="en-US" dirty="0" smtClean="0"/>
            </a:br>
            <a:endParaRPr lang="en-US" dirty="0"/>
          </a:p>
        </p:txBody>
      </p:sp>
      <p:sp>
        <p:nvSpPr>
          <p:cNvPr id="3" name="Content Placeholder 2"/>
          <p:cNvSpPr>
            <a:spLocks noGrp="1"/>
          </p:cNvSpPr>
          <p:nvPr>
            <p:ph idx="1"/>
          </p:nvPr>
        </p:nvSpPr>
        <p:spPr>
          <a:xfrm>
            <a:off x="1066800" y="1600200"/>
            <a:ext cx="7086600" cy="4325112"/>
          </a:xfrm>
        </p:spPr>
        <p:txBody>
          <a:bodyPr/>
          <a:lstStyle/>
          <a:p>
            <a:pPr marL="342900" indent="-342900">
              <a:spcBef>
                <a:spcPct val="20000"/>
              </a:spcBef>
              <a:buClr>
                <a:schemeClr val="bg2"/>
              </a:buClr>
              <a:buSzPct val="75000"/>
              <a:buNone/>
            </a:pPr>
            <a:r>
              <a:rPr lang="en-US" sz="3200" b="1" i="1" u="sng" dirty="0" smtClean="0">
                <a:solidFill>
                  <a:srgbClr val="800000"/>
                </a:solidFill>
              </a:rPr>
              <a:t>Where</a:t>
            </a:r>
            <a:r>
              <a:rPr lang="en-US" sz="3200" dirty="0" smtClean="0">
                <a:solidFill>
                  <a:srgbClr val="000066"/>
                </a:solidFill>
              </a:rPr>
              <a:t> you will find it:</a:t>
            </a:r>
          </a:p>
          <a:p>
            <a:pPr marL="742950" lvl="1" indent="-285750">
              <a:spcBef>
                <a:spcPct val="20000"/>
              </a:spcBef>
              <a:buClr>
                <a:srgbClr val="800000"/>
              </a:buClr>
              <a:buSzPct val="75000"/>
              <a:buFont typeface="Wingdings" pitchFamily="-84" charset="2"/>
              <a:buChar char="Ø"/>
            </a:pPr>
            <a:r>
              <a:rPr lang="en-US" sz="3000" dirty="0" smtClean="0">
                <a:solidFill>
                  <a:srgbClr val="000066"/>
                </a:solidFill>
              </a:rPr>
              <a:t>Ambulance/EMS record</a:t>
            </a:r>
          </a:p>
          <a:p>
            <a:pPr marL="742950" lvl="1" indent="-285750">
              <a:spcBef>
                <a:spcPct val="20000"/>
              </a:spcBef>
              <a:buClr>
                <a:srgbClr val="800000"/>
              </a:buClr>
              <a:buSzPct val="75000"/>
              <a:buFont typeface="Wingdings" pitchFamily="-84" charset="2"/>
              <a:buChar char="Ø"/>
            </a:pPr>
            <a:r>
              <a:rPr lang="en-US" sz="3000" dirty="0" smtClean="0">
                <a:solidFill>
                  <a:srgbClr val="000066"/>
                </a:solidFill>
              </a:rPr>
              <a:t>Triage Nurses’ notes</a:t>
            </a:r>
          </a:p>
          <a:p>
            <a:pPr marL="742950" lvl="1" indent="-285750">
              <a:spcBef>
                <a:spcPct val="20000"/>
              </a:spcBef>
              <a:buClr>
                <a:srgbClr val="800000"/>
              </a:buClr>
              <a:buSzPct val="75000"/>
              <a:buFont typeface="Wingdings" pitchFamily="-84" charset="2"/>
              <a:buChar char="Ø"/>
            </a:pPr>
            <a:r>
              <a:rPr lang="en-US" sz="3000" dirty="0" smtClean="0">
                <a:solidFill>
                  <a:srgbClr val="000066"/>
                </a:solidFill>
              </a:rPr>
              <a:t>ED nurses notes</a:t>
            </a:r>
          </a:p>
          <a:p>
            <a:pPr marL="742950" lvl="1" indent="-285750">
              <a:spcBef>
                <a:spcPct val="20000"/>
              </a:spcBef>
              <a:buClr>
                <a:srgbClr val="800000"/>
              </a:buClr>
              <a:buSzPct val="75000"/>
              <a:buFont typeface="Wingdings" pitchFamily="-84" charset="2"/>
              <a:buChar char="Ø"/>
            </a:pPr>
            <a:r>
              <a:rPr lang="en-US" sz="3000" dirty="0" smtClean="0">
                <a:solidFill>
                  <a:srgbClr val="000066"/>
                </a:solidFill>
              </a:rPr>
              <a:t>ED physicians note</a:t>
            </a:r>
          </a:p>
          <a:p>
            <a:pPr marL="742950" lvl="1" indent="-285750">
              <a:spcBef>
                <a:spcPct val="20000"/>
              </a:spcBef>
              <a:buClr>
                <a:srgbClr val="800000"/>
              </a:buClr>
              <a:buSzPct val="75000"/>
              <a:buFont typeface="Wingdings" pitchFamily="-84" charset="2"/>
              <a:buChar char="Ø"/>
            </a:pPr>
            <a:r>
              <a:rPr lang="en-US" sz="3000" dirty="0" smtClean="0">
                <a:solidFill>
                  <a:srgbClr val="000066"/>
                </a:solidFill>
              </a:rPr>
              <a:t>Admitting MD’s note</a:t>
            </a:r>
          </a:p>
          <a:p>
            <a:pPr marL="742950" lvl="1" indent="-285750">
              <a:spcBef>
                <a:spcPct val="20000"/>
              </a:spcBef>
              <a:buClr>
                <a:srgbClr val="800000"/>
              </a:buClr>
              <a:buSzPct val="75000"/>
              <a:buFont typeface="Wingdings" pitchFamily="-84" charset="2"/>
              <a:buChar char="Ø"/>
            </a:pPr>
            <a:r>
              <a:rPr lang="en-US" sz="3000" dirty="0" smtClean="0">
                <a:solidFill>
                  <a:srgbClr val="000066"/>
                </a:solidFill>
              </a:rPr>
              <a:t>Initial Nursing assessment/ intake</a:t>
            </a:r>
          </a:p>
          <a:p>
            <a:pPr>
              <a:buNone/>
            </a:pPr>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23</a:t>
            </a:fld>
            <a:endParaRPr lang="en-CA"/>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95400"/>
            <a:ext cx="8229600" cy="685800"/>
          </a:xfrm>
        </p:spPr>
        <p:txBody>
          <a:bodyPr>
            <a:normAutofit fontScale="90000"/>
          </a:bodyPr>
          <a:lstStyle/>
          <a:p>
            <a:pPr algn="ctr"/>
            <a:r>
              <a:rPr lang="en-US" dirty="0" smtClean="0"/>
              <a:t>Approximating Times of Stroke Onset </a:t>
            </a:r>
            <a:br>
              <a:rPr lang="en-US" dirty="0" smtClean="0"/>
            </a:br>
            <a:r>
              <a:rPr lang="en-US" dirty="0" smtClean="0"/>
              <a:t>When Exact Time Not Known</a:t>
            </a:r>
            <a:r>
              <a:rPr lang="en-US" sz="4400" dirty="0" smtClean="0"/>
              <a:t> </a:t>
            </a:r>
            <a:br>
              <a:rPr lang="en-US" sz="4400" dirty="0" smtClean="0"/>
            </a:br>
            <a:r>
              <a:rPr lang="en-US" sz="2800" dirty="0" smtClean="0"/>
              <a:t>( 24 hour clock format)</a:t>
            </a:r>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24</a:t>
            </a:fld>
            <a:endParaRPr lang="en-CA"/>
          </a:p>
        </p:txBody>
      </p:sp>
      <p:graphicFrame>
        <p:nvGraphicFramePr>
          <p:cNvPr id="5" name="Group 302"/>
          <p:cNvGraphicFramePr>
            <a:graphicFrameLocks noGrp="1"/>
          </p:cNvGraphicFramePr>
          <p:nvPr/>
        </p:nvGraphicFramePr>
        <p:xfrm>
          <a:off x="457200" y="2884488"/>
          <a:ext cx="8229600" cy="3244854"/>
        </p:xfrm>
        <a:graphic>
          <a:graphicData uri="http://schemas.openxmlformats.org/drawingml/2006/table">
            <a:tbl>
              <a:tblPr/>
              <a:tblGrid>
                <a:gridCol w="2743200"/>
                <a:gridCol w="1371600"/>
                <a:gridCol w="2986088"/>
                <a:gridCol w="1128712"/>
              </a:tblGrid>
              <a:tr h="385763">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rgbClr val="000000"/>
                          </a:solidFill>
                          <a:effectLst/>
                          <a:latin typeface="Arial" pitchFamily="-84" charset="0"/>
                          <a:ea typeface="Batang" charset="-127"/>
                          <a:cs typeface="Batang" charset="-127"/>
                        </a:rPr>
                        <a:t>Middle of the night</a:t>
                      </a:r>
                    </a:p>
                  </a:txBody>
                  <a:tcPr marL="27432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rPr>
                        <a:t>03:00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dirty="0">
                          <a:ln>
                            <a:noFill/>
                          </a:ln>
                          <a:solidFill>
                            <a:srgbClr val="000000"/>
                          </a:solidFill>
                          <a:effectLst/>
                          <a:latin typeface="Arial" pitchFamily="-84" charset="0"/>
                          <a:ea typeface="Batang" charset="-127"/>
                          <a:cs typeface="Batang" charset="-127"/>
                        </a:rPr>
                        <a:t>Early afternoon</a:t>
                      </a:r>
                    </a:p>
                  </a:txBody>
                  <a:tcPr marL="27432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rPr>
                        <a:t>14:00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1813">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rgbClr val="000000"/>
                          </a:solidFill>
                          <a:effectLst/>
                          <a:latin typeface="Arial" pitchFamily="-84" charset="0"/>
                          <a:ea typeface="Batang" charset="-127"/>
                          <a:cs typeface="Batang" charset="-127"/>
                        </a:rPr>
                        <a:t>Breakfast</a:t>
                      </a:r>
                    </a:p>
                  </a:txBody>
                  <a:tcPr marL="27432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rPr>
                        <a:t>08:00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rgbClr val="000000"/>
                          </a:solidFill>
                          <a:effectLst/>
                          <a:latin typeface="Arial" pitchFamily="-84" charset="0"/>
                          <a:ea typeface="Batang" charset="-127"/>
                          <a:cs typeface="Batang" charset="-127"/>
                        </a:rPr>
                        <a:t>Afternoon or mid-afternoon</a:t>
                      </a:r>
                    </a:p>
                  </a:txBody>
                  <a:tcPr marL="27432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rPr>
                        <a:t>15:00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338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rgbClr val="000000"/>
                          </a:solidFill>
                          <a:effectLst/>
                          <a:latin typeface="Arial" pitchFamily="-84" charset="0"/>
                          <a:ea typeface="Batang" charset="-127"/>
                          <a:cs typeface="Batang" charset="-127"/>
                        </a:rPr>
                        <a:t>Early morning</a:t>
                      </a:r>
                    </a:p>
                  </a:txBody>
                  <a:tcPr marL="27432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rPr>
                        <a:t>08:00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rgbClr val="000000"/>
                          </a:solidFill>
                          <a:effectLst/>
                          <a:latin typeface="Arial" pitchFamily="-84" charset="0"/>
                          <a:ea typeface="Batang" charset="-127"/>
                          <a:cs typeface="Batang" charset="-127"/>
                        </a:rPr>
                        <a:t>Late afternoon = 16:00</a:t>
                      </a:r>
                    </a:p>
                  </a:txBody>
                  <a:tcPr marL="27432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rPr>
                        <a:t>16:00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83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rgbClr val="000000"/>
                          </a:solidFill>
                          <a:effectLst/>
                          <a:latin typeface="Arial" pitchFamily="-84" charset="0"/>
                          <a:ea typeface="Batang" charset="-127"/>
                          <a:cs typeface="Batang" charset="-127"/>
                        </a:rPr>
                        <a:t>Morning</a:t>
                      </a:r>
                    </a:p>
                  </a:txBody>
                  <a:tcPr marL="27432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rPr>
                        <a:t>09:00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rgbClr val="000000"/>
                          </a:solidFill>
                          <a:effectLst/>
                          <a:latin typeface="Arial" pitchFamily="-84" charset="0"/>
                          <a:ea typeface="Batang" charset="-127"/>
                          <a:cs typeface="Batang" charset="-127"/>
                        </a:rPr>
                        <a:t>Dinner/Supper</a:t>
                      </a:r>
                    </a:p>
                  </a:txBody>
                  <a:tcPr marL="27432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rPr>
                        <a:t>18:00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rgbClr val="000000"/>
                          </a:solidFill>
                          <a:effectLst/>
                          <a:latin typeface="Arial" pitchFamily="-84" charset="0"/>
                          <a:ea typeface="Batang" charset="-127"/>
                          <a:cs typeface="Batang" charset="-127"/>
                        </a:rPr>
                        <a:t>Late morning</a:t>
                      </a:r>
                    </a:p>
                  </a:txBody>
                  <a:tcPr marL="27432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rPr>
                        <a:t>10:00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rgbClr val="000000"/>
                          </a:solidFill>
                          <a:effectLst/>
                          <a:latin typeface="Arial" pitchFamily="-84" charset="0"/>
                          <a:ea typeface="Batang" charset="-127"/>
                          <a:cs typeface="Batang" charset="-127"/>
                        </a:rPr>
                        <a:t>Early evening</a:t>
                      </a:r>
                    </a:p>
                  </a:txBody>
                  <a:tcPr marL="27432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rPr>
                        <a:t>19:00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3063">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rgbClr val="000000"/>
                          </a:solidFill>
                          <a:effectLst/>
                          <a:latin typeface="Arial" pitchFamily="-84" charset="0"/>
                          <a:ea typeface="Batang" charset="-127"/>
                          <a:cs typeface="Batang" charset="-127"/>
                        </a:rPr>
                        <a:t>Lunch</a:t>
                      </a:r>
                    </a:p>
                  </a:txBody>
                  <a:tcPr marL="27432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rPr>
                        <a:t>12:00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rgbClr val="000000"/>
                          </a:solidFill>
                          <a:effectLst/>
                          <a:latin typeface="Arial" pitchFamily="-84" charset="0"/>
                          <a:ea typeface="Batang" charset="-127"/>
                          <a:cs typeface="Batang" charset="-127"/>
                        </a:rPr>
                        <a:t>Evening</a:t>
                      </a:r>
                    </a:p>
                  </a:txBody>
                  <a:tcPr marL="27432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rPr>
                        <a:t>21:00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3063">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rgbClr val="000000"/>
                          </a:solidFill>
                          <a:effectLst/>
                          <a:latin typeface="Arial" pitchFamily="-84" charset="0"/>
                          <a:ea typeface="Batang" charset="-127"/>
                          <a:cs typeface="Batang" charset="-127"/>
                        </a:rPr>
                        <a:t>Midday</a:t>
                      </a:r>
                    </a:p>
                  </a:txBody>
                  <a:tcPr marL="27432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rPr>
                        <a:t>12:00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rgbClr val="000000"/>
                          </a:solidFill>
                          <a:effectLst/>
                          <a:latin typeface="Arial" pitchFamily="-84" charset="0"/>
                          <a:ea typeface="Batang" charset="-127"/>
                          <a:cs typeface="Batang" charset="-127"/>
                        </a:rPr>
                        <a:t>Late evening</a:t>
                      </a:r>
                    </a:p>
                  </a:txBody>
                  <a:tcPr marL="27432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rPr>
                        <a:t>22:00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703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rgbClr val="000000"/>
                          </a:solidFill>
                          <a:effectLst/>
                          <a:latin typeface="Arial" pitchFamily="-84" charset="0"/>
                          <a:ea typeface="Batang" charset="-127"/>
                          <a:cs typeface="Batang" charset="-127"/>
                        </a:rPr>
                        <a:t>Noon</a:t>
                      </a:r>
                    </a:p>
                  </a:txBody>
                  <a:tcPr marL="27432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r>
                        <a:rPr kumimoji="0" lang="en-US" sz="16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rPr>
                        <a:t>12:00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endParaRPr kumimoji="0" lang="en-US" sz="1600" b="0" i="0" u="none" strike="noStrike" cap="none" normalizeH="0" baseline="0">
                        <a:ln>
                          <a:noFill/>
                        </a:ln>
                        <a:solidFill>
                          <a:srgbClr val="000000"/>
                        </a:solidFill>
                        <a:effectLst/>
                        <a:latin typeface="Arial" pitchFamily="-84" charset="0"/>
                        <a:ea typeface="Batang" charset="-127"/>
                        <a:cs typeface="Batang" charset="-127"/>
                      </a:endParaRPr>
                    </a:p>
                  </a:txBody>
                  <a:tcPr marL="27432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84" charset="2"/>
                        <a:buNone/>
                        <a:tabLst/>
                      </a:pPr>
                      <a:endParaRPr kumimoji="0" lang="en-US" sz="1600" b="0"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219200"/>
            <a:ext cx="8229600" cy="685800"/>
          </a:xfrm>
        </p:spPr>
        <p:txBody>
          <a:bodyPr>
            <a:normAutofit fontScale="90000"/>
          </a:bodyPr>
          <a:lstStyle/>
          <a:p>
            <a:r>
              <a:rPr lang="en-US" dirty="0" smtClean="0"/>
              <a:t>Stroke Symptom Onset Date and Time</a:t>
            </a:r>
            <a:br>
              <a:rPr lang="en-US" dirty="0" smtClean="0"/>
            </a:br>
            <a:endParaRPr lang="en-US" dirty="0"/>
          </a:p>
        </p:txBody>
      </p:sp>
      <p:sp>
        <p:nvSpPr>
          <p:cNvPr id="3" name="Content Placeholder 2"/>
          <p:cNvSpPr>
            <a:spLocks noGrp="1"/>
          </p:cNvSpPr>
          <p:nvPr>
            <p:ph idx="1"/>
          </p:nvPr>
        </p:nvSpPr>
        <p:spPr>
          <a:xfrm>
            <a:off x="381000" y="1981200"/>
            <a:ext cx="8229600" cy="4325112"/>
          </a:xfrm>
        </p:spPr>
        <p:txBody>
          <a:bodyPr/>
          <a:lstStyle/>
          <a:p>
            <a:pPr>
              <a:lnSpc>
                <a:spcPct val="90000"/>
              </a:lnSpc>
              <a:buNone/>
            </a:pPr>
            <a:r>
              <a:rPr lang="en-US" sz="3200" b="1" dirty="0" smtClean="0"/>
              <a:t>CIHI Data Entry (Fields 92 – 96): </a:t>
            </a:r>
          </a:p>
          <a:p>
            <a:pPr>
              <a:lnSpc>
                <a:spcPct val="90000"/>
              </a:lnSpc>
              <a:buNone/>
            </a:pPr>
            <a:r>
              <a:rPr lang="en-US" sz="3200" b="1" dirty="0" smtClean="0"/>
              <a:t>			Year, Month, Day, Hour, Minute</a:t>
            </a:r>
          </a:p>
          <a:p>
            <a:pPr>
              <a:lnSpc>
                <a:spcPct val="90000"/>
              </a:lnSpc>
              <a:buNone/>
            </a:pPr>
            <a:endParaRPr lang="en-US" b="1" dirty="0" smtClean="0"/>
          </a:p>
          <a:p>
            <a:pPr>
              <a:lnSpc>
                <a:spcPct val="90000"/>
              </a:lnSpc>
            </a:pPr>
            <a:r>
              <a:rPr lang="en-US" dirty="0" smtClean="0"/>
              <a:t>For unknown data record </a:t>
            </a:r>
            <a:r>
              <a:rPr lang="en-US" b="1" dirty="0" smtClean="0"/>
              <a:t>9</a:t>
            </a:r>
            <a:r>
              <a:rPr lang="en-US" dirty="0" smtClean="0"/>
              <a:t> in the missing fields</a:t>
            </a:r>
          </a:p>
          <a:p>
            <a:pPr>
              <a:lnSpc>
                <a:spcPct val="90000"/>
              </a:lnSpc>
            </a:pPr>
            <a:r>
              <a:rPr lang="en-US" dirty="0" smtClean="0"/>
              <a:t>There should never be a time where 8 (not applicable) is used.</a:t>
            </a:r>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25</a:t>
            </a:fld>
            <a:endParaRPr lang="en-CA"/>
          </a:p>
        </p:txBody>
      </p:sp>
      <p:graphicFrame>
        <p:nvGraphicFramePr>
          <p:cNvPr id="5" name="Group 168"/>
          <p:cNvGraphicFramePr>
            <a:graphicFrameLocks/>
          </p:cNvGraphicFramePr>
          <p:nvPr/>
        </p:nvGraphicFramePr>
        <p:xfrm>
          <a:off x="228600" y="5257800"/>
          <a:ext cx="8497887" cy="818197"/>
        </p:xfrm>
        <a:graphic>
          <a:graphicData uri="http://schemas.openxmlformats.org/drawingml/2006/table">
            <a:tbl>
              <a:tblPr/>
              <a:tblGrid>
                <a:gridCol w="927100"/>
                <a:gridCol w="407987"/>
                <a:gridCol w="406400"/>
                <a:gridCol w="407988"/>
                <a:gridCol w="365125"/>
                <a:gridCol w="449262"/>
                <a:gridCol w="407988"/>
                <a:gridCol w="406400"/>
                <a:gridCol w="406400"/>
                <a:gridCol w="407987"/>
                <a:gridCol w="406400"/>
                <a:gridCol w="407988"/>
                <a:gridCol w="406400"/>
                <a:gridCol w="407987"/>
                <a:gridCol w="407988"/>
                <a:gridCol w="406400"/>
                <a:gridCol w="538162"/>
                <a:gridCol w="923925"/>
              </a:tblGrid>
              <a:tr h="3000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340</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D</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D</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H</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H</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Univers" pitchFamily="34" charset="0"/>
                          <a:ea typeface="Times New Roman" pitchFamily="-84" charset="0"/>
                          <a:cs typeface="Times New Roman" pitchFamily="-84" charset="0"/>
                        </a:rPr>
                        <a:t>YY</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YY</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Arial" pitchFamily="-84" charset="0"/>
                          <a:ea typeface="ヒラギノ角ゴ Pro W3" pitchFamily="-84" charset="-128"/>
                          <a:cs typeface="ヒラギノ角ゴ Pro W3" pitchFamily="-84" charset="-128"/>
                        </a:rPr>
                        <a:t>MM</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Arial" pitchFamily="-84" charset="0"/>
                          <a:ea typeface="ヒラギノ角ゴ Pro W3" pitchFamily="-84" charset="-128"/>
                          <a:cs typeface="ヒラギノ角ゴ Pro W3" pitchFamily="-84" charset="-128"/>
                        </a:rPr>
                        <a:t>D</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Arial" pitchFamily="-84" charset="0"/>
                          <a:ea typeface="ヒラギノ角ゴ Pro W3" pitchFamily="-84" charset="-128"/>
                          <a:cs typeface="ヒラギノ角ゴ Pro W3" pitchFamily="-84" charset="-128"/>
                        </a:rPr>
                        <a:t>D</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HHMM</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r>
              <a:tr h="3000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79</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80</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81</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82</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83</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84</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85</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86</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87</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88</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89</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90</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91</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92</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93</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94</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95</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96</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00"/>
                    </a:solidFill>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685800"/>
          </a:xfrm>
        </p:spPr>
        <p:txBody>
          <a:bodyPr/>
          <a:lstStyle/>
          <a:p>
            <a:r>
              <a:rPr lang="en-US" dirty="0" smtClean="0"/>
              <a:t>CT Scan/MRI within 24 Hours</a:t>
            </a:r>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26</a:t>
            </a:fld>
            <a:endParaRPr lang="en-CA"/>
          </a:p>
        </p:txBody>
      </p:sp>
      <p:pic>
        <p:nvPicPr>
          <p:cNvPr id="6" name="Picture 5"/>
          <p:cNvPicPr>
            <a:picLocks noChangeAspect="1"/>
          </p:cNvPicPr>
          <p:nvPr/>
        </p:nvPicPr>
        <p:blipFill>
          <a:blip r:embed="rId3"/>
          <a:stretch>
            <a:fillRect/>
          </a:stretch>
        </p:blipFill>
        <p:spPr>
          <a:xfrm>
            <a:off x="762000" y="1676400"/>
            <a:ext cx="4648200" cy="4648200"/>
          </a:xfrm>
          <a:prstGeom prst="rect">
            <a:avLst/>
          </a:prstGeom>
        </p:spPr>
      </p:pic>
      <p:pic>
        <p:nvPicPr>
          <p:cNvPr id="7" name="Picture 6"/>
          <p:cNvPicPr>
            <a:picLocks noChangeAspect="1"/>
          </p:cNvPicPr>
          <p:nvPr/>
        </p:nvPicPr>
        <p:blipFill>
          <a:blip r:embed="rId4"/>
          <a:stretch>
            <a:fillRect/>
          </a:stretch>
        </p:blipFill>
        <p:spPr>
          <a:xfrm>
            <a:off x="5486400" y="2362200"/>
            <a:ext cx="3054350" cy="305435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Scan/MRI within 24 Hours</a:t>
            </a:r>
            <a:endParaRPr lang="en-US" dirty="0"/>
          </a:p>
        </p:txBody>
      </p:sp>
      <p:sp>
        <p:nvSpPr>
          <p:cNvPr id="3" name="Content Placeholder 2"/>
          <p:cNvSpPr>
            <a:spLocks noGrp="1"/>
          </p:cNvSpPr>
          <p:nvPr>
            <p:ph idx="1"/>
          </p:nvPr>
        </p:nvSpPr>
        <p:spPr>
          <a:xfrm>
            <a:off x="381000" y="3733800"/>
            <a:ext cx="8229600" cy="2191512"/>
          </a:xfrm>
        </p:spPr>
        <p:txBody>
          <a:bodyPr/>
          <a:lstStyle/>
          <a:p>
            <a:pPr marL="342900" indent="-342900">
              <a:spcBef>
                <a:spcPct val="20000"/>
              </a:spcBef>
              <a:buClr>
                <a:schemeClr val="bg2"/>
              </a:buClr>
              <a:buSzPct val="75000"/>
              <a:buNone/>
            </a:pPr>
            <a:r>
              <a:rPr lang="en-US" sz="3200" b="1" i="1" u="sng" dirty="0" smtClean="0">
                <a:solidFill>
                  <a:srgbClr val="800000"/>
                </a:solidFill>
              </a:rPr>
              <a:t>Why</a:t>
            </a:r>
            <a:r>
              <a:rPr lang="en-US" sz="3200" b="1" dirty="0" smtClean="0">
                <a:solidFill>
                  <a:srgbClr val="800000"/>
                </a:solidFill>
              </a:rPr>
              <a:t> </a:t>
            </a:r>
            <a:r>
              <a:rPr lang="en-US" sz="3200" dirty="0" smtClean="0">
                <a:solidFill>
                  <a:srgbClr val="800000"/>
                </a:solidFill>
              </a:rPr>
              <a:t>it is important:</a:t>
            </a:r>
          </a:p>
          <a:p>
            <a:pPr marL="742950" lvl="1" indent="-285750">
              <a:spcBef>
                <a:spcPct val="5000"/>
              </a:spcBef>
              <a:spcAft>
                <a:spcPct val="30000"/>
              </a:spcAft>
              <a:buClr>
                <a:srgbClr val="CC0000"/>
              </a:buClr>
              <a:buSzPct val="80000"/>
              <a:buFont typeface="Wingdings" pitchFamily="-84" charset="2"/>
              <a:buChar char="Ø"/>
            </a:pPr>
            <a:r>
              <a:rPr lang="en-US" sz="2400" dirty="0" smtClean="0">
                <a:solidFill>
                  <a:srgbClr val="212267"/>
                </a:solidFill>
              </a:rPr>
              <a:t>Brain imaging is required to guide management</a:t>
            </a:r>
          </a:p>
          <a:p>
            <a:pPr marL="742950" lvl="1" indent="-285750">
              <a:spcBef>
                <a:spcPct val="5000"/>
              </a:spcBef>
              <a:spcAft>
                <a:spcPct val="30000"/>
              </a:spcAft>
              <a:buClr>
                <a:srgbClr val="CC0000"/>
              </a:buClr>
              <a:buSzPct val="80000"/>
              <a:buFont typeface="Wingdings" pitchFamily="-84" charset="2"/>
              <a:buChar char="Ø"/>
            </a:pPr>
            <a:r>
              <a:rPr lang="en-US" sz="2400" dirty="0" smtClean="0">
                <a:solidFill>
                  <a:srgbClr val="212267"/>
                </a:solidFill>
              </a:rPr>
              <a:t>Differentiate between ischemic and hemorrhagic stroke</a:t>
            </a:r>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27</a:t>
            </a:fld>
            <a:endParaRPr lang="en-CA"/>
          </a:p>
        </p:txBody>
      </p:sp>
      <p:sp>
        <p:nvSpPr>
          <p:cNvPr id="5" name="Text Box 5"/>
          <p:cNvSpPr txBox="1">
            <a:spLocks noChangeArrowheads="1"/>
          </p:cNvSpPr>
          <p:nvPr/>
        </p:nvSpPr>
        <p:spPr bwMode="auto">
          <a:xfrm>
            <a:off x="457200" y="1828800"/>
            <a:ext cx="8001000" cy="1225550"/>
          </a:xfrm>
          <a:prstGeom prst="rect">
            <a:avLst/>
          </a:prstGeom>
          <a:noFill/>
          <a:ln w="38100" cap="rnd">
            <a:solidFill>
              <a:srgbClr val="00FF00"/>
            </a:solidFill>
            <a:prstDash val="sysDot"/>
            <a:miter lim="800000"/>
            <a:headEnd/>
            <a:tailEnd/>
          </a:ln>
        </p:spPr>
        <p:txBody>
          <a:bodyPr>
            <a:prstTxWarp prst="textNoShape">
              <a:avLst/>
            </a:prstTxWarp>
            <a:spAutoFit/>
          </a:bodyPr>
          <a:lstStyle/>
          <a:p>
            <a:pPr>
              <a:spcBef>
                <a:spcPct val="5000"/>
              </a:spcBef>
              <a:spcAft>
                <a:spcPct val="30000"/>
              </a:spcAft>
              <a:buClr>
                <a:srgbClr val="CC0000"/>
              </a:buClr>
              <a:buSzPct val="80000"/>
              <a:buFont typeface="Wingdings" pitchFamily="-84" charset="2"/>
              <a:buNone/>
            </a:pPr>
            <a:r>
              <a:rPr lang="en-US" sz="2400" b="1" dirty="0">
                <a:solidFill>
                  <a:srgbClr val="212267"/>
                </a:solidFill>
              </a:rPr>
              <a:t>Canadian Best Practice Recommendation for Stroke Care 3.3: </a:t>
            </a:r>
            <a:r>
              <a:rPr lang="en-US" sz="2400" dirty="0">
                <a:solidFill>
                  <a:srgbClr val="212267"/>
                </a:solidFill>
              </a:rPr>
              <a:t> All patients with suspected acute stroke or TIA should undergo brain imaging immediately</a:t>
            </a:r>
          </a:p>
        </p:txBody>
      </p:sp>
      <p:pic>
        <p:nvPicPr>
          <p:cNvPr id="6" name="Picture 6" descr="Normal head CAT scan with intravenous contrast."/>
          <p:cNvPicPr>
            <a:picLocks noChangeAspect="1" noChangeArrowheads="1"/>
          </p:cNvPicPr>
          <p:nvPr/>
        </p:nvPicPr>
        <p:blipFill>
          <a:blip r:embed="rId3"/>
          <a:srcRect/>
          <a:stretch>
            <a:fillRect/>
          </a:stretch>
        </p:blipFill>
        <p:spPr bwMode="auto">
          <a:xfrm>
            <a:off x="7315200" y="3200400"/>
            <a:ext cx="1035050" cy="13096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Scan/MRI within 24 Hrs</a:t>
            </a:r>
            <a:endParaRPr lang="en-US" dirty="0"/>
          </a:p>
        </p:txBody>
      </p:sp>
      <p:sp>
        <p:nvSpPr>
          <p:cNvPr id="3" name="Content Placeholder 2"/>
          <p:cNvSpPr>
            <a:spLocks noGrp="1"/>
          </p:cNvSpPr>
          <p:nvPr>
            <p:ph idx="1"/>
          </p:nvPr>
        </p:nvSpPr>
        <p:spPr/>
        <p:txBody>
          <a:bodyPr>
            <a:normAutofit fontScale="92500" lnSpcReduction="10000"/>
          </a:bodyPr>
          <a:lstStyle/>
          <a:p>
            <a:pPr>
              <a:lnSpc>
                <a:spcPct val="80000"/>
              </a:lnSpc>
              <a:buNone/>
            </a:pPr>
            <a:r>
              <a:rPr lang="en-US" b="1" i="1" u="sng" dirty="0" smtClean="0">
                <a:solidFill>
                  <a:srgbClr val="800000"/>
                </a:solidFill>
              </a:rPr>
              <a:t>Who</a:t>
            </a:r>
          </a:p>
          <a:p>
            <a:pPr>
              <a:lnSpc>
                <a:spcPct val="80000"/>
              </a:lnSpc>
            </a:pPr>
            <a:r>
              <a:rPr lang="en-US" dirty="0" smtClean="0"/>
              <a:t>All Ischemic Stroke, Hemorrhagic Stroke and TIA</a:t>
            </a:r>
            <a:r>
              <a:rPr lang="en-US" b="1" dirty="0" smtClean="0"/>
              <a:t> </a:t>
            </a:r>
          </a:p>
          <a:p>
            <a:pPr>
              <a:lnSpc>
                <a:spcPct val="80000"/>
              </a:lnSpc>
              <a:buNone/>
            </a:pPr>
            <a:endParaRPr lang="en-US" sz="1400" b="1" dirty="0" smtClean="0"/>
          </a:p>
          <a:p>
            <a:pPr>
              <a:lnSpc>
                <a:spcPct val="80000"/>
              </a:lnSpc>
              <a:buNone/>
            </a:pPr>
            <a:r>
              <a:rPr lang="en-US" b="1" i="1" u="sng" dirty="0" smtClean="0">
                <a:solidFill>
                  <a:srgbClr val="800000"/>
                </a:solidFill>
              </a:rPr>
              <a:t>What</a:t>
            </a:r>
          </a:p>
          <a:p>
            <a:pPr>
              <a:lnSpc>
                <a:spcPct val="80000"/>
              </a:lnSpc>
            </a:pPr>
            <a:r>
              <a:rPr lang="en-US" dirty="0" smtClean="0"/>
              <a:t>Did the patient have some type of initial brain imaging within the first 24 hours after arriving at hospital?</a:t>
            </a:r>
          </a:p>
          <a:p>
            <a:pPr>
              <a:lnSpc>
                <a:spcPct val="80000"/>
              </a:lnSpc>
              <a:buNone/>
            </a:pPr>
            <a:endParaRPr lang="en-US" sz="1400" b="1" dirty="0" smtClean="0">
              <a:solidFill>
                <a:schemeClr val="accent1"/>
              </a:solidFill>
            </a:endParaRPr>
          </a:p>
          <a:p>
            <a:pPr>
              <a:lnSpc>
                <a:spcPct val="80000"/>
              </a:lnSpc>
              <a:buNone/>
            </a:pPr>
            <a:r>
              <a:rPr lang="en-US" b="1" i="1" u="sng" dirty="0" smtClean="0">
                <a:solidFill>
                  <a:srgbClr val="800000"/>
                </a:solidFill>
              </a:rPr>
              <a:t>When</a:t>
            </a:r>
          </a:p>
          <a:p>
            <a:pPr>
              <a:lnSpc>
                <a:spcPct val="80000"/>
              </a:lnSpc>
              <a:spcBef>
                <a:spcPts val="600"/>
              </a:spcBef>
            </a:pPr>
            <a:r>
              <a:rPr lang="en-US" dirty="0" smtClean="0"/>
              <a:t>part of the initial physician evaluation of the patient, usually in an ED or inpatient setting</a:t>
            </a:r>
          </a:p>
          <a:p>
            <a:pPr lvl="1">
              <a:lnSpc>
                <a:spcPct val="80000"/>
              </a:lnSpc>
              <a:spcBef>
                <a:spcPts val="600"/>
              </a:spcBef>
            </a:pPr>
            <a:r>
              <a:rPr lang="en-US" dirty="0" smtClean="0"/>
              <a:t>Within the first 24 hours of arriving to a hospital</a:t>
            </a:r>
          </a:p>
          <a:p>
            <a:pPr>
              <a:lnSpc>
                <a:spcPct val="80000"/>
              </a:lnSpc>
              <a:spcBef>
                <a:spcPts val="600"/>
              </a:spcBef>
            </a:pPr>
            <a:r>
              <a:rPr lang="en-US" u="sng" dirty="0" smtClean="0"/>
              <a:t>ED triage time </a:t>
            </a:r>
            <a:r>
              <a:rPr lang="en-US" dirty="0" smtClean="0"/>
              <a:t>is considered the arrival to hospital</a:t>
            </a:r>
          </a:p>
          <a:p>
            <a:pPr lvl="1">
              <a:lnSpc>
                <a:spcPct val="80000"/>
              </a:lnSpc>
              <a:spcBef>
                <a:spcPts val="600"/>
              </a:spcBef>
            </a:pPr>
            <a:r>
              <a:rPr lang="en-US" dirty="0" smtClean="0"/>
              <a:t>not registration time or hospital admission time</a:t>
            </a:r>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28</a:t>
            </a:fld>
            <a:endParaRPr lang="en-CA"/>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Scan/MRI within 24 Hours</a:t>
            </a:r>
            <a:endParaRPr lang="en-US" dirty="0"/>
          </a:p>
        </p:txBody>
      </p:sp>
      <p:sp>
        <p:nvSpPr>
          <p:cNvPr id="3" name="Content Placeholder 2"/>
          <p:cNvSpPr>
            <a:spLocks noGrp="1"/>
          </p:cNvSpPr>
          <p:nvPr>
            <p:ph idx="1"/>
          </p:nvPr>
        </p:nvSpPr>
        <p:spPr/>
        <p:txBody>
          <a:bodyPr>
            <a:normAutofit fontScale="92500" lnSpcReduction="10000"/>
          </a:bodyPr>
          <a:lstStyle/>
          <a:p>
            <a:pPr marL="568325" indent="-342900">
              <a:spcBef>
                <a:spcPct val="20000"/>
              </a:spcBef>
              <a:buClr>
                <a:srgbClr val="800000"/>
              </a:buClr>
              <a:buSzPct val="75000"/>
              <a:buNone/>
            </a:pPr>
            <a:r>
              <a:rPr lang="en-US" b="1" i="1" u="sng" dirty="0" smtClean="0">
                <a:solidFill>
                  <a:srgbClr val="800000"/>
                </a:solidFill>
              </a:rPr>
              <a:t>Where</a:t>
            </a:r>
            <a:r>
              <a:rPr lang="en-US" dirty="0" smtClean="0"/>
              <a:t> </a:t>
            </a:r>
            <a:r>
              <a:rPr lang="en-US" dirty="0" smtClean="0">
                <a:solidFill>
                  <a:srgbClr val="212267"/>
                </a:solidFill>
              </a:rPr>
              <a:t>you will find it:</a:t>
            </a:r>
          </a:p>
          <a:p>
            <a:pPr marL="568325" indent="-342900">
              <a:spcBef>
                <a:spcPct val="20000"/>
              </a:spcBef>
              <a:buClr>
                <a:srgbClr val="800000"/>
              </a:buClr>
              <a:buSzPct val="75000"/>
              <a:buNone/>
            </a:pPr>
            <a:endParaRPr lang="en-US" dirty="0" smtClean="0">
              <a:solidFill>
                <a:srgbClr val="212267"/>
              </a:solidFill>
            </a:endParaRPr>
          </a:p>
          <a:p>
            <a:pPr marL="568325" indent="-342900">
              <a:lnSpc>
                <a:spcPct val="80000"/>
              </a:lnSpc>
              <a:spcBef>
                <a:spcPct val="5000"/>
              </a:spcBef>
              <a:spcAft>
                <a:spcPct val="30000"/>
              </a:spcAft>
              <a:buClr>
                <a:srgbClr val="CC0000"/>
              </a:buClr>
              <a:buSzPct val="80000"/>
              <a:buFont typeface="Wingdings" pitchFamily="-84" charset="2"/>
              <a:buChar char="Ø"/>
            </a:pPr>
            <a:r>
              <a:rPr lang="en-US" dirty="0" smtClean="0">
                <a:solidFill>
                  <a:srgbClr val="212267"/>
                </a:solidFill>
              </a:rPr>
              <a:t>CT report (will have date and time of scan)</a:t>
            </a:r>
          </a:p>
          <a:p>
            <a:pPr marL="568325" indent="-342900">
              <a:lnSpc>
                <a:spcPct val="80000"/>
              </a:lnSpc>
              <a:spcBef>
                <a:spcPct val="5000"/>
              </a:spcBef>
              <a:spcAft>
                <a:spcPct val="30000"/>
              </a:spcAft>
              <a:buClr>
                <a:srgbClr val="CC0000"/>
              </a:buClr>
              <a:buSzPct val="80000"/>
              <a:buFont typeface="Wingdings" pitchFamily="-84" charset="2"/>
              <a:buChar char="Ø"/>
            </a:pPr>
            <a:r>
              <a:rPr lang="en-US" dirty="0" smtClean="0">
                <a:solidFill>
                  <a:srgbClr val="212267"/>
                </a:solidFill>
              </a:rPr>
              <a:t>ED/ Inpatient nurses notes</a:t>
            </a:r>
          </a:p>
          <a:p>
            <a:pPr marL="568325" indent="-342900">
              <a:lnSpc>
                <a:spcPct val="80000"/>
              </a:lnSpc>
              <a:spcBef>
                <a:spcPct val="5000"/>
              </a:spcBef>
              <a:spcAft>
                <a:spcPct val="30000"/>
              </a:spcAft>
              <a:buClr>
                <a:srgbClr val="CC0000"/>
              </a:buClr>
              <a:buSzPct val="80000"/>
              <a:buFont typeface="Wingdings" pitchFamily="-84" charset="2"/>
              <a:buChar char="Ø"/>
            </a:pPr>
            <a:r>
              <a:rPr lang="en-US" dirty="0" smtClean="0">
                <a:solidFill>
                  <a:srgbClr val="212267"/>
                </a:solidFill>
              </a:rPr>
              <a:t>Electronic Radiology order/report</a:t>
            </a:r>
          </a:p>
          <a:p>
            <a:pPr marL="568325" indent="-342900">
              <a:lnSpc>
                <a:spcPct val="80000"/>
              </a:lnSpc>
              <a:spcBef>
                <a:spcPct val="5000"/>
              </a:spcBef>
              <a:spcAft>
                <a:spcPct val="30000"/>
              </a:spcAft>
              <a:buClr>
                <a:srgbClr val="CC0000"/>
              </a:buClr>
              <a:buSzPct val="80000"/>
              <a:buFont typeface="Wingdings" pitchFamily="-84" charset="2"/>
              <a:buChar char="Ø"/>
            </a:pPr>
            <a:r>
              <a:rPr lang="en-US" dirty="0" smtClean="0">
                <a:solidFill>
                  <a:srgbClr val="212267"/>
                </a:solidFill>
              </a:rPr>
              <a:t>ED physician orders</a:t>
            </a:r>
          </a:p>
          <a:p>
            <a:pPr marL="568325" indent="-342900">
              <a:lnSpc>
                <a:spcPct val="80000"/>
              </a:lnSpc>
              <a:spcBef>
                <a:spcPct val="5000"/>
              </a:spcBef>
              <a:spcAft>
                <a:spcPct val="30000"/>
              </a:spcAft>
              <a:buClr>
                <a:srgbClr val="CC0000"/>
              </a:buClr>
              <a:buSzPct val="80000"/>
              <a:buFont typeface="Wingdings" pitchFamily="-84" charset="2"/>
              <a:buChar char="Ø"/>
            </a:pPr>
            <a:r>
              <a:rPr lang="en-US" dirty="0" smtClean="0">
                <a:solidFill>
                  <a:srgbClr val="212267"/>
                </a:solidFill>
              </a:rPr>
              <a:t>Inpatient physician orders</a:t>
            </a:r>
          </a:p>
          <a:p>
            <a:pPr marL="568325" indent="-342900">
              <a:lnSpc>
                <a:spcPct val="80000"/>
              </a:lnSpc>
              <a:spcBef>
                <a:spcPct val="5000"/>
              </a:spcBef>
              <a:spcAft>
                <a:spcPct val="30000"/>
              </a:spcAft>
              <a:buClr>
                <a:srgbClr val="CC0000"/>
              </a:buClr>
              <a:buSzPct val="80000"/>
              <a:buFont typeface="Wingdings" pitchFamily="-84" charset="2"/>
              <a:buChar char="Ø"/>
            </a:pPr>
            <a:r>
              <a:rPr lang="en-US" dirty="0" smtClean="0">
                <a:solidFill>
                  <a:srgbClr val="212267"/>
                </a:solidFill>
              </a:rPr>
              <a:t>Diagnostic Procedures log</a:t>
            </a:r>
          </a:p>
          <a:p>
            <a:pPr marL="568325" indent="-342900">
              <a:lnSpc>
                <a:spcPct val="80000"/>
              </a:lnSpc>
              <a:spcBef>
                <a:spcPct val="5000"/>
              </a:spcBef>
              <a:spcAft>
                <a:spcPct val="30000"/>
              </a:spcAft>
              <a:buClr>
                <a:srgbClr val="CC0000"/>
              </a:buClr>
              <a:buSzPct val="80000"/>
              <a:buFont typeface="Wingdings" pitchFamily="-84" charset="2"/>
              <a:buChar char="Ø"/>
            </a:pPr>
            <a:r>
              <a:rPr lang="en-US" dirty="0" smtClean="0">
                <a:solidFill>
                  <a:srgbClr val="212267"/>
                </a:solidFill>
              </a:rPr>
              <a:t>Transfer notes</a:t>
            </a:r>
          </a:p>
          <a:p>
            <a:pPr marL="568325" indent="-342900">
              <a:lnSpc>
                <a:spcPct val="80000"/>
              </a:lnSpc>
              <a:spcBef>
                <a:spcPct val="5000"/>
              </a:spcBef>
              <a:spcAft>
                <a:spcPct val="30000"/>
              </a:spcAft>
              <a:buClr>
                <a:srgbClr val="CC0000"/>
              </a:buClr>
              <a:buSzPct val="80000"/>
              <a:buFont typeface="Wingdings" pitchFamily="-84" charset="2"/>
              <a:buChar char="Ø"/>
            </a:pPr>
            <a:r>
              <a:rPr lang="en-US" dirty="0" smtClean="0">
                <a:solidFill>
                  <a:srgbClr val="212267"/>
                </a:solidFill>
              </a:rPr>
              <a:t>Physician Consult notes</a:t>
            </a:r>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29</a:t>
            </a:fld>
            <a:endParaRPr lang="en-CA"/>
          </a:p>
        </p:txBody>
      </p:sp>
      <p:pic>
        <p:nvPicPr>
          <p:cNvPr id="5" name="Picture 5" descr="ski0022"/>
          <p:cNvPicPr>
            <a:picLocks noChangeAspect="1" noChangeArrowheads="1"/>
          </p:cNvPicPr>
          <p:nvPr/>
        </p:nvPicPr>
        <p:blipFill>
          <a:blip r:embed="rId3"/>
          <a:srcRect/>
          <a:stretch>
            <a:fillRect/>
          </a:stretch>
        </p:blipFill>
        <p:spPr bwMode="auto">
          <a:xfrm>
            <a:off x="6172200" y="3352800"/>
            <a:ext cx="2133600" cy="22179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95400"/>
            <a:ext cx="8229600" cy="685800"/>
          </a:xfrm>
        </p:spPr>
        <p:txBody>
          <a:bodyPr>
            <a:normAutofit fontScale="90000"/>
          </a:bodyPr>
          <a:lstStyle/>
          <a:p>
            <a:r>
              <a:rPr lang="en-US" dirty="0" smtClean="0"/>
              <a:t>CT Scan/MRI within 24 Hours</a:t>
            </a:r>
            <a:br>
              <a:rPr lang="en-US" dirty="0" smtClean="0"/>
            </a:br>
            <a:endParaRPr lang="en-US" dirty="0"/>
          </a:p>
        </p:txBody>
      </p:sp>
      <p:sp>
        <p:nvSpPr>
          <p:cNvPr id="3" name="Content Placeholder 2"/>
          <p:cNvSpPr>
            <a:spLocks noGrp="1"/>
          </p:cNvSpPr>
          <p:nvPr>
            <p:ph idx="1"/>
          </p:nvPr>
        </p:nvSpPr>
        <p:spPr>
          <a:xfrm>
            <a:off x="381000" y="2133600"/>
            <a:ext cx="8229600" cy="4477512"/>
          </a:xfrm>
        </p:spPr>
        <p:txBody>
          <a:bodyPr/>
          <a:lstStyle/>
          <a:p>
            <a:pPr>
              <a:buNone/>
            </a:pPr>
            <a:r>
              <a:rPr lang="en-US" b="1" dirty="0" smtClean="0"/>
              <a:t>CIHI Data Entry (Field 80):  Yes / No</a:t>
            </a:r>
          </a:p>
          <a:p>
            <a:r>
              <a:rPr lang="en-US" b="1" dirty="0" smtClean="0"/>
              <a:t>Y</a:t>
            </a:r>
            <a:r>
              <a:rPr lang="en-US" dirty="0" smtClean="0"/>
              <a:t> if done within 24 hours of arrival</a:t>
            </a:r>
          </a:p>
          <a:p>
            <a:r>
              <a:rPr lang="en-US" b="1" dirty="0" smtClean="0"/>
              <a:t>N</a:t>
            </a:r>
            <a:r>
              <a:rPr lang="en-US" dirty="0" smtClean="0"/>
              <a:t> if not done within 24 hours </a:t>
            </a:r>
          </a:p>
          <a:p>
            <a:r>
              <a:rPr lang="en-US" b="1" dirty="0" smtClean="0"/>
              <a:t>P</a:t>
            </a:r>
            <a:r>
              <a:rPr lang="en-US" dirty="0" smtClean="0"/>
              <a:t> if done at another hospital prior to transfer</a:t>
            </a:r>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30</a:t>
            </a:fld>
            <a:endParaRPr lang="en-CA"/>
          </a:p>
        </p:txBody>
      </p:sp>
      <p:graphicFrame>
        <p:nvGraphicFramePr>
          <p:cNvPr id="6" name="Group 168"/>
          <p:cNvGraphicFramePr>
            <a:graphicFrameLocks/>
          </p:cNvGraphicFramePr>
          <p:nvPr/>
        </p:nvGraphicFramePr>
        <p:xfrm>
          <a:off x="228600" y="5257800"/>
          <a:ext cx="8497887" cy="818197"/>
        </p:xfrm>
        <a:graphic>
          <a:graphicData uri="http://schemas.openxmlformats.org/drawingml/2006/table">
            <a:tbl>
              <a:tblPr/>
              <a:tblGrid>
                <a:gridCol w="927100"/>
                <a:gridCol w="407987"/>
                <a:gridCol w="406400"/>
                <a:gridCol w="407988"/>
                <a:gridCol w="365125"/>
                <a:gridCol w="449262"/>
                <a:gridCol w="407988"/>
                <a:gridCol w="406400"/>
                <a:gridCol w="406400"/>
                <a:gridCol w="407987"/>
                <a:gridCol w="406400"/>
                <a:gridCol w="407988"/>
                <a:gridCol w="406400"/>
                <a:gridCol w="407987"/>
                <a:gridCol w="407988"/>
                <a:gridCol w="406400"/>
                <a:gridCol w="538162"/>
                <a:gridCol w="923925"/>
              </a:tblGrid>
              <a:tr h="3000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340</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D</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D</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H</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H</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Univers" pitchFamily="34" charset="0"/>
                          <a:ea typeface="Times New Roman" pitchFamily="-84" charset="0"/>
                          <a:cs typeface="Times New Roman" pitchFamily="-84" charset="0"/>
                        </a:rPr>
                        <a:t>YY</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YY</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Arial" pitchFamily="-84" charset="0"/>
                          <a:ea typeface="ヒラギノ角ゴ Pro W3" pitchFamily="-84" charset="-128"/>
                          <a:cs typeface="ヒラギノ角ゴ Pro W3" pitchFamily="-84" charset="-128"/>
                        </a:rPr>
                        <a:t>MM</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Arial" pitchFamily="-84" charset="0"/>
                          <a:ea typeface="ヒラギノ角ゴ Pro W3" pitchFamily="-84" charset="-128"/>
                          <a:cs typeface="ヒラギノ角ゴ Pro W3" pitchFamily="-84" charset="-128"/>
                        </a:rPr>
                        <a:t>D</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Arial" pitchFamily="-84" charset="0"/>
                          <a:ea typeface="ヒラギノ角ゴ Pro W3" pitchFamily="-84" charset="-128"/>
                          <a:cs typeface="ヒラギノ角ゴ Pro W3" pitchFamily="-84" charset="-128"/>
                        </a:rPr>
                        <a:t>D</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HHMM</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r>
              <a:tr h="3000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79</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80</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81</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82</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83</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84</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85</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86</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87</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88</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89</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90</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91</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92</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93</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94</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95</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96</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Admission to a Stroke Unit</a:t>
            </a:r>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31</a:t>
            </a:fld>
            <a:endParaRPr lang="en-CA"/>
          </a:p>
        </p:txBody>
      </p:sp>
      <p:grpSp>
        <p:nvGrpSpPr>
          <p:cNvPr id="5" name="Group 15"/>
          <p:cNvGrpSpPr>
            <a:grpSpLocks/>
          </p:cNvGrpSpPr>
          <p:nvPr/>
        </p:nvGrpSpPr>
        <p:grpSpPr bwMode="auto">
          <a:xfrm>
            <a:off x="1547813" y="2060575"/>
            <a:ext cx="6048375" cy="4176713"/>
            <a:chOff x="1066" y="1207"/>
            <a:chExt cx="3810" cy="2631"/>
          </a:xfrm>
        </p:grpSpPr>
        <p:grpSp>
          <p:nvGrpSpPr>
            <p:cNvPr id="6" name="Group 13"/>
            <p:cNvGrpSpPr>
              <a:grpSpLocks/>
            </p:cNvGrpSpPr>
            <p:nvPr/>
          </p:nvGrpSpPr>
          <p:grpSpPr bwMode="auto">
            <a:xfrm>
              <a:off x="1066" y="1344"/>
              <a:ext cx="3810" cy="2494"/>
              <a:chOff x="839" y="1162"/>
              <a:chExt cx="4808" cy="2858"/>
            </a:xfrm>
          </p:grpSpPr>
          <p:sp>
            <p:nvSpPr>
              <p:cNvPr id="8" name="AutoShape 12"/>
              <p:cNvSpPr>
                <a:spLocks noChangeArrowheads="1"/>
              </p:cNvSpPr>
              <p:nvPr/>
            </p:nvSpPr>
            <p:spPr bwMode="auto">
              <a:xfrm>
                <a:off x="839" y="1162"/>
                <a:ext cx="4808" cy="2858"/>
              </a:xfrm>
              <a:prstGeom prst="pentagon">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pic>
            <p:nvPicPr>
              <p:cNvPr id="9" name="Picture 5" descr="21613800"/>
              <p:cNvPicPr>
                <a:picLocks noChangeAspect="1" noChangeArrowheads="1"/>
              </p:cNvPicPr>
              <p:nvPr/>
            </p:nvPicPr>
            <p:blipFill>
              <a:blip r:embed="rId3"/>
              <a:srcRect/>
              <a:stretch>
                <a:fillRect/>
              </a:stretch>
            </p:blipFill>
            <p:spPr bwMode="auto">
              <a:xfrm>
                <a:off x="1791" y="1991"/>
                <a:ext cx="2996" cy="1937"/>
              </a:xfrm>
              <a:prstGeom prst="rect">
                <a:avLst/>
              </a:prstGeom>
              <a:noFill/>
              <a:ln w="9525">
                <a:noFill/>
                <a:miter lim="800000"/>
                <a:headEnd/>
                <a:tailEnd/>
              </a:ln>
            </p:spPr>
          </p:pic>
          <p:sp>
            <p:nvSpPr>
              <p:cNvPr id="10" name="Text Box 6"/>
              <p:cNvSpPr txBox="1">
                <a:spLocks noChangeArrowheads="1"/>
              </p:cNvSpPr>
              <p:nvPr/>
            </p:nvSpPr>
            <p:spPr bwMode="auto">
              <a:xfrm>
                <a:off x="4576" y="2858"/>
                <a:ext cx="426" cy="286"/>
              </a:xfrm>
              <a:prstGeom prst="rect">
                <a:avLst/>
              </a:prstGeom>
              <a:solidFill>
                <a:srgbClr val="FFFF00"/>
              </a:solidFill>
              <a:ln w="9525">
                <a:noFill/>
                <a:miter lim="800000"/>
                <a:headEnd/>
                <a:tailEnd/>
              </a:ln>
            </p:spPr>
            <p:txBody>
              <a:bodyPr wrap="none">
                <a:prstTxWarp prst="textNoShape">
                  <a:avLst/>
                </a:prstTxWarp>
                <a:spAutoFit/>
              </a:bodyPr>
              <a:lstStyle/>
              <a:p>
                <a:r>
                  <a:rPr lang="en-US" sz="2000">
                    <a:solidFill>
                      <a:schemeClr val="accent2"/>
                    </a:solidFill>
                  </a:rPr>
                  <a:t>OT</a:t>
                </a:r>
              </a:p>
            </p:txBody>
          </p:sp>
          <p:sp>
            <p:nvSpPr>
              <p:cNvPr id="11" name="Text Box 7"/>
              <p:cNvSpPr txBox="1">
                <a:spLocks noChangeArrowheads="1"/>
              </p:cNvSpPr>
              <p:nvPr/>
            </p:nvSpPr>
            <p:spPr bwMode="auto">
              <a:xfrm>
                <a:off x="3863" y="3114"/>
                <a:ext cx="439" cy="286"/>
              </a:xfrm>
              <a:prstGeom prst="rect">
                <a:avLst/>
              </a:prstGeom>
              <a:solidFill>
                <a:srgbClr val="FFFF00"/>
              </a:solidFill>
              <a:ln w="9525">
                <a:noFill/>
                <a:miter lim="800000"/>
                <a:headEnd/>
                <a:tailEnd/>
              </a:ln>
            </p:spPr>
            <p:txBody>
              <a:bodyPr wrap="none">
                <a:prstTxWarp prst="textNoShape">
                  <a:avLst/>
                </a:prstTxWarp>
                <a:spAutoFit/>
              </a:bodyPr>
              <a:lstStyle/>
              <a:p>
                <a:r>
                  <a:rPr lang="en-US" sz="2000">
                    <a:solidFill>
                      <a:schemeClr val="accent2"/>
                    </a:solidFill>
                  </a:rPr>
                  <a:t>RN</a:t>
                </a:r>
              </a:p>
            </p:txBody>
          </p:sp>
          <p:sp>
            <p:nvSpPr>
              <p:cNvPr id="12" name="Text Box 8"/>
              <p:cNvSpPr txBox="1">
                <a:spLocks noChangeArrowheads="1"/>
              </p:cNvSpPr>
              <p:nvPr/>
            </p:nvSpPr>
            <p:spPr bwMode="auto">
              <a:xfrm>
                <a:off x="2504" y="2551"/>
                <a:ext cx="451" cy="198"/>
              </a:xfrm>
              <a:prstGeom prst="rect">
                <a:avLst/>
              </a:prstGeom>
              <a:solidFill>
                <a:srgbClr val="FFFF00"/>
              </a:solidFill>
              <a:ln w="9525">
                <a:noFill/>
                <a:miter lim="800000"/>
                <a:headEnd/>
                <a:tailEnd/>
              </a:ln>
            </p:spPr>
            <p:txBody>
              <a:bodyPr>
                <a:prstTxWarp prst="textNoShape">
                  <a:avLst/>
                </a:prstTxWarp>
                <a:spAutoFit/>
              </a:bodyPr>
              <a:lstStyle/>
              <a:p>
                <a:r>
                  <a:rPr lang="en-US" sz="1200" b="1">
                    <a:solidFill>
                      <a:schemeClr val="accent2"/>
                    </a:solidFill>
                  </a:rPr>
                  <a:t>PT</a:t>
                </a:r>
              </a:p>
            </p:txBody>
          </p:sp>
          <p:sp>
            <p:nvSpPr>
              <p:cNvPr id="13" name="Text Box 9"/>
              <p:cNvSpPr txBox="1">
                <a:spLocks noChangeArrowheads="1"/>
              </p:cNvSpPr>
              <p:nvPr/>
            </p:nvSpPr>
            <p:spPr bwMode="auto">
              <a:xfrm rot="1348766">
                <a:off x="1854" y="3265"/>
                <a:ext cx="1164" cy="286"/>
              </a:xfrm>
              <a:prstGeom prst="rect">
                <a:avLst/>
              </a:prstGeom>
              <a:solidFill>
                <a:srgbClr val="CCFFCC"/>
              </a:solidFill>
              <a:ln w="9525">
                <a:noFill/>
                <a:miter lim="800000"/>
                <a:headEnd/>
                <a:tailEnd/>
              </a:ln>
            </p:spPr>
            <p:txBody>
              <a:bodyPr>
                <a:prstTxWarp prst="textNoShape">
                  <a:avLst/>
                </a:prstTxWarp>
                <a:spAutoFit/>
              </a:bodyPr>
              <a:lstStyle/>
              <a:p>
                <a:pPr algn="ctr"/>
                <a:r>
                  <a:rPr lang="en-US" sz="1000" b="1">
                    <a:solidFill>
                      <a:schemeClr val="accent2"/>
                    </a:solidFill>
                  </a:rPr>
                  <a:t>Interprofessional </a:t>
                </a:r>
              </a:p>
              <a:p>
                <a:pPr algn="ctr"/>
                <a:r>
                  <a:rPr lang="en-US" sz="1000" b="1">
                    <a:solidFill>
                      <a:schemeClr val="accent2"/>
                    </a:solidFill>
                  </a:rPr>
                  <a:t>Stroke Unit Bed #4</a:t>
                </a:r>
              </a:p>
            </p:txBody>
          </p:sp>
          <p:sp>
            <p:nvSpPr>
              <p:cNvPr id="14" name="WordArt 10"/>
              <p:cNvSpPr>
                <a:spLocks noChangeArrowheads="1" noChangeShapeType="1" noTextEdit="1"/>
              </p:cNvSpPr>
              <p:nvPr/>
            </p:nvSpPr>
            <p:spPr bwMode="auto">
              <a:xfrm>
                <a:off x="2290" y="1616"/>
                <a:ext cx="1957" cy="270"/>
              </a:xfrm>
              <a:prstGeom prst="rect">
                <a:avLst/>
              </a:prstGeom>
            </p:spPr>
            <p:txBody>
              <a:bodyPr wrap="none" fromWordArt="1">
                <a:prstTxWarp prst="textPlain">
                  <a:avLst>
                    <a:gd name="adj" fmla="val 50000"/>
                  </a:avLst>
                </a:prstTxWarp>
              </a:bodyPr>
              <a:lstStyle/>
              <a:p>
                <a:pPr algn="ctr"/>
                <a:r>
                  <a:rPr lang="en-US" sz="2800" kern="10">
                    <a:ln w="19050">
                      <a:solidFill>
                        <a:srgbClr val="99CCFF"/>
                      </a:solidFill>
                      <a:round/>
                      <a:headEnd/>
                      <a:tailEnd/>
                    </a:ln>
                    <a:solidFill>
                      <a:srgbClr val="0066CC"/>
                    </a:solidFill>
                    <a:effectLst>
                      <a:outerShdw blurRad="63500" dist="38099" dir="2700000" algn="ctr" rotWithShape="0">
                        <a:srgbClr val="990000">
                          <a:alpha val="74997"/>
                        </a:srgbClr>
                      </a:outerShdw>
                    </a:effectLst>
                    <a:latin typeface="Impact"/>
                    <a:ea typeface="Impact"/>
                    <a:cs typeface="Impact"/>
                  </a:rPr>
                  <a:t>Stroke Unit</a:t>
                </a:r>
              </a:p>
            </p:txBody>
          </p:sp>
        </p:grpSp>
        <p:pic>
          <p:nvPicPr>
            <p:cNvPr id="7" name="Picture 14" descr="MCj04114060000[1]"/>
            <p:cNvPicPr>
              <a:picLocks noChangeAspect="1" noChangeArrowheads="1"/>
            </p:cNvPicPr>
            <p:nvPr/>
          </p:nvPicPr>
          <p:blipFill>
            <a:blip r:embed="rId4"/>
            <a:srcRect/>
            <a:stretch>
              <a:fillRect/>
            </a:stretch>
          </p:blipFill>
          <p:spPr bwMode="auto">
            <a:xfrm>
              <a:off x="2699" y="1207"/>
              <a:ext cx="490" cy="473"/>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8229600" cy="685800"/>
          </a:xfrm>
        </p:spPr>
        <p:txBody>
          <a:bodyPr/>
          <a:lstStyle/>
          <a:p>
            <a:pPr algn="ctr"/>
            <a:r>
              <a:rPr lang="en-US" dirty="0" smtClean="0"/>
              <a:t>Admission to a Stroke Unit</a:t>
            </a:r>
            <a:endParaRPr lang="en-US" dirty="0"/>
          </a:p>
        </p:txBody>
      </p:sp>
      <p:sp>
        <p:nvSpPr>
          <p:cNvPr id="3" name="Content Placeholder 2"/>
          <p:cNvSpPr>
            <a:spLocks noGrp="1"/>
          </p:cNvSpPr>
          <p:nvPr>
            <p:ph idx="1"/>
          </p:nvPr>
        </p:nvSpPr>
        <p:spPr>
          <a:xfrm>
            <a:off x="381000" y="4343400"/>
            <a:ext cx="8229600" cy="1581912"/>
          </a:xfrm>
        </p:spPr>
        <p:txBody>
          <a:bodyPr>
            <a:normAutofit fontScale="92500" lnSpcReduction="20000"/>
          </a:bodyPr>
          <a:lstStyle/>
          <a:p>
            <a:pPr marL="342900" indent="-342900">
              <a:spcBef>
                <a:spcPct val="20000"/>
              </a:spcBef>
              <a:buClr>
                <a:schemeClr val="bg2"/>
              </a:buClr>
              <a:buSzPct val="75000"/>
              <a:buNone/>
            </a:pPr>
            <a:r>
              <a:rPr lang="en-US" sz="3200" b="1" i="1" u="sng" dirty="0" smtClean="0">
                <a:solidFill>
                  <a:srgbClr val="800000"/>
                </a:solidFill>
              </a:rPr>
              <a:t>Why</a:t>
            </a:r>
            <a:r>
              <a:rPr lang="en-US" sz="3200" b="1" dirty="0" smtClean="0">
                <a:solidFill>
                  <a:srgbClr val="800000"/>
                </a:solidFill>
              </a:rPr>
              <a:t> </a:t>
            </a:r>
            <a:r>
              <a:rPr lang="en-US" sz="3200" dirty="0" smtClean="0">
                <a:solidFill>
                  <a:srgbClr val="800000"/>
                </a:solidFill>
              </a:rPr>
              <a:t>it is important:</a:t>
            </a:r>
          </a:p>
          <a:p>
            <a:r>
              <a:rPr lang="en-US" dirty="0" smtClean="0">
                <a:solidFill>
                  <a:srgbClr val="212267"/>
                </a:solidFill>
              </a:rPr>
              <a:t>High level evidence that demonstrates stroke patients who are treated on a stroke unit have lower death and disability rates</a:t>
            </a:r>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32</a:t>
            </a:fld>
            <a:endParaRPr lang="en-CA"/>
          </a:p>
        </p:txBody>
      </p:sp>
      <p:sp>
        <p:nvSpPr>
          <p:cNvPr id="5" name="Text Box 5"/>
          <p:cNvSpPr txBox="1">
            <a:spLocks noChangeArrowheads="1"/>
          </p:cNvSpPr>
          <p:nvPr/>
        </p:nvSpPr>
        <p:spPr bwMode="auto">
          <a:xfrm>
            <a:off x="609600" y="2057400"/>
            <a:ext cx="8001000" cy="1590675"/>
          </a:xfrm>
          <a:prstGeom prst="rect">
            <a:avLst/>
          </a:prstGeom>
          <a:noFill/>
          <a:ln w="38100" cap="rnd">
            <a:solidFill>
              <a:srgbClr val="00FF00"/>
            </a:solidFill>
            <a:prstDash val="sysDot"/>
            <a:miter lim="800000"/>
            <a:headEnd/>
            <a:tailEnd/>
          </a:ln>
        </p:spPr>
        <p:txBody>
          <a:bodyPr>
            <a:prstTxWarp prst="textNoShape">
              <a:avLst/>
            </a:prstTxWarp>
            <a:spAutoFit/>
          </a:bodyPr>
          <a:lstStyle/>
          <a:p>
            <a:pPr eaLnBrk="1" hangingPunct="1">
              <a:spcBef>
                <a:spcPct val="50000"/>
              </a:spcBef>
            </a:pPr>
            <a:r>
              <a:rPr lang="en-US" sz="2400" b="1" i="1" dirty="0">
                <a:solidFill>
                  <a:srgbClr val="212267"/>
                </a:solidFill>
              </a:rPr>
              <a:t>Canadian Best Practice Recommendation for Stroke Care 4.1:</a:t>
            </a:r>
            <a:r>
              <a:rPr lang="en-US" sz="2400" dirty="0">
                <a:solidFill>
                  <a:srgbClr val="212267"/>
                </a:solidFill>
              </a:rPr>
              <a:t>  Patients admitted to hospital because of an acute Stroke or TIA should be treated in a designated and geographically defined stroke unit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Special Notes about Stroke Units:</a:t>
            </a:r>
            <a:endParaRPr lang="en-US" dirty="0"/>
          </a:p>
        </p:txBody>
      </p:sp>
      <p:sp>
        <p:nvSpPr>
          <p:cNvPr id="3" name="Content Placeholder 2"/>
          <p:cNvSpPr>
            <a:spLocks noGrp="1"/>
          </p:cNvSpPr>
          <p:nvPr>
            <p:ph idx="1"/>
          </p:nvPr>
        </p:nvSpPr>
        <p:spPr>
          <a:xfrm>
            <a:off x="381000" y="1600200"/>
            <a:ext cx="8229600" cy="4724400"/>
          </a:xfrm>
        </p:spPr>
        <p:txBody>
          <a:bodyPr>
            <a:normAutofit fontScale="92500" lnSpcReduction="10000"/>
          </a:bodyPr>
          <a:lstStyle/>
          <a:p>
            <a:pPr>
              <a:lnSpc>
                <a:spcPct val="80000"/>
              </a:lnSpc>
              <a:spcAft>
                <a:spcPts val="1200"/>
              </a:spcAft>
              <a:buNone/>
            </a:pPr>
            <a:r>
              <a:rPr lang="en-US" b="1" dirty="0" smtClean="0"/>
              <a:t>Definition of a stroke unit: </a:t>
            </a:r>
          </a:p>
          <a:p>
            <a:pPr>
              <a:lnSpc>
                <a:spcPct val="80000"/>
              </a:lnSpc>
              <a:spcAft>
                <a:spcPts val="1200"/>
              </a:spcAft>
              <a:buNone/>
            </a:pPr>
            <a:r>
              <a:rPr lang="en-US" b="1" dirty="0" smtClean="0"/>
              <a:t>“ A specialized, geographically defined hospital unit dedicated to the management of stroke patients” (CBPR 4.1)</a:t>
            </a:r>
          </a:p>
          <a:p>
            <a:pPr algn="ctr">
              <a:lnSpc>
                <a:spcPct val="80000"/>
              </a:lnSpc>
              <a:spcAft>
                <a:spcPts val="1200"/>
              </a:spcAft>
              <a:buNone/>
            </a:pPr>
            <a:endParaRPr lang="en-US" sz="900" b="1" dirty="0" smtClean="0"/>
          </a:p>
          <a:p>
            <a:pPr>
              <a:lnSpc>
                <a:spcPct val="80000"/>
              </a:lnSpc>
              <a:spcAft>
                <a:spcPts val="1200"/>
              </a:spcAft>
            </a:pPr>
            <a:r>
              <a:rPr lang="en-US" sz="2400" i="1" dirty="0" smtClean="0"/>
              <a:t>Do you have a stroke unit?</a:t>
            </a:r>
          </a:p>
          <a:p>
            <a:pPr lvl="1">
              <a:lnSpc>
                <a:spcPct val="80000"/>
              </a:lnSpc>
              <a:spcAft>
                <a:spcPts val="1200"/>
              </a:spcAft>
            </a:pPr>
            <a:r>
              <a:rPr lang="en-US" sz="2400" dirty="0" smtClean="0"/>
              <a:t>Each facility should establish if they have a stroke unit that meets the CSN definition</a:t>
            </a:r>
          </a:p>
          <a:p>
            <a:pPr>
              <a:lnSpc>
                <a:spcPct val="80000"/>
              </a:lnSpc>
              <a:spcAft>
                <a:spcPts val="1200"/>
              </a:spcAft>
            </a:pPr>
            <a:r>
              <a:rPr lang="en-US" sz="2400" i="1" dirty="0" smtClean="0"/>
              <a:t>If yes, where is it located in the hospital?</a:t>
            </a:r>
          </a:p>
          <a:p>
            <a:pPr lvl="1">
              <a:lnSpc>
                <a:spcPct val="80000"/>
              </a:lnSpc>
              <a:spcAft>
                <a:spcPts val="1200"/>
              </a:spcAft>
            </a:pPr>
            <a:r>
              <a:rPr lang="en-US" sz="2400" dirty="0" smtClean="0"/>
              <a:t>Health records should know where the stroke unit is located (i.e., ward/location code)</a:t>
            </a:r>
          </a:p>
          <a:p>
            <a:pPr>
              <a:lnSpc>
                <a:spcPct val="80000"/>
              </a:lnSpc>
              <a:spcAft>
                <a:spcPts val="1200"/>
              </a:spcAft>
            </a:pPr>
            <a:r>
              <a:rPr lang="en-US" sz="2400" dirty="0" smtClean="0"/>
              <a:t>Note:  </a:t>
            </a:r>
            <a:r>
              <a:rPr lang="en-US" sz="2400" u="sng" dirty="0" smtClean="0"/>
              <a:t>clustering</a:t>
            </a:r>
            <a:r>
              <a:rPr lang="en-US" sz="2400" dirty="0" smtClean="0"/>
              <a:t> of stroke patients in the absence of a stroke unit should not be considered as a ‘yes’ for this measure</a:t>
            </a:r>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33</a:t>
            </a:fld>
            <a:endParaRPr lang="en-CA"/>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Admission to a Stroke Unit</a:t>
            </a:r>
            <a:endParaRPr lang="en-US" dirty="0"/>
          </a:p>
        </p:txBody>
      </p:sp>
      <p:sp>
        <p:nvSpPr>
          <p:cNvPr id="3" name="Content Placeholder 2"/>
          <p:cNvSpPr>
            <a:spLocks noGrp="1"/>
          </p:cNvSpPr>
          <p:nvPr>
            <p:ph idx="1"/>
          </p:nvPr>
        </p:nvSpPr>
        <p:spPr>
          <a:xfrm>
            <a:off x="381000" y="1600200"/>
            <a:ext cx="8229600" cy="4493096"/>
          </a:xfrm>
        </p:spPr>
        <p:txBody>
          <a:bodyPr>
            <a:normAutofit fontScale="92500" lnSpcReduction="20000"/>
          </a:bodyPr>
          <a:lstStyle/>
          <a:p>
            <a:pPr>
              <a:lnSpc>
                <a:spcPct val="90000"/>
              </a:lnSpc>
              <a:buNone/>
            </a:pPr>
            <a:r>
              <a:rPr lang="en-US" sz="2400" b="1" i="1" u="sng" dirty="0" smtClean="0">
                <a:solidFill>
                  <a:srgbClr val="800000"/>
                </a:solidFill>
              </a:rPr>
              <a:t>Who</a:t>
            </a:r>
            <a:r>
              <a:rPr lang="en-US" sz="2400" b="1" dirty="0" smtClean="0"/>
              <a:t> </a:t>
            </a:r>
          </a:p>
          <a:p>
            <a:pPr>
              <a:lnSpc>
                <a:spcPct val="90000"/>
              </a:lnSpc>
            </a:pPr>
            <a:r>
              <a:rPr lang="en-US" sz="2400" dirty="0" smtClean="0"/>
              <a:t>All admitted  Ischemic Stroke, intracerebral hemorrhagic and TIA</a:t>
            </a:r>
            <a:r>
              <a:rPr lang="en-US" sz="2400" b="1" dirty="0" smtClean="0"/>
              <a:t> patients</a:t>
            </a:r>
          </a:p>
          <a:p>
            <a:pPr>
              <a:lnSpc>
                <a:spcPct val="90000"/>
              </a:lnSpc>
            </a:pPr>
            <a:r>
              <a:rPr lang="en-US" sz="2400" dirty="0" smtClean="0"/>
              <a:t>Only during acute  inpatient care, this does not include admission to a stroke rehab unit, even if in same facility</a:t>
            </a:r>
          </a:p>
          <a:p>
            <a:pPr>
              <a:lnSpc>
                <a:spcPct val="90000"/>
              </a:lnSpc>
            </a:pPr>
            <a:endParaRPr lang="en-US" sz="2400" b="1" dirty="0" smtClean="0"/>
          </a:p>
          <a:p>
            <a:pPr>
              <a:lnSpc>
                <a:spcPct val="90000"/>
              </a:lnSpc>
              <a:buNone/>
            </a:pPr>
            <a:r>
              <a:rPr lang="en-US" sz="2400" b="1" i="1" u="sng" dirty="0" smtClean="0">
                <a:solidFill>
                  <a:srgbClr val="800000"/>
                </a:solidFill>
              </a:rPr>
              <a:t>What</a:t>
            </a:r>
          </a:p>
          <a:p>
            <a:pPr>
              <a:lnSpc>
                <a:spcPct val="90000"/>
              </a:lnSpc>
            </a:pPr>
            <a:r>
              <a:rPr lang="en-US" sz="2400" dirty="0" smtClean="0"/>
              <a:t>Did the patient spend any time during the acute care admission on a designated stroke unit?  **Need to confirm whether there is a clearly defined stroke unit</a:t>
            </a:r>
          </a:p>
          <a:p>
            <a:pPr>
              <a:lnSpc>
                <a:spcPct val="90000"/>
              </a:lnSpc>
              <a:buNone/>
            </a:pPr>
            <a:endParaRPr lang="en-US" sz="2400" b="1" dirty="0" smtClean="0"/>
          </a:p>
          <a:p>
            <a:pPr>
              <a:lnSpc>
                <a:spcPct val="90000"/>
              </a:lnSpc>
              <a:buNone/>
            </a:pPr>
            <a:r>
              <a:rPr lang="en-US" sz="2400" b="1" i="1" u="sng" dirty="0" smtClean="0">
                <a:solidFill>
                  <a:srgbClr val="800000"/>
                </a:solidFill>
              </a:rPr>
              <a:t>When</a:t>
            </a:r>
          </a:p>
          <a:p>
            <a:pPr>
              <a:lnSpc>
                <a:spcPct val="90000"/>
              </a:lnSpc>
            </a:pPr>
            <a:r>
              <a:rPr lang="en-US" sz="2400" dirty="0" smtClean="0"/>
              <a:t>During admission …</a:t>
            </a:r>
          </a:p>
          <a:p>
            <a:pPr lvl="1">
              <a:lnSpc>
                <a:spcPct val="90000"/>
              </a:lnSpc>
            </a:pPr>
            <a:r>
              <a:rPr lang="en-US" sz="2400" dirty="0" smtClean="0"/>
              <a:t>Directly from the ED</a:t>
            </a:r>
          </a:p>
          <a:p>
            <a:pPr lvl="1">
              <a:lnSpc>
                <a:spcPct val="90000"/>
              </a:lnSpc>
            </a:pPr>
            <a:r>
              <a:rPr lang="en-US" sz="2400" dirty="0" smtClean="0"/>
              <a:t>After an ICU admission</a:t>
            </a:r>
          </a:p>
          <a:p>
            <a:pPr lvl="1">
              <a:lnSpc>
                <a:spcPct val="90000"/>
              </a:lnSpc>
            </a:pPr>
            <a:r>
              <a:rPr lang="en-US" sz="2400" dirty="0" smtClean="0"/>
              <a:t>Transfer from ward when SU bed available</a:t>
            </a:r>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34</a:t>
            </a:fld>
            <a:endParaRPr lang="en-CA"/>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685800"/>
          </a:xfrm>
        </p:spPr>
        <p:txBody>
          <a:bodyPr/>
          <a:lstStyle/>
          <a:p>
            <a:r>
              <a:rPr lang="en-US" dirty="0" smtClean="0"/>
              <a:t>Admission to a Stroke Unit</a:t>
            </a:r>
            <a:endParaRPr lang="en-US" dirty="0"/>
          </a:p>
        </p:txBody>
      </p:sp>
      <p:sp>
        <p:nvSpPr>
          <p:cNvPr id="3" name="Content Placeholder 2"/>
          <p:cNvSpPr>
            <a:spLocks noGrp="1"/>
          </p:cNvSpPr>
          <p:nvPr>
            <p:ph idx="1"/>
          </p:nvPr>
        </p:nvSpPr>
        <p:spPr>
          <a:xfrm>
            <a:off x="381000" y="1219200"/>
            <a:ext cx="8229600" cy="4325112"/>
          </a:xfrm>
        </p:spPr>
        <p:txBody>
          <a:bodyPr>
            <a:normAutofit fontScale="92500"/>
          </a:bodyPr>
          <a:lstStyle/>
          <a:p>
            <a:pPr marL="342900" indent="-342900">
              <a:spcBef>
                <a:spcPct val="20000"/>
              </a:spcBef>
              <a:buClr>
                <a:schemeClr val="bg2"/>
              </a:buClr>
              <a:buSzPct val="75000"/>
              <a:buNone/>
            </a:pPr>
            <a:r>
              <a:rPr lang="en-US" b="1" i="1" u="sng" dirty="0" smtClean="0">
                <a:solidFill>
                  <a:srgbClr val="800000"/>
                </a:solidFill>
              </a:rPr>
              <a:t>Where</a:t>
            </a:r>
            <a:r>
              <a:rPr lang="en-US" dirty="0" smtClean="0"/>
              <a:t> </a:t>
            </a:r>
            <a:r>
              <a:rPr lang="en-US" dirty="0" smtClean="0">
                <a:solidFill>
                  <a:srgbClr val="212267"/>
                </a:solidFill>
              </a:rPr>
              <a:t>you will find it:</a:t>
            </a:r>
            <a:endParaRPr lang="en-US" dirty="0" smtClean="0"/>
          </a:p>
          <a:p>
            <a:r>
              <a:rPr lang="en-US" dirty="0" smtClean="0"/>
              <a:t>Hospital Admissions Register</a:t>
            </a:r>
          </a:p>
          <a:p>
            <a:r>
              <a:rPr lang="en-US" dirty="0" smtClean="0"/>
              <a:t>Nurses notes</a:t>
            </a:r>
          </a:p>
          <a:p>
            <a:endParaRPr lang="en-US" dirty="0" smtClean="0"/>
          </a:p>
          <a:p>
            <a:pPr marL="342900" indent="-342900">
              <a:spcBef>
                <a:spcPct val="5000"/>
              </a:spcBef>
              <a:spcAft>
                <a:spcPct val="30000"/>
              </a:spcAft>
              <a:buClr>
                <a:srgbClr val="CC0000"/>
              </a:buClr>
              <a:buSzPct val="80000"/>
              <a:buNone/>
            </a:pPr>
            <a:r>
              <a:rPr lang="en-US" sz="3200" b="1" dirty="0" smtClean="0">
                <a:solidFill>
                  <a:srgbClr val="212267"/>
                </a:solidFill>
              </a:rPr>
              <a:t>CIHI Data Entry (Field 81): Yes / No</a:t>
            </a:r>
            <a:endParaRPr lang="en-US" sz="1800" b="1" dirty="0" smtClean="0">
              <a:solidFill>
                <a:srgbClr val="212267"/>
              </a:solidFill>
            </a:endParaRPr>
          </a:p>
          <a:p>
            <a:r>
              <a:rPr lang="en-US" b="1" dirty="0" smtClean="0"/>
              <a:t>Y </a:t>
            </a:r>
            <a:r>
              <a:rPr lang="en-US" dirty="0" smtClean="0"/>
              <a:t>if admitted to a stroke unit at any time</a:t>
            </a:r>
          </a:p>
          <a:p>
            <a:r>
              <a:rPr lang="en-US" b="1" dirty="0" smtClean="0"/>
              <a:t>N </a:t>
            </a:r>
            <a:r>
              <a:rPr lang="en-US" dirty="0" smtClean="0"/>
              <a:t>if there is a stroke unit, but the patient was never treated on the stroke unit</a:t>
            </a:r>
          </a:p>
          <a:p>
            <a:r>
              <a:rPr lang="en-US" b="1" dirty="0" smtClean="0"/>
              <a:t>8</a:t>
            </a:r>
            <a:r>
              <a:rPr lang="en-US" dirty="0" smtClean="0"/>
              <a:t> if there is no stroke unit at the facility or patient is SAH</a:t>
            </a:r>
            <a:endParaRPr lang="en-US" b="1"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35</a:t>
            </a:fld>
            <a:endParaRPr lang="en-CA"/>
          </a:p>
        </p:txBody>
      </p:sp>
      <p:graphicFrame>
        <p:nvGraphicFramePr>
          <p:cNvPr id="5" name="Group 168"/>
          <p:cNvGraphicFramePr>
            <a:graphicFrameLocks/>
          </p:cNvGraphicFramePr>
          <p:nvPr/>
        </p:nvGraphicFramePr>
        <p:xfrm>
          <a:off x="0" y="5400442"/>
          <a:ext cx="8566373" cy="818197"/>
        </p:xfrm>
        <a:graphic>
          <a:graphicData uri="http://schemas.openxmlformats.org/drawingml/2006/table">
            <a:tbl>
              <a:tblPr/>
              <a:tblGrid>
                <a:gridCol w="934572"/>
                <a:gridCol w="411275"/>
                <a:gridCol w="409675"/>
                <a:gridCol w="411276"/>
                <a:gridCol w="368068"/>
                <a:gridCol w="452883"/>
                <a:gridCol w="411276"/>
                <a:gridCol w="409675"/>
                <a:gridCol w="409675"/>
                <a:gridCol w="411275"/>
                <a:gridCol w="409675"/>
                <a:gridCol w="411276"/>
                <a:gridCol w="409675"/>
                <a:gridCol w="411275"/>
                <a:gridCol w="411276"/>
                <a:gridCol w="409675"/>
                <a:gridCol w="542499"/>
                <a:gridCol w="931372"/>
              </a:tblGrid>
              <a:tr h="3000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340</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D</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D</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H</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H</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Univers" pitchFamily="34" charset="0"/>
                          <a:ea typeface="Times New Roman" pitchFamily="-84" charset="0"/>
                          <a:cs typeface="Times New Roman" pitchFamily="-84" charset="0"/>
                        </a:rPr>
                        <a:t>YY</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YY</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Arial" pitchFamily="-84" charset="0"/>
                          <a:ea typeface="ヒラギノ角ゴ Pro W3" pitchFamily="-84" charset="-128"/>
                          <a:cs typeface="ヒラギノ角ゴ Pro W3" pitchFamily="-84" charset="-128"/>
                        </a:rPr>
                        <a:t>MM</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Arial" pitchFamily="-84" charset="0"/>
                          <a:ea typeface="ヒラギノ角ゴ Pro W3" pitchFamily="-84" charset="-128"/>
                          <a:cs typeface="ヒラギノ角ゴ Pro W3" pitchFamily="-84" charset="-128"/>
                        </a:rPr>
                        <a:t>D</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Arial" pitchFamily="-84" charset="0"/>
                          <a:ea typeface="ヒラギノ角ゴ Pro W3" pitchFamily="-84" charset="-128"/>
                          <a:cs typeface="ヒラギノ角ゴ Pro W3" pitchFamily="-84" charset="-128"/>
                        </a:rPr>
                        <a:t>D</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HHMM</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r>
              <a:tr h="3000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79</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80</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81</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82</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83</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84</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85</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86</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87</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88</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89</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90</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91</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92</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93</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94</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95</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96</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A845F49-7BDB-447F-AFAB-B94578827E97}" type="slidenum">
              <a:rPr lang="en-CA" smtClean="0"/>
              <a:pPr/>
              <a:t>36</a:t>
            </a:fld>
            <a:endParaRPr lang="en-CA"/>
          </a:p>
        </p:txBody>
      </p:sp>
      <p:pic>
        <p:nvPicPr>
          <p:cNvPr id="6" name="Picture 6"/>
          <p:cNvPicPr>
            <a:picLocks noChangeAspect="1" noChangeArrowheads="1"/>
          </p:cNvPicPr>
          <p:nvPr/>
        </p:nvPicPr>
        <p:blipFill>
          <a:blip r:embed="rId3"/>
          <a:srcRect/>
          <a:stretch>
            <a:fillRect/>
          </a:stretch>
        </p:blipFill>
        <p:spPr bwMode="auto">
          <a:xfrm>
            <a:off x="457200" y="990600"/>
            <a:ext cx="3921125" cy="5105400"/>
          </a:xfrm>
          <a:prstGeom prst="rect">
            <a:avLst/>
          </a:prstGeom>
          <a:noFill/>
          <a:ln w="9525">
            <a:noFill/>
            <a:miter lim="800000"/>
            <a:headEnd/>
            <a:tailEnd/>
          </a:ln>
        </p:spPr>
      </p:pic>
      <p:sp>
        <p:nvSpPr>
          <p:cNvPr id="7" name="Rectangle 4"/>
          <p:cNvSpPr>
            <a:spLocks noChangeArrowheads="1"/>
          </p:cNvSpPr>
          <p:nvPr/>
        </p:nvSpPr>
        <p:spPr bwMode="auto">
          <a:xfrm>
            <a:off x="179388" y="2611438"/>
            <a:ext cx="1584325" cy="1554162"/>
          </a:xfrm>
          <a:prstGeom prst="rect">
            <a:avLst/>
          </a:prstGeom>
          <a:gradFill rotWithShape="1">
            <a:gsLst>
              <a:gs pos="0">
                <a:srgbClr val="CCECFF">
                  <a:gamma/>
                  <a:shade val="73725"/>
                  <a:invGamma/>
                </a:srgbClr>
              </a:gs>
              <a:gs pos="50000">
                <a:srgbClr val="CCECFF">
                  <a:alpha val="87000"/>
                </a:srgbClr>
              </a:gs>
              <a:gs pos="100000">
                <a:srgbClr val="CCECFF">
                  <a:gamma/>
                  <a:shade val="73725"/>
                  <a:invGamma/>
                </a:srgbClr>
              </a:gs>
            </a:gsLst>
            <a:lin ang="5400000" scaled="1"/>
          </a:gradFill>
          <a:ln w="9525">
            <a:noFill/>
            <a:miter lim="800000"/>
            <a:headEnd/>
            <a:tailEnd/>
          </a:ln>
        </p:spPr>
        <p:txBody>
          <a:bodyPr>
            <a:prstTxWarp prst="textNoShape">
              <a:avLst/>
            </a:prstTxWarp>
            <a:spAutoFit/>
          </a:bodyPr>
          <a:lstStyle/>
          <a:p>
            <a:pPr algn="ctr">
              <a:defRPr/>
            </a:pPr>
            <a:r>
              <a:rPr lang="en-US" sz="3200" b="1">
                <a:solidFill>
                  <a:srgbClr val="800000"/>
                </a:solidFill>
                <a:latin typeface="Calibri" pitchFamily="-84" charset="0"/>
                <a:ea typeface="ＭＳ Ｐゴシック" pitchFamily="-84" charset="-128"/>
                <a:cs typeface="ＭＳ Ｐゴシック" pitchFamily="-84" charset="-128"/>
              </a:rPr>
              <a:t>Time </a:t>
            </a:r>
            <a:br>
              <a:rPr lang="en-US" sz="3200" b="1">
                <a:solidFill>
                  <a:srgbClr val="800000"/>
                </a:solidFill>
                <a:latin typeface="Calibri" pitchFamily="-84" charset="0"/>
                <a:ea typeface="ＭＳ Ｐゴシック" pitchFamily="-84" charset="-128"/>
                <a:cs typeface="ＭＳ Ｐゴシック" pitchFamily="-84" charset="-128"/>
              </a:rPr>
            </a:br>
            <a:r>
              <a:rPr lang="en-US" sz="3200" b="1">
                <a:solidFill>
                  <a:srgbClr val="800000"/>
                </a:solidFill>
                <a:latin typeface="Calibri" pitchFamily="-84" charset="0"/>
                <a:ea typeface="ＭＳ Ｐゴシック" pitchFamily="-84" charset="-128"/>
                <a:cs typeface="ＭＳ Ｐゴシック" pitchFamily="-84" charset="-128"/>
              </a:rPr>
              <a:t>is </a:t>
            </a:r>
            <a:br>
              <a:rPr lang="en-US" sz="3200" b="1">
                <a:solidFill>
                  <a:srgbClr val="800000"/>
                </a:solidFill>
                <a:latin typeface="Calibri" pitchFamily="-84" charset="0"/>
                <a:ea typeface="ＭＳ Ｐゴシック" pitchFamily="-84" charset="-128"/>
                <a:cs typeface="ＭＳ Ｐゴシック" pitchFamily="-84" charset="-128"/>
              </a:rPr>
            </a:br>
            <a:r>
              <a:rPr lang="en-US" sz="3200" b="1">
                <a:solidFill>
                  <a:srgbClr val="800000"/>
                </a:solidFill>
                <a:latin typeface="Calibri" pitchFamily="-84" charset="0"/>
                <a:ea typeface="ＭＳ Ｐゴシック" pitchFamily="-84" charset="-128"/>
                <a:cs typeface="ＭＳ Ｐゴシック" pitchFamily="-84" charset="-128"/>
              </a:rPr>
              <a:t>Brain</a:t>
            </a:r>
            <a:endParaRPr lang="fr-CA" sz="3200" b="1">
              <a:solidFill>
                <a:srgbClr val="800000"/>
              </a:solidFill>
              <a:latin typeface="Calibri" pitchFamily="-84" charset="0"/>
              <a:ea typeface="ＭＳ Ｐゴシック" pitchFamily="-84" charset="-128"/>
              <a:cs typeface="ＭＳ Ｐゴシック" pitchFamily="-84" charset="-128"/>
            </a:endParaRPr>
          </a:p>
        </p:txBody>
      </p:sp>
      <p:grpSp>
        <p:nvGrpSpPr>
          <p:cNvPr id="9" name="Group 107"/>
          <p:cNvGrpSpPr>
            <a:grpSpLocks/>
          </p:cNvGrpSpPr>
          <p:nvPr/>
        </p:nvGrpSpPr>
        <p:grpSpPr bwMode="auto">
          <a:xfrm>
            <a:off x="5795963" y="3403600"/>
            <a:ext cx="2232025" cy="1935163"/>
            <a:chOff x="3560" y="2750"/>
            <a:chExt cx="1497" cy="1128"/>
          </a:xfrm>
        </p:grpSpPr>
        <p:grpSp>
          <p:nvGrpSpPr>
            <p:cNvPr id="10" name="Group 2"/>
            <p:cNvGrpSpPr>
              <a:grpSpLocks/>
            </p:cNvGrpSpPr>
            <p:nvPr/>
          </p:nvGrpSpPr>
          <p:grpSpPr bwMode="auto">
            <a:xfrm>
              <a:off x="3560" y="3052"/>
              <a:ext cx="1179" cy="826"/>
              <a:chOff x="1072" y="1882"/>
              <a:chExt cx="1600" cy="1556"/>
            </a:xfrm>
          </p:grpSpPr>
          <p:grpSp>
            <p:nvGrpSpPr>
              <p:cNvPr id="71" name="Group 3"/>
              <p:cNvGrpSpPr>
                <a:grpSpLocks/>
              </p:cNvGrpSpPr>
              <p:nvPr/>
            </p:nvGrpSpPr>
            <p:grpSpPr bwMode="auto">
              <a:xfrm>
                <a:off x="1072" y="1882"/>
                <a:ext cx="1600" cy="1556"/>
                <a:chOff x="1072" y="1882"/>
                <a:chExt cx="1600" cy="1556"/>
              </a:xfrm>
            </p:grpSpPr>
            <p:grpSp>
              <p:nvGrpSpPr>
                <p:cNvPr id="88" name="Group 4"/>
                <p:cNvGrpSpPr>
                  <a:grpSpLocks/>
                </p:cNvGrpSpPr>
                <p:nvPr/>
              </p:nvGrpSpPr>
              <p:grpSpPr bwMode="auto">
                <a:xfrm>
                  <a:off x="1072" y="1882"/>
                  <a:ext cx="1600" cy="1556"/>
                  <a:chOff x="1072" y="1882"/>
                  <a:chExt cx="1600" cy="1556"/>
                </a:xfrm>
              </p:grpSpPr>
              <p:sp>
                <p:nvSpPr>
                  <p:cNvPr id="95" name="Oval 5"/>
                  <p:cNvSpPr>
                    <a:spLocks noChangeArrowheads="1"/>
                  </p:cNvSpPr>
                  <p:nvPr/>
                </p:nvSpPr>
                <p:spPr bwMode="auto">
                  <a:xfrm>
                    <a:off x="1072" y="1882"/>
                    <a:ext cx="1589" cy="1551"/>
                  </a:xfrm>
                  <a:prstGeom prst="ellipse">
                    <a:avLst/>
                  </a:prstGeom>
                  <a:solidFill>
                    <a:srgbClr val="C0C0C0"/>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96" name="Arc 6"/>
                  <p:cNvSpPr>
                    <a:spLocks/>
                  </p:cNvSpPr>
                  <p:nvPr/>
                </p:nvSpPr>
                <p:spPr bwMode="auto">
                  <a:xfrm>
                    <a:off x="1077" y="2296"/>
                    <a:ext cx="949" cy="1142"/>
                  </a:xfrm>
                  <a:custGeom>
                    <a:avLst/>
                    <a:gdLst>
                      <a:gd name="T0" fmla="*/ 1 w 25566"/>
                      <a:gd name="T1" fmla="*/ 1 h 31817"/>
                      <a:gd name="T2" fmla="*/ 0 w 25566"/>
                      <a:gd name="T3" fmla="*/ 0 h 31817"/>
                      <a:gd name="T4" fmla="*/ 1 w 25566"/>
                      <a:gd name="T5" fmla="*/ 0 h 31817"/>
                      <a:gd name="T6" fmla="*/ 0 60000 65536"/>
                      <a:gd name="T7" fmla="*/ 0 60000 65536"/>
                      <a:gd name="T8" fmla="*/ 0 60000 65536"/>
                      <a:gd name="T9" fmla="*/ 0 w 25566"/>
                      <a:gd name="T10" fmla="*/ 0 h 31817"/>
                      <a:gd name="T11" fmla="*/ 25566 w 25566"/>
                      <a:gd name="T12" fmla="*/ 31817 h 31817"/>
                    </a:gdLst>
                    <a:ahLst/>
                    <a:cxnLst>
                      <a:cxn ang="T6">
                        <a:pos x="T0" y="T1"/>
                      </a:cxn>
                      <a:cxn ang="T7">
                        <a:pos x="T2" y="T3"/>
                      </a:cxn>
                      <a:cxn ang="T8">
                        <a:pos x="T4" y="T5"/>
                      </a:cxn>
                    </a:cxnLst>
                    <a:rect l="T9" t="T10" r="T11" b="T12"/>
                    <a:pathLst>
                      <a:path w="25566" h="31817" fill="none" extrusionOk="0">
                        <a:moveTo>
                          <a:pt x="25565" y="31449"/>
                        </a:moveTo>
                        <a:cubicBezTo>
                          <a:pt x="24258" y="31694"/>
                          <a:pt x="22930" y="31816"/>
                          <a:pt x="21600" y="31817"/>
                        </a:cubicBezTo>
                        <a:cubicBezTo>
                          <a:pt x="9670" y="31817"/>
                          <a:pt x="0" y="22146"/>
                          <a:pt x="0" y="10217"/>
                        </a:cubicBezTo>
                        <a:cubicBezTo>
                          <a:pt x="-1" y="6651"/>
                          <a:pt x="882" y="3141"/>
                          <a:pt x="2569" y="0"/>
                        </a:cubicBezTo>
                      </a:path>
                      <a:path w="25566" h="31817" stroke="0" extrusionOk="0">
                        <a:moveTo>
                          <a:pt x="25565" y="31449"/>
                        </a:moveTo>
                        <a:cubicBezTo>
                          <a:pt x="24258" y="31694"/>
                          <a:pt x="22930" y="31816"/>
                          <a:pt x="21600" y="31817"/>
                        </a:cubicBezTo>
                        <a:cubicBezTo>
                          <a:pt x="9670" y="31817"/>
                          <a:pt x="0" y="22146"/>
                          <a:pt x="0" y="10217"/>
                        </a:cubicBezTo>
                        <a:cubicBezTo>
                          <a:pt x="-1" y="6651"/>
                          <a:pt x="882" y="3141"/>
                          <a:pt x="2569" y="0"/>
                        </a:cubicBezTo>
                        <a:lnTo>
                          <a:pt x="21600" y="10217"/>
                        </a:lnTo>
                        <a:close/>
                      </a:path>
                    </a:pathLst>
                  </a:custGeom>
                  <a:solidFill>
                    <a:srgbClr val="9F9F9F"/>
                  </a:solidFill>
                  <a:ln w="9525" cap="rnd">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nvGrpSpPr>
                  <p:cNvPr id="97" name="Group 7"/>
                  <p:cNvGrpSpPr>
                    <a:grpSpLocks/>
                  </p:cNvGrpSpPr>
                  <p:nvPr/>
                </p:nvGrpSpPr>
                <p:grpSpPr bwMode="auto">
                  <a:xfrm>
                    <a:off x="1631" y="1887"/>
                    <a:ext cx="1041" cy="1551"/>
                    <a:chOff x="1631" y="1887"/>
                    <a:chExt cx="1041" cy="1551"/>
                  </a:xfrm>
                </p:grpSpPr>
                <p:grpSp>
                  <p:nvGrpSpPr>
                    <p:cNvPr id="102" name="Group 8"/>
                    <p:cNvGrpSpPr>
                      <a:grpSpLocks/>
                    </p:cNvGrpSpPr>
                    <p:nvPr/>
                  </p:nvGrpSpPr>
                  <p:grpSpPr bwMode="auto">
                    <a:xfrm>
                      <a:off x="1631" y="1888"/>
                      <a:ext cx="1041" cy="1550"/>
                      <a:chOff x="1631" y="1888"/>
                      <a:chExt cx="1041" cy="1550"/>
                    </a:xfrm>
                  </p:grpSpPr>
                  <p:sp>
                    <p:nvSpPr>
                      <p:cNvPr id="106" name="Arc 9"/>
                      <p:cNvSpPr>
                        <a:spLocks/>
                      </p:cNvSpPr>
                      <p:nvPr/>
                    </p:nvSpPr>
                    <p:spPr bwMode="auto">
                      <a:xfrm>
                        <a:off x="1711" y="1888"/>
                        <a:ext cx="961" cy="1550"/>
                      </a:xfrm>
                      <a:custGeom>
                        <a:avLst/>
                        <a:gdLst>
                          <a:gd name="T0" fmla="*/ 0 w 25855"/>
                          <a:gd name="T1" fmla="*/ 0 h 43200"/>
                          <a:gd name="T2" fmla="*/ 0 w 25855"/>
                          <a:gd name="T3" fmla="*/ 2 h 43200"/>
                          <a:gd name="T4" fmla="*/ 0 w 25855"/>
                          <a:gd name="T5" fmla="*/ 1 h 43200"/>
                          <a:gd name="T6" fmla="*/ 0 60000 65536"/>
                          <a:gd name="T7" fmla="*/ 0 60000 65536"/>
                          <a:gd name="T8" fmla="*/ 0 60000 65536"/>
                          <a:gd name="T9" fmla="*/ 0 w 25855"/>
                          <a:gd name="T10" fmla="*/ 0 h 43200"/>
                          <a:gd name="T11" fmla="*/ 25855 w 25855"/>
                          <a:gd name="T12" fmla="*/ 43200 h 43200"/>
                        </a:gdLst>
                        <a:ahLst/>
                        <a:cxnLst>
                          <a:cxn ang="T6">
                            <a:pos x="T0" y="T1"/>
                          </a:cxn>
                          <a:cxn ang="T7">
                            <a:pos x="T2" y="T3"/>
                          </a:cxn>
                          <a:cxn ang="T8">
                            <a:pos x="T4" y="T5"/>
                          </a:cxn>
                        </a:cxnLst>
                        <a:rect l="T9" t="T10" r="T11" b="T12"/>
                        <a:pathLst>
                          <a:path w="25855" h="43200" fill="none" extrusionOk="0">
                            <a:moveTo>
                              <a:pt x="4254" y="0"/>
                            </a:moveTo>
                            <a:cubicBezTo>
                              <a:pt x="16184" y="0"/>
                              <a:pt x="25855" y="9670"/>
                              <a:pt x="25855" y="21600"/>
                            </a:cubicBezTo>
                            <a:cubicBezTo>
                              <a:pt x="25855" y="33529"/>
                              <a:pt x="16184" y="43200"/>
                              <a:pt x="4255" y="43200"/>
                            </a:cubicBezTo>
                            <a:cubicBezTo>
                              <a:pt x="2826" y="43200"/>
                              <a:pt x="1400" y="43058"/>
                              <a:pt x="0" y="42776"/>
                            </a:cubicBezTo>
                          </a:path>
                          <a:path w="25855" h="43200" stroke="0" extrusionOk="0">
                            <a:moveTo>
                              <a:pt x="4254" y="0"/>
                            </a:moveTo>
                            <a:cubicBezTo>
                              <a:pt x="16184" y="0"/>
                              <a:pt x="25855" y="9670"/>
                              <a:pt x="25855" y="21600"/>
                            </a:cubicBezTo>
                            <a:cubicBezTo>
                              <a:pt x="25855" y="33529"/>
                              <a:pt x="16184" y="43200"/>
                              <a:pt x="4255" y="43200"/>
                            </a:cubicBezTo>
                            <a:cubicBezTo>
                              <a:pt x="2826" y="43200"/>
                              <a:pt x="1400" y="43058"/>
                              <a:pt x="0" y="42776"/>
                            </a:cubicBezTo>
                            <a:lnTo>
                              <a:pt x="4255" y="21600"/>
                            </a:lnTo>
                            <a:close/>
                          </a:path>
                        </a:pathLst>
                      </a:custGeom>
                      <a:solidFill>
                        <a:srgbClr val="7F7F7F"/>
                      </a:solidFill>
                      <a:ln w="9525" cap="rnd">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107" name="Oval 10"/>
                      <p:cNvSpPr>
                        <a:spLocks noChangeArrowheads="1"/>
                      </p:cNvSpPr>
                      <p:nvPr/>
                    </p:nvSpPr>
                    <p:spPr bwMode="auto">
                      <a:xfrm>
                        <a:off x="1631" y="3296"/>
                        <a:ext cx="187" cy="125"/>
                      </a:xfrm>
                      <a:prstGeom prst="ellipse">
                        <a:avLst/>
                      </a:prstGeom>
                      <a:solidFill>
                        <a:srgbClr val="9F9F9F"/>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nvGrpSpPr>
                    <p:cNvPr id="103" name="Group 11"/>
                    <p:cNvGrpSpPr>
                      <a:grpSpLocks/>
                    </p:cNvGrpSpPr>
                    <p:nvPr/>
                  </p:nvGrpSpPr>
                  <p:grpSpPr bwMode="auto">
                    <a:xfrm>
                      <a:off x="1824" y="1887"/>
                      <a:ext cx="585" cy="380"/>
                      <a:chOff x="1824" y="1887"/>
                      <a:chExt cx="585" cy="380"/>
                    </a:xfrm>
                  </p:grpSpPr>
                  <p:sp>
                    <p:nvSpPr>
                      <p:cNvPr id="104" name="Oval 12"/>
                      <p:cNvSpPr>
                        <a:spLocks noChangeArrowheads="1"/>
                      </p:cNvSpPr>
                      <p:nvPr/>
                    </p:nvSpPr>
                    <p:spPr bwMode="auto">
                      <a:xfrm>
                        <a:off x="2121" y="2025"/>
                        <a:ext cx="288" cy="242"/>
                      </a:xfrm>
                      <a:prstGeom prst="ellipse">
                        <a:avLst/>
                      </a:prstGeom>
                      <a:solidFill>
                        <a:srgbClr val="3F3F3F"/>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105" name="Oval 13"/>
                      <p:cNvSpPr>
                        <a:spLocks noChangeArrowheads="1"/>
                      </p:cNvSpPr>
                      <p:nvPr/>
                    </p:nvSpPr>
                    <p:spPr bwMode="auto">
                      <a:xfrm>
                        <a:off x="1824" y="1887"/>
                        <a:ext cx="286" cy="243"/>
                      </a:xfrm>
                      <a:prstGeom prst="ellipse">
                        <a:avLst/>
                      </a:prstGeom>
                      <a:solidFill>
                        <a:srgbClr val="3F3F3F"/>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sp>
                <p:nvSpPr>
                  <p:cNvPr id="98" name="Oval 14"/>
                  <p:cNvSpPr>
                    <a:spLocks noChangeArrowheads="1"/>
                  </p:cNvSpPr>
                  <p:nvPr/>
                </p:nvSpPr>
                <p:spPr bwMode="auto">
                  <a:xfrm>
                    <a:off x="1147" y="2269"/>
                    <a:ext cx="138" cy="135"/>
                  </a:xfrm>
                  <a:prstGeom prst="ellipse">
                    <a:avLst/>
                  </a:prstGeom>
                  <a:solidFill>
                    <a:srgbClr val="C0C0C0"/>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99" name="Oval 15"/>
                  <p:cNvSpPr>
                    <a:spLocks noChangeArrowheads="1"/>
                  </p:cNvSpPr>
                  <p:nvPr/>
                </p:nvSpPr>
                <p:spPr bwMode="auto">
                  <a:xfrm>
                    <a:off x="1170" y="1977"/>
                    <a:ext cx="1392" cy="1358"/>
                  </a:xfrm>
                  <a:prstGeom prst="ellipse">
                    <a:avLst/>
                  </a:prstGeom>
                  <a:solidFill>
                    <a:srgbClr val="5F5F5F"/>
                  </a:solidFill>
                  <a:ln w="25400">
                    <a:solidFill>
                      <a:srgbClr val="000000"/>
                    </a:solid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100" name="Oval 16"/>
                  <p:cNvSpPr>
                    <a:spLocks noChangeArrowheads="1"/>
                  </p:cNvSpPr>
                  <p:nvPr/>
                </p:nvSpPr>
                <p:spPr bwMode="auto">
                  <a:xfrm>
                    <a:off x="1241" y="2047"/>
                    <a:ext cx="1251" cy="1220"/>
                  </a:xfrm>
                  <a:prstGeom prst="ellipse">
                    <a:avLst/>
                  </a:prstGeom>
                  <a:solidFill>
                    <a:srgbClr val="DFDFDF"/>
                  </a:solidFill>
                  <a:ln w="50800">
                    <a:solidFill>
                      <a:srgbClr val="000000"/>
                    </a:solid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101" name="Oval 17"/>
                  <p:cNvSpPr>
                    <a:spLocks noChangeArrowheads="1"/>
                  </p:cNvSpPr>
                  <p:nvPr/>
                </p:nvSpPr>
                <p:spPr bwMode="auto">
                  <a:xfrm>
                    <a:off x="1077" y="1887"/>
                    <a:ext cx="1580" cy="1540"/>
                  </a:xfrm>
                  <a:prstGeom prst="ellipse">
                    <a:avLst/>
                  </a:prstGeom>
                  <a:noFill/>
                  <a:ln w="50800">
                    <a:solidFill>
                      <a:srgbClr val="000000"/>
                    </a:solid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nvGrpSpPr>
                <p:cNvPr id="89" name="Group 18"/>
                <p:cNvGrpSpPr>
                  <a:grpSpLocks/>
                </p:cNvGrpSpPr>
                <p:nvPr/>
              </p:nvGrpSpPr>
              <p:grpSpPr bwMode="auto">
                <a:xfrm>
                  <a:off x="1342" y="2083"/>
                  <a:ext cx="1101" cy="1126"/>
                  <a:chOff x="1342" y="2083"/>
                  <a:chExt cx="1101" cy="1126"/>
                </a:xfrm>
              </p:grpSpPr>
              <p:sp>
                <p:nvSpPr>
                  <p:cNvPr id="93" name="Oval 19"/>
                  <p:cNvSpPr>
                    <a:spLocks noChangeArrowheads="1"/>
                  </p:cNvSpPr>
                  <p:nvPr/>
                </p:nvSpPr>
                <p:spPr bwMode="auto">
                  <a:xfrm>
                    <a:off x="1373" y="2156"/>
                    <a:ext cx="1070" cy="1053"/>
                  </a:xfrm>
                  <a:prstGeom prst="ellipse">
                    <a:avLst/>
                  </a:prstGeom>
                  <a:solidFill>
                    <a:srgbClr val="FFFFFF"/>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94" name="Oval 20"/>
                  <p:cNvSpPr>
                    <a:spLocks noChangeArrowheads="1"/>
                  </p:cNvSpPr>
                  <p:nvPr/>
                </p:nvSpPr>
                <p:spPr bwMode="auto">
                  <a:xfrm>
                    <a:off x="1342" y="2083"/>
                    <a:ext cx="1019" cy="1099"/>
                  </a:xfrm>
                  <a:prstGeom prst="ellipse">
                    <a:avLst/>
                  </a:prstGeom>
                  <a:solidFill>
                    <a:srgbClr val="DFDFDF"/>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nvGrpSpPr>
                <p:cNvPr id="90" name="Group 21"/>
                <p:cNvGrpSpPr>
                  <a:grpSpLocks/>
                </p:cNvGrpSpPr>
                <p:nvPr/>
              </p:nvGrpSpPr>
              <p:grpSpPr bwMode="auto">
                <a:xfrm>
                  <a:off x="1483" y="2196"/>
                  <a:ext cx="212" cy="387"/>
                  <a:chOff x="1483" y="2196"/>
                  <a:chExt cx="212" cy="387"/>
                </a:xfrm>
              </p:grpSpPr>
              <p:sp>
                <p:nvSpPr>
                  <p:cNvPr id="91" name="Oval 22"/>
                  <p:cNvSpPr>
                    <a:spLocks noChangeArrowheads="1"/>
                  </p:cNvSpPr>
                  <p:nvPr/>
                </p:nvSpPr>
                <p:spPr bwMode="auto">
                  <a:xfrm>
                    <a:off x="1483" y="2196"/>
                    <a:ext cx="195" cy="221"/>
                  </a:xfrm>
                  <a:prstGeom prst="ellipse">
                    <a:avLst/>
                  </a:prstGeom>
                  <a:solidFill>
                    <a:srgbClr val="FFFFFF"/>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92" name="Oval 23"/>
                  <p:cNvSpPr>
                    <a:spLocks noChangeArrowheads="1"/>
                  </p:cNvSpPr>
                  <p:nvPr/>
                </p:nvSpPr>
                <p:spPr bwMode="auto">
                  <a:xfrm>
                    <a:off x="1556" y="2432"/>
                    <a:ext cx="139" cy="151"/>
                  </a:xfrm>
                  <a:prstGeom prst="ellipse">
                    <a:avLst/>
                  </a:prstGeom>
                  <a:solidFill>
                    <a:srgbClr val="FFFFFF"/>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grpSp>
            <p:nvGrpSpPr>
              <p:cNvPr id="72" name="Group 24"/>
              <p:cNvGrpSpPr>
                <a:grpSpLocks/>
              </p:cNvGrpSpPr>
              <p:nvPr/>
            </p:nvGrpSpPr>
            <p:grpSpPr bwMode="auto">
              <a:xfrm>
                <a:off x="1244" y="2049"/>
                <a:ext cx="1252" cy="1216"/>
                <a:chOff x="1244" y="2049"/>
                <a:chExt cx="1252" cy="1216"/>
              </a:xfrm>
            </p:grpSpPr>
            <p:grpSp>
              <p:nvGrpSpPr>
                <p:cNvPr id="73" name="Group 25"/>
                <p:cNvGrpSpPr>
                  <a:grpSpLocks/>
                </p:cNvGrpSpPr>
                <p:nvPr/>
              </p:nvGrpSpPr>
              <p:grpSpPr bwMode="auto">
                <a:xfrm>
                  <a:off x="1244" y="2049"/>
                  <a:ext cx="1252" cy="595"/>
                  <a:chOff x="1244" y="2049"/>
                  <a:chExt cx="1252" cy="595"/>
                </a:xfrm>
              </p:grpSpPr>
              <p:grpSp>
                <p:nvGrpSpPr>
                  <p:cNvPr id="80" name="Group 26"/>
                  <p:cNvGrpSpPr>
                    <a:grpSpLocks/>
                  </p:cNvGrpSpPr>
                  <p:nvPr/>
                </p:nvGrpSpPr>
                <p:grpSpPr bwMode="auto">
                  <a:xfrm>
                    <a:off x="1244" y="2049"/>
                    <a:ext cx="642" cy="594"/>
                    <a:chOff x="1244" y="2049"/>
                    <a:chExt cx="642" cy="594"/>
                  </a:xfrm>
                </p:grpSpPr>
                <p:sp>
                  <p:nvSpPr>
                    <p:cNvPr id="84" name="Freeform 27"/>
                    <p:cNvSpPr>
                      <a:spLocks/>
                    </p:cNvSpPr>
                    <p:nvPr/>
                  </p:nvSpPr>
                  <p:spPr bwMode="auto">
                    <a:xfrm>
                      <a:off x="1550" y="2122"/>
                      <a:ext cx="41" cy="63"/>
                    </a:xfrm>
                    <a:custGeom>
                      <a:avLst/>
                      <a:gdLst>
                        <a:gd name="T0" fmla="*/ 0 w 41"/>
                        <a:gd name="T1" fmla="*/ 4 h 63"/>
                        <a:gd name="T2" fmla="*/ 7 w 41"/>
                        <a:gd name="T3" fmla="*/ 0 h 63"/>
                        <a:gd name="T4" fmla="*/ 40 w 41"/>
                        <a:gd name="T5" fmla="*/ 57 h 63"/>
                        <a:gd name="T6" fmla="*/ 33 w 41"/>
                        <a:gd name="T7" fmla="*/ 62 h 63"/>
                        <a:gd name="T8" fmla="*/ 0 w 41"/>
                        <a:gd name="T9" fmla="*/ 4 h 63"/>
                        <a:gd name="T10" fmla="*/ 0 60000 65536"/>
                        <a:gd name="T11" fmla="*/ 0 60000 65536"/>
                        <a:gd name="T12" fmla="*/ 0 60000 65536"/>
                        <a:gd name="T13" fmla="*/ 0 60000 65536"/>
                        <a:gd name="T14" fmla="*/ 0 60000 65536"/>
                        <a:gd name="T15" fmla="*/ 0 w 41"/>
                        <a:gd name="T16" fmla="*/ 0 h 63"/>
                        <a:gd name="T17" fmla="*/ 41 w 41"/>
                        <a:gd name="T18" fmla="*/ 63 h 63"/>
                      </a:gdLst>
                      <a:ahLst/>
                      <a:cxnLst>
                        <a:cxn ang="T10">
                          <a:pos x="T0" y="T1"/>
                        </a:cxn>
                        <a:cxn ang="T11">
                          <a:pos x="T2" y="T3"/>
                        </a:cxn>
                        <a:cxn ang="T12">
                          <a:pos x="T4" y="T5"/>
                        </a:cxn>
                        <a:cxn ang="T13">
                          <a:pos x="T6" y="T7"/>
                        </a:cxn>
                        <a:cxn ang="T14">
                          <a:pos x="T8" y="T9"/>
                        </a:cxn>
                      </a:cxnLst>
                      <a:rect l="T15" t="T16" r="T17" b="T18"/>
                      <a:pathLst>
                        <a:path w="41" h="63">
                          <a:moveTo>
                            <a:pt x="0" y="4"/>
                          </a:moveTo>
                          <a:lnTo>
                            <a:pt x="7" y="0"/>
                          </a:lnTo>
                          <a:lnTo>
                            <a:pt x="40" y="57"/>
                          </a:lnTo>
                          <a:lnTo>
                            <a:pt x="33" y="62"/>
                          </a:lnTo>
                          <a:lnTo>
                            <a:pt x="0" y="4"/>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85" name="Freeform 28"/>
                    <p:cNvSpPr>
                      <a:spLocks/>
                    </p:cNvSpPr>
                    <p:nvPr/>
                  </p:nvSpPr>
                  <p:spPr bwMode="auto">
                    <a:xfrm>
                      <a:off x="1869" y="2049"/>
                      <a:ext cx="17" cy="63"/>
                    </a:xfrm>
                    <a:custGeom>
                      <a:avLst/>
                      <a:gdLst>
                        <a:gd name="T0" fmla="*/ 0 w 17"/>
                        <a:gd name="T1" fmla="*/ 0 h 63"/>
                        <a:gd name="T2" fmla="*/ 16 w 17"/>
                        <a:gd name="T3" fmla="*/ 0 h 63"/>
                        <a:gd name="T4" fmla="*/ 16 w 17"/>
                        <a:gd name="T5" fmla="*/ 62 h 63"/>
                        <a:gd name="T6" fmla="*/ 0 w 17"/>
                        <a:gd name="T7" fmla="*/ 62 h 63"/>
                        <a:gd name="T8" fmla="*/ 0 w 17"/>
                        <a:gd name="T9" fmla="*/ 0 h 63"/>
                        <a:gd name="T10" fmla="*/ 0 60000 65536"/>
                        <a:gd name="T11" fmla="*/ 0 60000 65536"/>
                        <a:gd name="T12" fmla="*/ 0 60000 65536"/>
                        <a:gd name="T13" fmla="*/ 0 60000 65536"/>
                        <a:gd name="T14" fmla="*/ 0 60000 65536"/>
                        <a:gd name="T15" fmla="*/ 0 w 17"/>
                        <a:gd name="T16" fmla="*/ 0 h 63"/>
                        <a:gd name="T17" fmla="*/ 17 w 17"/>
                        <a:gd name="T18" fmla="*/ 63 h 63"/>
                      </a:gdLst>
                      <a:ahLst/>
                      <a:cxnLst>
                        <a:cxn ang="T10">
                          <a:pos x="T0" y="T1"/>
                        </a:cxn>
                        <a:cxn ang="T11">
                          <a:pos x="T2" y="T3"/>
                        </a:cxn>
                        <a:cxn ang="T12">
                          <a:pos x="T4" y="T5"/>
                        </a:cxn>
                        <a:cxn ang="T13">
                          <a:pos x="T6" y="T7"/>
                        </a:cxn>
                        <a:cxn ang="T14">
                          <a:pos x="T8" y="T9"/>
                        </a:cxn>
                      </a:cxnLst>
                      <a:rect l="T15" t="T16" r="T17" b="T18"/>
                      <a:pathLst>
                        <a:path w="17" h="63">
                          <a:moveTo>
                            <a:pt x="0" y="0"/>
                          </a:moveTo>
                          <a:lnTo>
                            <a:pt x="16" y="0"/>
                          </a:lnTo>
                          <a:lnTo>
                            <a:pt x="16" y="62"/>
                          </a:lnTo>
                          <a:lnTo>
                            <a:pt x="0" y="62"/>
                          </a:lnTo>
                          <a:lnTo>
                            <a:pt x="0" y="0"/>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86" name="Freeform 29"/>
                    <p:cNvSpPr>
                      <a:spLocks/>
                    </p:cNvSpPr>
                    <p:nvPr/>
                  </p:nvSpPr>
                  <p:spPr bwMode="auto">
                    <a:xfrm>
                      <a:off x="1335" y="2334"/>
                      <a:ext cx="54" cy="32"/>
                    </a:xfrm>
                    <a:custGeom>
                      <a:avLst/>
                      <a:gdLst>
                        <a:gd name="T0" fmla="*/ 4 w 54"/>
                        <a:gd name="T1" fmla="*/ 0 h 32"/>
                        <a:gd name="T2" fmla="*/ 0 w 54"/>
                        <a:gd name="T3" fmla="*/ 8 h 32"/>
                        <a:gd name="T4" fmla="*/ 49 w 54"/>
                        <a:gd name="T5" fmla="*/ 31 h 32"/>
                        <a:gd name="T6" fmla="*/ 53 w 54"/>
                        <a:gd name="T7" fmla="*/ 23 h 32"/>
                        <a:gd name="T8" fmla="*/ 4 w 54"/>
                        <a:gd name="T9" fmla="*/ 0 h 32"/>
                        <a:gd name="T10" fmla="*/ 0 60000 65536"/>
                        <a:gd name="T11" fmla="*/ 0 60000 65536"/>
                        <a:gd name="T12" fmla="*/ 0 60000 65536"/>
                        <a:gd name="T13" fmla="*/ 0 60000 65536"/>
                        <a:gd name="T14" fmla="*/ 0 60000 65536"/>
                        <a:gd name="T15" fmla="*/ 0 w 54"/>
                        <a:gd name="T16" fmla="*/ 0 h 32"/>
                        <a:gd name="T17" fmla="*/ 54 w 54"/>
                        <a:gd name="T18" fmla="*/ 32 h 32"/>
                      </a:gdLst>
                      <a:ahLst/>
                      <a:cxnLst>
                        <a:cxn ang="T10">
                          <a:pos x="T0" y="T1"/>
                        </a:cxn>
                        <a:cxn ang="T11">
                          <a:pos x="T2" y="T3"/>
                        </a:cxn>
                        <a:cxn ang="T12">
                          <a:pos x="T4" y="T5"/>
                        </a:cxn>
                        <a:cxn ang="T13">
                          <a:pos x="T6" y="T7"/>
                        </a:cxn>
                        <a:cxn ang="T14">
                          <a:pos x="T8" y="T9"/>
                        </a:cxn>
                      </a:cxnLst>
                      <a:rect l="T15" t="T16" r="T17" b="T18"/>
                      <a:pathLst>
                        <a:path w="54" h="32">
                          <a:moveTo>
                            <a:pt x="4" y="0"/>
                          </a:moveTo>
                          <a:lnTo>
                            <a:pt x="0" y="8"/>
                          </a:lnTo>
                          <a:lnTo>
                            <a:pt x="49" y="31"/>
                          </a:lnTo>
                          <a:lnTo>
                            <a:pt x="53" y="23"/>
                          </a:lnTo>
                          <a:lnTo>
                            <a:pt x="4" y="0"/>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87" name="Freeform 30"/>
                    <p:cNvSpPr>
                      <a:spLocks/>
                    </p:cNvSpPr>
                    <p:nvPr/>
                  </p:nvSpPr>
                  <p:spPr bwMode="auto">
                    <a:xfrm>
                      <a:off x="1244" y="2626"/>
                      <a:ext cx="51" cy="17"/>
                    </a:xfrm>
                    <a:custGeom>
                      <a:avLst/>
                      <a:gdLst>
                        <a:gd name="T0" fmla="*/ 0 w 51"/>
                        <a:gd name="T1" fmla="*/ 0 h 17"/>
                        <a:gd name="T2" fmla="*/ 50 w 51"/>
                        <a:gd name="T3" fmla="*/ 0 h 17"/>
                        <a:gd name="T4" fmla="*/ 50 w 51"/>
                        <a:gd name="T5" fmla="*/ 16 h 17"/>
                        <a:gd name="T6" fmla="*/ 0 w 51"/>
                        <a:gd name="T7" fmla="*/ 16 h 17"/>
                        <a:gd name="T8" fmla="*/ 0 w 51"/>
                        <a:gd name="T9" fmla="*/ 0 h 17"/>
                        <a:gd name="T10" fmla="*/ 0 60000 65536"/>
                        <a:gd name="T11" fmla="*/ 0 60000 65536"/>
                        <a:gd name="T12" fmla="*/ 0 60000 65536"/>
                        <a:gd name="T13" fmla="*/ 0 60000 65536"/>
                        <a:gd name="T14" fmla="*/ 0 60000 65536"/>
                        <a:gd name="T15" fmla="*/ 0 w 51"/>
                        <a:gd name="T16" fmla="*/ 0 h 17"/>
                        <a:gd name="T17" fmla="*/ 51 w 51"/>
                        <a:gd name="T18" fmla="*/ 17 h 17"/>
                      </a:gdLst>
                      <a:ahLst/>
                      <a:cxnLst>
                        <a:cxn ang="T10">
                          <a:pos x="T0" y="T1"/>
                        </a:cxn>
                        <a:cxn ang="T11">
                          <a:pos x="T2" y="T3"/>
                        </a:cxn>
                        <a:cxn ang="T12">
                          <a:pos x="T4" y="T5"/>
                        </a:cxn>
                        <a:cxn ang="T13">
                          <a:pos x="T6" y="T7"/>
                        </a:cxn>
                        <a:cxn ang="T14">
                          <a:pos x="T8" y="T9"/>
                        </a:cxn>
                      </a:cxnLst>
                      <a:rect l="T15" t="T16" r="T17" b="T18"/>
                      <a:pathLst>
                        <a:path w="51" h="17">
                          <a:moveTo>
                            <a:pt x="0" y="0"/>
                          </a:moveTo>
                          <a:lnTo>
                            <a:pt x="50" y="0"/>
                          </a:lnTo>
                          <a:lnTo>
                            <a:pt x="50" y="16"/>
                          </a:lnTo>
                          <a:lnTo>
                            <a:pt x="0" y="16"/>
                          </a:lnTo>
                          <a:lnTo>
                            <a:pt x="0" y="0"/>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sp>
                <p:nvSpPr>
                  <p:cNvPr id="81" name="Freeform 31"/>
                  <p:cNvSpPr>
                    <a:spLocks/>
                  </p:cNvSpPr>
                  <p:nvPr/>
                </p:nvSpPr>
                <p:spPr bwMode="auto">
                  <a:xfrm>
                    <a:off x="2153" y="2122"/>
                    <a:ext cx="41" cy="62"/>
                  </a:xfrm>
                  <a:custGeom>
                    <a:avLst/>
                    <a:gdLst>
                      <a:gd name="T0" fmla="*/ 40 w 41"/>
                      <a:gd name="T1" fmla="*/ 3 h 62"/>
                      <a:gd name="T2" fmla="*/ 33 w 41"/>
                      <a:gd name="T3" fmla="*/ 0 h 62"/>
                      <a:gd name="T4" fmla="*/ 0 w 41"/>
                      <a:gd name="T5" fmla="*/ 56 h 62"/>
                      <a:gd name="T6" fmla="*/ 7 w 41"/>
                      <a:gd name="T7" fmla="*/ 61 h 62"/>
                      <a:gd name="T8" fmla="*/ 40 w 41"/>
                      <a:gd name="T9" fmla="*/ 3 h 62"/>
                      <a:gd name="T10" fmla="*/ 0 60000 65536"/>
                      <a:gd name="T11" fmla="*/ 0 60000 65536"/>
                      <a:gd name="T12" fmla="*/ 0 60000 65536"/>
                      <a:gd name="T13" fmla="*/ 0 60000 65536"/>
                      <a:gd name="T14" fmla="*/ 0 60000 65536"/>
                      <a:gd name="T15" fmla="*/ 0 w 41"/>
                      <a:gd name="T16" fmla="*/ 0 h 62"/>
                      <a:gd name="T17" fmla="*/ 41 w 41"/>
                      <a:gd name="T18" fmla="*/ 62 h 62"/>
                    </a:gdLst>
                    <a:ahLst/>
                    <a:cxnLst>
                      <a:cxn ang="T10">
                        <a:pos x="T0" y="T1"/>
                      </a:cxn>
                      <a:cxn ang="T11">
                        <a:pos x="T2" y="T3"/>
                      </a:cxn>
                      <a:cxn ang="T12">
                        <a:pos x="T4" y="T5"/>
                      </a:cxn>
                      <a:cxn ang="T13">
                        <a:pos x="T6" y="T7"/>
                      </a:cxn>
                      <a:cxn ang="T14">
                        <a:pos x="T8" y="T9"/>
                      </a:cxn>
                    </a:cxnLst>
                    <a:rect l="T15" t="T16" r="T17" b="T18"/>
                    <a:pathLst>
                      <a:path w="41" h="62">
                        <a:moveTo>
                          <a:pt x="40" y="3"/>
                        </a:moveTo>
                        <a:lnTo>
                          <a:pt x="33" y="0"/>
                        </a:lnTo>
                        <a:lnTo>
                          <a:pt x="0" y="56"/>
                        </a:lnTo>
                        <a:lnTo>
                          <a:pt x="7" y="61"/>
                        </a:lnTo>
                        <a:lnTo>
                          <a:pt x="40" y="3"/>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82" name="Freeform 32"/>
                  <p:cNvSpPr>
                    <a:spLocks/>
                  </p:cNvSpPr>
                  <p:nvPr/>
                </p:nvSpPr>
                <p:spPr bwMode="auto">
                  <a:xfrm>
                    <a:off x="2356" y="2333"/>
                    <a:ext cx="52" cy="32"/>
                  </a:xfrm>
                  <a:custGeom>
                    <a:avLst/>
                    <a:gdLst>
                      <a:gd name="T0" fmla="*/ 47 w 52"/>
                      <a:gd name="T1" fmla="*/ 0 h 32"/>
                      <a:gd name="T2" fmla="*/ 51 w 52"/>
                      <a:gd name="T3" fmla="*/ 7 h 32"/>
                      <a:gd name="T4" fmla="*/ 4 w 52"/>
                      <a:gd name="T5" fmla="*/ 31 h 32"/>
                      <a:gd name="T6" fmla="*/ 0 w 52"/>
                      <a:gd name="T7" fmla="*/ 24 h 32"/>
                      <a:gd name="T8" fmla="*/ 47 w 52"/>
                      <a:gd name="T9" fmla="*/ 0 h 32"/>
                      <a:gd name="T10" fmla="*/ 0 60000 65536"/>
                      <a:gd name="T11" fmla="*/ 0 60000 65536"/>
                      <a:gd name="T12" fmla="*/ 0 60000 65536"/>
                      <a:gd name="T13" fmla="*/ 0 60000 65536"/>
                      <a:gd name="T14" fmla="*/ 0 60000 65536"/>
                      <a:gd name="T15" fmla="*/ 0 w 52"/>
                      <a:gd name="T16" fmla="*/ 0 h 32"/>
                      <a:gd name="T17" fmla="*/ 52 w 52"/>
                      <a:gd name="T18" fmla="*/ 32 h 32"/>
                    </a:gdLst>
                    <a:ahLst/>
                    <a:cxnLst>
                      <a:cxn ang="T10">
                        <a:pos x="T0" y="T1"/>
                      </a:cxn>
                      <a:cxn ang="T11">
                        <a:pos x="T2" y="T3"/>
                      </a:cxn>
                      <a:cxn ang="T12">
                        <a:pos x="T4" y="T5"/>
                      </a:cxn>
                      <a:cxn ang="T13">
                        <a:pos x="T6" y="T7"/>
                      </a:cxn>
                      <a:cxn ang="T14">
                        <a:pos x="T8" y="T9"/>
                      </a:cxn>
                    </a:cxnLst>
                    <a:rect l="T15" t="T16" r="T17" b="T18"/>
                    <a:pathLst>
                      <a:path w="52" h="32">
                        <a:moveTo>
                          <a:pt x="47" y="0"/>
                        </a:moveTo>
                        <a:lnTo>
                          <a:pt x="51" y="7"/>
                        </a:lnTo>
                        <a:lnTo>
                          <a:pt x="4" y="31"/>
                        </a:lnTo>
                        <a:lnTo>
                          <a:pt x="0" y="24"/>
                        </a:lnTo>
                        <a:lnTo>
                          <a:pt x="47" y="0"/>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83" name="Freeform 33"/>
                  <p:cNvSpPr>
                    <a:spLocks/>
                  </p:cNvSpPr>
                  <p:nvPr/>
                </p:nvSpPr>
                <p:spPr bwMode="auto">
                  <a:xfrm>
                    <a:off x="2445" y="2627"/>
                    <a:ext cx="51" cy="17"/>
                  </a:xfrm>
                  <a:custGeom>
                    <a:avLst/>
                    <a:gdLst>
                      <a:gd name="T0" fmla="*/ 50 w 51"/>
                      <a:gd name="T1" fmla="*/ 0 h 17"/>
                      <a:gd name="T2" fmla="*/ 0 w 51"/>
                      <a:gd name="T3" fmla="*/ 0 h 17"/>
                      <a:gd name="T4" fmla="*/ 0 w 51"/>
                      <a:gd name="T5" fmla="*/ 16 h 17"/>
                      <a:gd name="T6" fmla="*/ 50 w 51"/>
                      <a:gd name="T7" fmla="*/ 16 h 17"/>
                      <a:gd name="T8" fmla="*/ 50 w 51"/>
                      <a:gd name="T9" fmla="*/ 0 h 17"/>
                      <a:gd name="T10" fmla="*/ 0 60000 65536"/>
                      <a:gd name="T11" fmla="*/ 0 60000 65536"/>
                      <a:gd name="T12" fmla="*/ 0 60000 65536"/>
                      <a:gd name="T13" fmla="*/ 0 60000 65536"/>
                      <a:gd name="T14" fmla="*/ 0 60000 65536"/>
                      <a:gd name="T15" fmla="*/ 0 w 51"/>
                      <a:gd name="T16" fmla="*/ 0 h 17"/>
                      <a:gd name="T17" fmla="*/ 51 w 51"/>
                      <a:gd name="T18" fmla="*/ 17 h 17"/>
                    </a:gdLst>
                    <a:ahLst/>
                    <a:cxnLst>
                      <a:cxn ang="T10">
                        <a:pos x="T0" y="T1"/>
                      </a:cxn>
                      <a:cxn ang="T11">
                        <a:pos x="T2" y="T3"/>
                      </a:cxn>
                      <a:cxn ang="T12">
                        <a:pos x="T4" y="T5"/>
                      </a:cxn>
                      <a:cxn ang="T13">
                        <a:pos x="T6" y="T7"/>
                      </a:cxn>
                      <a:cxn ang="T14">
                        <a:pos x="T8" y="T9"/>
                      </a:cxn>
                    </a:cxnLst>
                    <a:rect l="T15" t="T16" r="T17" b="T18"/>
                    <a:pathLst>
                      <a:path w="51" h="17">
                        <a:moveTo>
                          <a:pt x="50" y="0"/>
                        </a:moveTo>
                        <a:lnTo>
                          <a:pt x="0" y="0"/>
                        </a:lnTo>
                        <a:lnTo>
                          <a:pt x="0" y="16"/>
                        </a:lnTo>
                        <a:lnTo>
                          <a:pt x="50" y="16"/>
                        </a:lnTo>
                        <a:lnTo>
                          <a:pt x="50" y="0"/>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grpSp>
              <p:nvGrpSpPr>
                <p:cNvPr id="74" name="Group 34"/>
                <p:cNvGrpSpPr>
                  <a:grpSpLocks/>
                </p:cNvGrpSpPr>
                <p:nvPr/>
              </p:nvGrpSpPr>
              <p:grpSpPr bwMode="auto">
                <a:xfrm>
                  <a:off x="1311" y="2903"/>
                  <a:ext cx="1114" cy="362"/>
                  <a:chOff x="1311" y="2903"/>
                  <a:chExt cx="1114" cy="362"/>
                </a:xfrm>
              </p:grpSpPr>
              <p:sp>
                <p:nvSpPr>
                  <p:cNvPr id="75" name="Freeform 35"/>
                  <p:cNvSpPr>
                    <a:spLocks/>
                  </p:cNvSpPr>
                  <p:nvPr/>
                </p:nvSpPr>
                <p:spPr bwMode="auto">
                  <a:xfrm>
                    <a:off x="1528" y="3108"/>
                    <a:ext cx="41" cy="62"/>
                  </a:xfrm>
                  <a:custGeom>
                    <a:avLst/>
                    <a:gdLst>
                      <a:gd name="T0" fmla="*/ 0 w 41"/>
                      <a:gd name="T1" fmla="*/ 58 h 62"/>
                      <a:gd name="T2" fmla="*/ 7 w 41"/>
                      <a:gd name="T3" fmla="*/ 61 h 62"/>
                      <a:gd name="T4" fmla="*/ 40 w 41"/>
                      <a:gd name="T5" fmla="*/ 5 h 62"/>
                      <a:gd name="T6" fmla="*/ 33 w 41"/>
                      <a:gd name="T7" fmla="*/ 0 h 62"/>
                      <a:gd name="T8" fmla="*/ 0 w 41"/>
                      <a:gd name="T9" fmla="*/ 58 h 62"/>
                      <a:gd name="T10" fmla="*/ 0 60000 65536"/>
                      <a:gd name="T11" fmla="*/ 0 60000 65536"/>
                      <a:gd name="T12" fmla="*/ 0 60000 65536"/>
                      <a:gd name="T13" fmla="*/ 0 60000 65536"/>
                      <a:gd name="T14" fmla="*/ 0 60000 65536"/>
                      <a:gd name="T15" fmla="*/ 0 w 41"/>
                      <a:gd name="T16" fmla="*/ 0 h 62"/>
                      <a:gd name="T17" fmla="*/ 41 w 41"/>
                      <a:gd name="T18" fmla="*/ 62 h 62"/>
                    </a:gdLst>
                    <a:ahLst/>
                    <a:cxnLst>
                      <a:cxn ang="T10">
                        <a:pos x="T0" y="T1"/>
                      </a:cxn>
                      <a:cxn ang="T11">
                        <a:pos x="T2" y="T3"/>
                      </a:cxn>
                      <a:cxn ang="T12">
                        <a:pos x="T4" y="T5"/>
                      </a:cxn>
                      <a:cxn ang="T13">
                        <a:pos x="T6" y="T7"/>
                      </a:cxn>
                      <a:cxn ang="T14">
                        <a:pos x="T8" y="T9"/>
                      </a:cxn>
                    </a:cxnLst>
                    <a:rect l="T15" t="T16" r="T17" b="T18"/>
                    <a:pathLst>
                      <a:path w="41" h="62">
                        <a:moveTo>
                          <a:pt x="0" y="58"/>
                        </a:moveTo>
                        <a:lnTo>
                          <a:pt x="7" y="61"/>
                        </a:lnTo>
                        <a:lnTo>
                          <a:pt x="40" y="5"/>
                        </a:lnTo>
                        <a:lnTo>
                          <a:pt x="33" y="0"/>
                        </a:lnTo>
                        <a:lnTo>
                          <a:pt x="0" y="58"/>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76" name="Freeform 36"/>
                  <p:cNvSpPr>
                    <a:spLocks/>
                  </p:cNvSpPr>
                  <p:nvPr/>
                </p:nvSpPr>
                <p:spPr bwMode="auto">
                  <a:xfrm>
                    <a:off x="1869" y="3200"/>
                    <a:ext cx="17" cy="65"/>
                  </a:xfrm>
                  <a:custGeom>
                    <a:avLst/>
                    <a:gdLst>
                      <a:gd name="T0" fmla="*/ 0 w 17"/>
                      <a:gd name="T1" fmla="*/ 64 h 65"/>
                      <a:gd name="T2" fmla="*/ 16 w 17"/>
                      <a:gd name="T3" fmla="*/ 64 h 65"/>
                      <a:gd name="T4" fmla="*/ 16 w 17"/>
                      <a:gd name="T5" fmla="*/ 0 h 65"/>
                      <a:gd name="T6" fmla="*/ 0 w 17"/>
                      <a:gd name="T7" fmla="*/ 0 h 65"/>
                      <a:gd name="T8" fmla="*/ 0 w 17"/>
                      <a:gd name="T9" fmla="*/ 64 h 65"/>
                      <a:gd name="T10" fmla="*/ 0 60000 65536"/>
                      <a:gd name="T11" fmla="*/ 0 60000 65536"/>
                      <a:gd name="T12" fmla="*/ 0 60000 65536"/>
                      <a:gd name="T13" fmla="*/ 0 60000 65536"/>
                      <a:gd name="T14" fmla="*/ 0 60000 65536"/>
                      <a:gd name="T15" fmla="*/ 0 w 17"/>
                      <a:gd name="T16" fmla="*/ 0 h 65"/>
                      <a:gd name="T17" fmla="*/ 17 w 17"/>
                      <a:gd name="T18" fmla="*/ 65 h 65"/>
                    </a:gdLst>
                    <a:ahLst/>
                    <a:cxnLst>
                      <a:cxn ang="T10">
                        <a:pos x="T0" y="T1"/>
                      </a:cxn>
                      <a:cxn ang="T11">
                        <a:pos x="T2" y="T3"/>
                      </a:cxn>
                      <a:cxn ang="T12">
                        <a:pos x="T4" y="T5"/>
                      </a:cxn>
                      <a:cxn ang="T13">
                        <a:pos x="T6" y="T7"/>
                      </a:cxn>
                      <a:cxn ang="T14">
                        <a:pos x="T8" y="T9"/>
                      </a:cxn>
                    </a:cxnLst>
                    <a:rect l="T15" t="T16" r="T17" b="T18"/>
                    <a:pathLst>
                      <a:path w="17" h="65">
                        <a:moveTo>
                          <a:pt x="0" y="64"/>
                        </a:moveTo>
                        <a:lnTo>
                          <a:pt x="16" y="64"/>
                        </a:lnTo>
                        <a:lnTo>
                          <a:pt x="16" y="0"/>
                        </a:lnTo>
                        <a:lnTo>
                          <a:pt x="0" y="0"/>
                        </a:lnTo>
                        <a:lnTo>
                          <a:pt x="0" y="64"/>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77" name="Freeform 37"/>
                  <p:cNvSpPr>
                    <a:spLocks/>
                  </p:cNvSpPr>
                  <p:nvPr/>
                </p:nvSpPr>
                <p:spPr bwMode="auto">
                  <a:xfrm>
                    <a:off x="1311" y="2906"/>
                    <a:ext cx="53" cy="34"/>
                  </a:xfrm>
                  <a:custGeom>
                    <a:avLst/>
                    <a:gdLst>
                      <a:gd name="T0" fmla="*/ 3 w 53"/>
                      <a:gd name="T1" fmla="*/ 33 h 34"/>
                      <a:gd name="T2" fmla="*/ 0 w 53"/>
                      <a:gd name="T3" fmla="*/ 25 h 34"/>
                      <a:gd name="T4" fmla="*/ 48 w 53"/>
                      <a:gd name="T5" fmla="*/ 0 h 34"/>
                      <a:gd name="T6" fmla="*/ 52 w 53"/>
                      <a:gd name="T7" fmla="*/ 9 h 34"/>
                      <a:gd name="T8" fmla="*/ 3 w 53"/>
                      <a:gd name="T9" fmla="*/ 33 h 34"/>
                      <a:gd name="T10" fmla="*/ 0 60000 65536"/>
                      <a:gd name="T11" fmla="*/ 0 60000 65536"/>
                      <a:gd name="T12" fmla="*/ 0 60000 65536"/>
                      <a:gd name="T13" fmla="*/ 0 60000 65536"/>
                      <a:gd name="T14" fmla="*/ 0 60000 65536"/>
                      <a:gd name="T15" fmla="*/ 0 w 53"/>
                      <a:gd name="T16" fmla="*/ 0 h 34"/>
                      <a:gd name="T17" fmla="*/ 53 w 53"/>
                      <a:gd name="T18" fmla="*/ 34 h 34"/>
                    </a:gdLst>
                    <a:ahLst/>
                    <a:cxnLst>
                      <a:cxn ang="T10">
                        <a:pos x="T0" y="T1"/>
                      </a:cxn>
                      <a:cxn ang="T11">
                        <a:pos x="T2" y="T3"/>
                      </a:cxn>
                      <a:cxn ang="T12">
                        <a:pos x="T4" y="T5"/>
                      </a:cxn>
                      <a:cxn ang="T13">
                        <a:pos x="T6" y="T7"/>
                      </a:cxn>
                      <a:cxn ang="T14">
                        <a:pos x="T8" y="T9"/>
                      </a:cxn>
                    </a:cxnLst>
                    <a:rect l="T15" t="T16" r="T17" b="T18"/>
                    <a:pathLst>
                      <a:path w="53" h="34">
                        <a:moveTo>
                          <a:pt x="3" y="33"/>
                        </a:moveTo>
                        <a:lnTo>
                          <a:pt x="0" y="25"/>
                        </a:lnTo>
                        <a:lnTo>
                          <a:pt x="48" y="0"/>
                        </a:lnTo>
                        <a:lnTo>
                          <a:pt x="52" y="9"/>
                        </a:lnTo>
                        <a:lnTo>
                          <a:pt x="3" y="33"/>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78" name="Freeform 38"/>
                  <p:cNvSpPr>
                    <a:spLocks/>
                  </p:cNvSpPr>
                  <p:nvPr/>
                </p:nvSpPr>
                <p:spPr bwMode="auto">
                  <a:xfrm>
                    <a:off x="2173" y="3107"/>
                    <a:ext cx="41" cy="62"/>
                  </a:xfrm>
                  <a:custGeom>
                    <a:avLst/>
                    <a:gdLst>
                      <a:gd name="T0" fmla="*/ 40 w 41"/>
                      <a:gd name="T1" fmla="*/ 57 h 62"/>
                      <a:gd name="T2" fmla="*/ 33 w 41"/>
                      <a:gd name="T3" fmla="*/ 61 h 62"/>
                      <a:gd name="T4" fmla="*/ 0 w 41"/>
                      <a:gd name="T5" fmla="*/ 5 h 62"/>
                      <a:gd name="T6" fmla="*/ 7 w 41"/>
                      <a:gd name="T7" fmla="*/ 0 h 62"/>
                      <a:gd name="T8" fmla="*/ 40 w 41"/>
                      <a:gd name="T9" fmla="*/ 57 h 62"/>
                      <a:gd name="T10" fmla="*/ 0 60000 65536"/>
                      <a:gd name="T11" fmla="*/ 0 60000 65536"/>
                      <a:gd name="T12" fmla="*/ 0 60000 65536"/>
                      <a:gd name="T13" fmla="*/ 0 60000 65536"/>
                      <a:gd name="T14" fmla="*/ 0 60000 65536"/>
                      <a:gd name="T15" fmla="*/ 0 w 41"/>
                      <a:gd name="T16" fmla="*/ 0 h 62"/>
                      <a:gd name="T17" fmla="*/ 41 w 41"/>
                      <a:gd name="T18" fmla="*/ 62 h 62"/>
                    </a:gdLst>
                    <a:ahLst/>
                    <a:cxnLst>
                      <a:cxn ang="T10">
                        <a:pos x="T0" y="T1"/>
                      </a:cxn>
                      <a:cxn ang="T11">
                        <a:pos x="T2" y="T3"/>
                      </a:cxn>
                      <a:cxn ang="T12">
                        <a:pos x="T4" y="T5"/>
                      </a:cxn>
                      <a:cxn ang="T13">
                        <a:pos x="T6" y="T7"/>
                      </a:cxn>
                      <a:cxn ang="T14">
                        <a:pos x="T8" y="T9"/>
                      </a:cxn>
                    </a:cxnLst>
                    <a:rect l="T15" t="T16" r="T17" b="T18"/>
                    <a:pathLst>
                      <a:path w="41" h="62">
                        <a:moveTo>
                          <a:pt x="40" y="57"/>
                        </a:moveTo>
                        <a:lnTo>
                          <a:pt x="33" y="61"/>
                        </a:lnTo>
                        <a:lnTo>
                          <a:pt x="0" y="5"/>
                        </a:lnTo>
                        <a:lnTo>
                          <a:pt x="7" y="0"/>
                        </a:lnTo>
                        <a:lnTo>
                          <a:pt x="40" y="57"/>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79" name="Freeform 39"/>
                  <p:cNvSpPr>
                    <a:spLocks/>
                  </p:cNvSpPr>
                  <p:nvPr/>
                </p:nvSpPr>
                <p:spPr bwMode="auto">
                  <a:xfrm>
                    <a:off x="2371" y="2903"/>
                    <a:ext cx="54" cy="34"/>
                  </a:xfrm>
                  <a:custGeom>
                    <a:avLst/>
                    <a:gdLst>
                      <a:gd name="T0" fmla="*/ 49 w 54"/>
                      <a:gd name="T1" fmla="*/ 33 h 34"/>
                      <a:gd name="T2" fmla="*/ 53 w 54"/>
                      <a:gd name="T3" fmla="*/ 25 h 34"/>
                      <a:gd name="T4" fmla="*/ 4 w 54"/>
                      <a:gd name="T5" fmla="*/ 0 h 34"/>
                      <a:gd name="T6" fmla="*/ 0 w 54"/>
                      <a:gd name="T7" fmla="*/ 8 h 34"/>
                      <a:gd name="T8" fmla="*/ 49 w 54"/>
                      <a:gd name="T9" fmla="*/ 33 h 34"/>
                      <a:gd name="T10" fmla="*/ 0 60000 65536"/>
                      <a:gd name="T11" fmla="*/ 0 60000 65536"/>
                      <a:gd name="T12" fmla="*/ 0 60000 65536"/>
                      <a:gd name="T13" fmla="*/ 0 60000 65536"/>
                      <a:gd name="T14" fmla="*/ 0 60000 65536"/>
                      <a:gd name="T15" fmla="*/ 0 w 54"/>
                      <a:gd name="T16" fmla="*/ 0 h 34"/>
                      <a:gd name="T17" fmla="*/ 54 w 54"/>
                      <a:gd name="T18" fmla="*/ 34 h 34"/>
                    </a:gdLst>
                    <a:ahLst/>
                    <a:cxnLst>
                      <a:cxn ang="T10">
                        <a:pos x="T0" y="T1"/>
                      </a:cxn>
                      <a:cxn ang="T11">
                        <a:pos x="T2" y="T3"/>
                      </a:cxn>
                      <a:cxn ang="T12">
                        <a:pos x="T4" y="T5"/>
                      </a:cxn>
                      <a:cxn ang="T13">
                        <a:pos x="T6" y="T7"/>
                      </a:cxn>
                      <a:cxn ang="T14">
                        <a:pos x="T8" y="T9"/>
                      </a:cxn>
                    </a:cxnLst>
                    <a:rect l="T15" t="T16" r="T17" b="T18"/>
                    <a:pathLst>
                      <a:path w="54" h="34">
                        <a:moveTo>
                          <a:pt x="49" y="33"/>
                        </a:moveTo>
                        <a:lnTo>
                          <a:pt x="53" y="25"/>
                        </a:lnTo>
                        <a:lnTo>
                          <a:pt x="4" y="0"/>
                        </a:lnTo>
                        <a:lnTo>
                          <a:pt x="0" y="8"/>
                        </a:lnTo>
                        <a:lnTo>
                          <a:pt x="49" y="33"/>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grpSp>
        </p:grpSp>
        <p:grpSp>
          <p:nvGrpSpPr>
            <p:cNvPr id="11" name="Group 40"/>
            <p:cNvGrpSpPr>
              <a:grpSpLocks/>
            </p:cNvGrpSpPr>
            <p:nvPr/>
          </p:nvGrpSpPr>
          <p:grpSpPr bwMode="auto">
            <a:xfrm>
              <a:off x="3935" y="2746"/>
              <a:ext cx="424" cy="293"/>
              <a:chOff x="1581" y="1312"/>
              <a:chExt cx="575" cy="556"/>
            </a:xfrm>
          </p:grpSpPr>
          <p:sp>
            <p:nvSpPr>
              <p:cNvPr id="65" name="Oval 41"/>
              <p:cNvSpPr>
                <a:spLocks noChangeArrowheads="1"/>
              </p:cNvSpPr>
              <p:nvPr/>
            </p:nvSpPr>
            <p:spPr bwMode="auto">
              <a:xfrm>
                <a:off x="1626" y="1354"/>
                <a:ext cx="479" cy="466"/>
              </a:xfrm>
              <a:prstGeom prst="ellipse">
                <a:avLst/>
              </a:prstGeom>
              <a:noFill/>
              <a:ln w="127000">
                <a:solidFill>
                  <a:srgbClr val="C0C0C0"/>
                </a:solid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66" name="Freeform 42"/>
              <p:cNvSpPr>
                <a:spLocks/>
              </p:cNvSpPr>
              <p:nvPr/>
            </p:nvSpPr>
            <p:spPr bwMode="auto">
              <a:xfrm>
                <a:off x="1582" y="1577"/>
                <a:ext cx="574" cy="291"/>
              </a:xfrm>
              <a:custGeom>
                <a:avLst/>
                <a:gdLst>
                  <a:gd name="T0" fmla="*/ 0 w 574"/>
                  <a:gd name="T1" fmla="*/ 52 h 291"/>
                  <a:gd name="T2" fmla="*/ 18 w 574"/>
                  <a:gd name="T3" fmla="*/ 116 h 291"/>
                  <a:gd name="T4" fmla="*/ 40 w 574"/>
                  <a:gd name="T5" fmla="*/ 159 h 291"/>
                  <a:gd name="T6" fmla="*/ 65 w 574"/>
                  <a:gd name="T7" fmla="*/ 190 h 291"/>
                  <a:gd name="T8" fmla="*/ 101 w 574"/>
                  <a:gd name="T9" fmla="*/ 224 h 291"/>
                  <a:gd name="T10" fmla="*/ 145 w 574"/>
                  <a:gd name="T11" fmla="*/ 256 h 291"/>
                  <a:gd name="T12" fmla="*/ 195 w 574"/>
                  <a:gd name="T13" fmla="*/ 277 h 291"/>
                  <a:gd name="T14" fmla="*/ 249 w 574"/>
                  <a:gd name="T15" fmla="*/ 290 h 291"/>
                  <a:gd name="T16" fmla="*/ 312 w 574"/>
                  <a:gd name="T17" fmla="*/ 290 h 291"/>
                  <a:gd name="T18" fmla="*/ 376 w 574"/>
                  <a:gd name="T19" fmla="*/ 279 h 291"/>
                  <a:gd name="T20" fmla="*/ 420 w 574"/>
                  <a:gd name="T21" fmla="*/ 258 h 291"/>
                  <a:gd name="T22" fmla="*/ 470 w 574"/>
                  <a:gd name="T23" fmla="*/ 220 h 291"/>
                  <a:gd name="T24" fmla="*/ 519 w 574"/>
                  <a:gd name="T25" fmla="*/ 170 h 291"/>
                  <a:gd name="T26" fmla="*/ 550 w 574"/>
                  <a:gd name="T27" fmla="*/ 117 h 291"/>
                  <a:gd name="T28" fmla="*/ 570 w 574"/>
                  <a:gd name="T29" fmla="*/ 48 h 291"/>
                  <a:gd name="T30" fmla="*/ 573 w 574"/>
                  <a:gd name="T31" fmla="*/ 0 h 291"/>
                  <a:gd name="T32" fmla="*/ 494 w 574"/>
                  <a:gd name="T33" fmla="*/ 6 h 291"/>
                  <a:gd name="T34" fmla="*/ 493 w 574"/>
                  <a:gd name="T35" fmla="*/ 44 h 291"/>
                  <a:gd name="T36" fmla="*/ 479 w 574"/>
                  <a:gd name="T37" fmla="*/ 83 h 291"/>
                  <a:gd name="T38" fmla="*/ 461 w 574"/>
                  <a:gd name="T39" fmla="*/ 118 h 291"/>
                  <a:gd name="T40" fmla="*/ 434 w 574"/>
                  <a:gd name="T41" fmla="*/ 152 h 291"/>
                  <a:gd name="T42" fmla="*/ 397 w 574"/>
                  <a:gd name="T43" fmla="*/ 179 h 291"/>
                  <a:gd name="T44" fmla="*/ 342 w 574"/>
                  <a:gd name="T45" fmla="*/ 206 h 291"/>
                  <a:gd name="T46" fmla="*/ 287 w 574"/>
                  <a:gd name="T47" fmla="*/ 215 h 291"/>
                  <a:gd name="T48" fmla="*/ 239 w 574"/>
                  <a:gd name="T49" fmla="*/ 209 h 291"/>
                  <a:gd name="T50" fmla="*/ 187 w 574"/>
                  <a:gd name="T51" fmla="*/ 193 h 291"/>
                  <a:gd name="T52" fmla="*/ 141 w 574"/>
                  <a:gd name="T53" fmla="*/ 159 h 291"/>
                  <a:gd name="T54" fmla="*/ 97 w 574"/>
                  <a:gd name="T55" fmla="*/ 112 h 291"/>
                  <a:gd name="T56" fmla="*/ 81 w 574"/>
                  <a:gd name="T57" fmla="*/ 74 h 291"/>
                  <a:gd name="T58" fmla="*/ 76 w 574"/>
                  <a:gd name="T59" fmla="*/ 43 h 291"/>
                  <a:gd name="T60" fmla="*/ 0 w 574"/>
                  <a:gd name="T61" fmla="*/ 52 h 2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74"/>
                  <a:gd name="T94" fmla="*/ 0 h 291"/>
                  <a:gd name="T95" fmla="*/ 574 w 574"/>
                  <a:gd name="T96" fmla="*/ 291 h 2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74" h="291">
                    <a:moveTo>
                      <a:pt x="0" y="52"/>
                    </a:moveTo>
                    <a:lnTo>
                      <a:pt x="18" y="116"/>
                    </a:lnTo>
                    <a:lnTo>
                      <a:pt x="40" y="159"/>
                    </a:lnTo>
                    <a:lnTo>
                      <a:pt x="65" y="190"/>
                    </a:lnTo>
                    <a:lnTo>
                      <a:pt x="101" y="224"/>
                    </a:lnTo>
                    <a:lnTo>
                      <a:pt x="145" y="256"/>
                    </a:lnTo>
                    <a:lnTo>
                      <a:pt x="195" y="277"/>
                    </a:lnTo>
                    <a:lnTo>
                      <a:pt x="249" y="290"/>
                    </a:lnTo>
                    <a:lnTo>
                      <a:pt x="312" y="290"/>
                    </a:lnTo>
                    <a:lnTo>
                      <a:pt x="376" y="279"/>
                    </a:lnTo>
                    <a:lnTo>
                      <a:pt x="420" y="258"/>
                    </a:lnTo>
                    <a:lnTo>
                      <a:pt x="470" y="220"/>
                    </a:lnTo>
                    <a:lnTo>
                      <a:pt x="519" y="170"/>
                    </a:lnTo>
                    <a:lnTo>
                      <a:pt x="550" y="117"/>
                    </a:lnTo>
                    <a:lnTo>
                      <a:pt x="570" y="48"/>
                    </a:lnTo>
                    <a:lnTo>
                      <a:pt x="573" y="0"/>
                    </a:lnTo>
                    <a:lnTo>
                      <a:pt x="494" y="6"/>
                    </a:lnTo>
                    <a:lnTo>
                      <a:pt x="493" y="44"/>
                    </a:lnTo>
                    <a:lnTo>
                      <a:pt x="479" y="83"/>
                    </a:lnTo>
                    <a:lnTo>
                      <a:pt x="461" y="118"/>
                    </a:lnTo>
                    <a:lnTo>
                      <a:pt x="434" y="152"/>
                    </a:lnTo>
                    <a:lnTo>
                      <a:pt x="397" y="179"/>
                    </a:lnTo>
                    <a:lnTo>
                      <a:pt x="342" y="206"/>
                    </a:lnTo>
                    <a:lnTo>
                      <a:pt x="287" y="215"/>
                    </a:lnTo>
                    <a:lnTo>
                      <a:pt x="239" y="209"/>
                    </a:lnTo>
                    <a:lnTo>
                      <a:pt x="187" y="193"/>
                    </a:lnTo>
                    <a:lnTo>
                      <a:pt x="141" y="159"/>
                    </a:lnTo>
                    <a:lnTo>
                      <a:pt x="97" y="112"/>
                    </a:lnTo>
                    <a:lnTo>
                      <a:pt x="81" y="74"/>
                    </a:lnTo>
                    <a:lnTo>
                      <a:pt x="76" y="43"/>
                    </a:lnTo>
                    <a:lnTo>
                      <a:pt x="0" y="52"/>
                    </a:lnTo>
                  </a:path>
                </a:pathLst>
              </a:custGeom>
              <a:solidFill>
                <a:srgbClr val="7F7F7F"/>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67" name="Oval 43"/>
              <p:cNvSpPr>
                <a:spLocks noChangeArrowheads="1"/>
              </p:cNvSpPr>
              <p:nvPr/>
            </p:nvSpPr>
            <p:spPr bwMode="auto">
              <a:xfrm>
                <a:off x="2084" y="1542"/>
                <a:ext cx="69" cy="68"/>
              </a:xfrm>
              <a:prstGeom prst="ellipse">
                <a:avLst/>
              </a:prstGeom>
              <a:solidFill>
                <a:srgbClr val="C0C0C0"/>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68" name="Oval 44"/>
              <p:cNvSpPr>
                <a:spLocks noChangeArrowheads="1"/>
              </p:cNvSpPr>
              <p:nvPr/>
            </p:nvSpPr>
            <p:spPr bwMode="auto">
              <a:xfrm>
                <a:off x="1581" y="1584"/>
                <a:ext cx="69" cy="68"/>
              </a:xfrm>
              <a:prstGeom prst="ellipse">
                <a:avLst/>
              </a:prstGeom>
              <a:solidFill>
                <a:srgbClr val="C0C0C0"/>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69" name="Oval 45"/>
              <p:cNvSpPr>
                <a:spLocks noChangeArrowheads="1"/>
              </p:cNvSpPr>
              <p:nvPr/>
            </p:nvSpPr>
            <p:spPr bwMode="auto">
              <a:xfrm>
                <a:off x="1585" y="1312"/>
                <a:ext cx="563" cy="549"/>
              </a:xfrm>
              <a:prstGeom prst="ellipse">
                <a:avLst/>
              </a:prstGeom>
              <a:noFill/>
              <a:ln w="50800">
                <a:solidFill>
                  <a:srgbClr val="000000"/>
                </a:solid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70" name="Oval 46"/>
              <p:cNvSpPr>
                <a:spLocks noChangeArrowheads="1"/>
              </p:cNvSpPr>
              <p:nvPr/>
            </p:nvSpPr>
            <p:spPr bwMode="auto">
              <a:xfrm>
                <a:off x="1661" y="1386"/>
                <a:ext cx="407" cy="396"/>
              </a:xfrm>
              <a:prstGeom prst="ellipse">
                <a:avLst/>
              </a:prstGeom>
              <a:noFill/>
              <a:ln w="50800">
                <a:solidFill>
                  <a:srgbClr val="000000"/>
                </a:solid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nvGrpSpPr>
            <p:cNvPr id="12" name="Group 47"/>
            <p:cNvGrpSpPr>
              <a:grpSpLocks/>
            </p:cNvGrpSpPr>
            <p:nvPr/>
          </p:nvGrpSpPr>
          <p:grpSpPr bwMode="auto">
            <a:xfrm>
              <a:off x="4418" y="3002"/>
              <a:ext cx="191" cy="124"/>
              <a:chOff x="2236" y="1800"/>
              <a:chExt cx="259" cy="236"/>
            </a:xfrm>
          </p:grpSpPr>
          <p:grpSp>
            <p:nvGrpSpPr>
              <p:cNvPr id="43" name="Group 48"/>
              <p:cNvGrpSpPr>
                <a:grpSpLocks/>
              </p:cNvGrpSpPr>
              <p:nvPr/>
            </p:nvGrpSpPr>
            <p:grpSpPr bwMode="auto">
              <a:xfrm>
                <a:off x="2279" y="1800"/>
                <a:ext cx="216" cy="184"/>
                <a:chOff x="2279" y="1800"/>
                <a:chExt cx="216" cy="184"/>
              </a:xfrm>
            </p:grpSpPr>
            <p:grpSp>
              <p:nvGrpSpPr>
                <p:cNvPr id="52" name="Group 49"/>
                <p:cNvGrpSpPr>
                  <a:grpSpLocks/>
                </p:cNvGrpSpPr>
                <p:nvPr/>
              </p:nvGrpSpPr>
              <p:grpSpPr bwMode="auto">
                <a:xfrm>
                  <a:off x="2289" y="1800"/>
                  <a:ext cx="190" cy="184"/>
                  <a:chOff x="2289" y="1800"/>
                  <a:chExt cx="190" cy="184"/>
                </a:xfrm>
              </p:grpSpPr>
              <p:sp>
                <p:nvSpPr>
                  <p:cNvPr id="63" name="Freeform 50"/>
                  <p:cNvSpPr>
                    <a:spLocks/>
                  </p:cNvSpPr>
                  <p:nvPr/>
                </p:nvSpPr>
                <p:spPr bwMode="auto">
                  <a:xfrm>
                    <a:off x="2289" y="1800"/>
                    <a:ext cx="190" cy="184"/>
                  </a:xfrm>
                  <a:custGeom>
                    <a:avLst/>
                    <a:gdLst>
                      <a:gd name="T0" fmla="*/ 121 w 190"/>
                      <a:gd name="T1" fmla="*/ 183 h 184"/>
                      <a:gd name="T2" fmla="*/ 189 w 190"/>
                      <a:gd name="T3" fmla="*/ 99 h 184"/>
                      <a:gd name="T4" fmla="*/ 160 w 190"/>
                      <a:gd name="T5" fmla="*/ 97 h 184"/>
                      <a:gd name="T6" fmla="*/ 131 w 190"/>
                      <a:gd name="T7" fmla="*/ 87 h 184"/>
                      <a:gd name="T8" fmla="*/ 105 w 190"/>
                      <a:gd name="T9" fmla="*/ 71 h 184"/>
                      <a:gd name="T10" fmla="*/ 83 w 190"/>
                      <a:gd name="T11" fmla="*/ 49 h 184"/>
                      <a:gd name="T12" fmla="*/ 71 w 190"/>
                      <a:gd name="T13" fmla="*/ 29 h 184"/>
                      <a:gd name="T14" fmla="*/ 69 w 190"/>
                      <a:gd name="T15" fmla="*/ 0 h 184"/>
                      <a:gd name="T16" fmla="*/ 0 w 190"/>
                      <a:gd name="T17" fmla="*/ 90 h 184"/>
                      <a:gd name="T18" fmla="*/ 3 w 190"/>
                      <a:gd name="T19" fmla="*/ 118 h 184"/>
                      <a:gd name="T20" fmla="*/ 12 w 190"/>
                      <a:gd name="T21" fmla="*/ 139 h 184"/>
                      <a:gd name="T22" fmla="*/ 30 w 190"/>
                      <a:gd name="T23" fmla="*/ 153 h 184"/>
                      <a:gd name="T24" fmla="*/ 48 w 190"/>
                      <a:gd name="T25" fmla="*/ 165 h 184"/>
                      <a:gd name="T26" fmla="*/ 76 w 190"/>
                      <a:gd name="T27" fmla="*/ 177 h 184"/>
                      <a:gd name="T28" fmla="*/ 121 w 190"/>
                      <a:gd name="T29" fmla="*/ 183 h 18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0"/>
                      <a:gd name="T46" fmla="*/ 0 h 184"/>
                      <a:gd name="T47" fmla="*/ 190 w 190"/>
                      <a:gd name="T48" fmla="*/ 184 h 18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0" h="184">
                        <a:moveTo>
                          <a:pt x="121" y="183"/>
                        </a:moveTo>
                        <a:lnTo>
                          <a:pt x="189" y="99"/>
                        </a:lnTo>
                        <a:lnTo>
                          <a:pt x="160" y="97"/>
                        </a:lnTo>
                        <a:lnTo>
                          <a:pt x="131" y="87"/>
                        </a:lnTo>
                        <a:lnTo>
                          <a:pt x="105" y="71"/>
                        </a:lnTo>
                        <a:lnTo>
                          <a:pt x="83" y="49"/>
                        </a:lnTo>
                        <a:lnTo>
                          <a:pt x="71" y="29"/>
                        </a:lnTo>
                        <a:lnTo>
                          <a:pt x="69" y="0"/>
                        </a:lnTo>
                        <a:lnTo>
                          <a:pt x="0" y="90"/>
                        </a:lnTo>
                        <a:lnTo>
                          <a:pt x="3" y="118"/>
                        </a:lnTo>
                        <a:lnTo>
                          <a:pt x="12" y="139"/>
                        </a:lnTo>
                        <a:lnTo>
                          <a:pt x="30" y="153"/>
                        </a:lnTo>
                        <a:lnTo>
                          <a:pt x="48" y="165"/>
                        </a:lnTo>
                        <a:lnTo>
                          <a:pt x="76" y="177"/>
                        </a:lnTo>
                        <a:lnTo>
                          <a:pt x="121" y="183"/>
                        </a:lnTo>
                      </a:path>
                    </a:pathLst>
                  </a:custGeom>
                  <a:solidFill>
                    <a:srgbClr val="C0C0C0"/>
                  </a:solidFill>
                  <a:ln w="25400" cap="rnd">
                    <a:solidFill>
                      <a:srgbClr val="000000"/>
                    </a:solid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64" name="Freeform 51"/>
                  <p:cNvSpPr>
                    <a:spLocks/>
                  </p:cNvSpPr>
                  <p:nvPr/>
                </p:nvSpPr>
                <p:spPr bwMode="auto">
                  <a:xfrm>
                    <a:off x="2328" y="1899"/>
                    <a:ext cx="143" cy="79"/>
                  </a:xfrm>
                  <a:custGeom>
                    <a:avLst/>
                    <a:gdLst>
                      <a:gd name="T0" fmla="*/ 76 w 143"/>
                      <a:gd name="T1" fmla="*/ 78 h 79"/>
                      <a:gd name="T2" fmla="*/ 142 w 143"/>
                      <a:gd name="T3" fmla="*/ 0 h 79"/>
                      <a:gd name="T4" fmla="*/ 57 w 143"/>
                      <a:gd name="T5" fmla="*/ 14 h 79"/>
                      <a:gd name="T6" fmla="*/ 27 w 143"/>
                      <a:gd name="T7" fmla="*/ 22 h 79"/>
                      <a:gd name="T8" fmla="*/ 0 w 143"/>
                      <a:gd name="T9" fmla="*/ 57 h 79"/>
                      <a:gd name="T10" fmla="*/ 13 w 143"/>
                      <a:gd name="T11" fmla="*/ 65 h 79"/>
                      <a:gd name="T12" fmla="*/ 31 w 143"/>
                      <a:gd name="T13" fmla="*/ 72 h 79"/>
                      <a:gd name="T14" fmla="*/ 52 w 143"/>
                      <a:gd name="T15" fmla="*/ 76 h 79"/>
                      <a:gd name="T16" fmla="*/ 76 w 143"/>
                      <a:gd name="T17" fmla="*/ 78 h 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3"/>
                      <a:gd name="T28" fmla="*/ 0 h 79"/>
                      <a:gd name="T29" fmla="*/ 143 w 143"/>
                      <a:gd name="T30" fmla="*/ 79 h 7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3" h="79">
                        <a:moveTo>
                          <a:pt x="76" y="78"/>
                        </a:moveTo>
                        <a:lnTo>
                          <a:pt x="142" y="0"/>
                        </a:lnTo>
                        <a:lnTo>
                          <a:pt x="57" y="14"/>
                        </a:lnTo>
                        <a:lnTo>
                          <a:pt x="27" y="22"/>
                        </a:lnTo>
                        <a:lnTo>
                          <a:pt x="0" y="57"/>
                        </a:lnTo>
                        <a:lnTo>
                          <a:pt x="13" y="65"/>
                        </a:lnTo>
                        <a:lnTo>
                          <a:pt x="31" y="72"/>
                        </a:lnTo>
                        <a:lnTo>
                          <a:pt x="52" y="76"/>
                        </a:lnTo>
                        <a:lnTo>
                          <a:pt x="76" y="78"/>
                        </a:lnTo>
                      </a:path>
                    </a:pathLst>
                  </a:custGeom>
                  <a:solidFill>
                    <a:srgbClr val="3F3F3F"/>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grpSp>
              <p:nvGrpSpPr>
                <p:cNvPr id="53" name="Group 52"/>
                <p:cNvGrpSpPr>
                  <a:grpSpLocks/>
                </p:cNvGrpSpPr>
                <p:nvPr/>
              </p:nvGrpSpPr>
              <p:grpSpPr bwMode="auto">
                <a:xfrm>
                  <a:off x="2279" y="1800"/>
                  <a:ext cx="216" cy="182"/>
                  <a:chOff x="2279" y="1800"/>
                  <a:chExt cx="216" cy="182"/>
                </a:xfrm>
              </p:grpSpPr>
              <p:grpSp>
                <p:nvGrpSpPr>
                  <p:cNvPr id="54" name="Group 53"/>
                  <p:cNvGrpSpPr>
                    <a:grpSpLocks/>
                  </p:cNvGrpSpPr>
                  <p:nvPr/>
                </p:nvGrpSpPr>
                <p:grpSpPr bwMode="auto">
                  <a:xfrm>
                    <a:off x="2289" y="1800"/>
                    <a:ext cx="183" cy="178"/>
                    <a:chOff x="2289" y="1800"/>
                    <a:chExt cx="183" cy="178"/>
                  </a:xfrm>
                </p:grpSpPr>
                <p:sp>
                  <p:nvSpPr>
                    <p:cNvPr id="61" name="Freeform 54"/>
                    <p:cNvSpPr>
                      <a:spLocks/>
                    </p:cNvSpPr>
                    <p:nvPr/>
                  </p:nvSpPr>
                  <p:spPr bwMode="auto">
                    <a:xfrm>
                      <a:off x="2289" y="1800"/>
                      <a:ext cx="183" cy="178"/>
                    </a:xfrm>
                    <a:custGeom>
                      <a:avLst/>
                      <a:gdLst>
                        <a:gd name="T0" fmla="*/ 66 w 183"/>
                        <a:gd name="T1" fmla="*/ 0 h 178"/>
                        <a:gd name="T2" fmla="*/ 0 w 183"/>
                        <a:gd name="T3" fmla="*/ 83 h 178"/>
                        <a:gd name="T4" fmla="*/ 29 w 183"/>
                        <a:gd name="T5" fmla="*/ 84 h 178"/>
                        <a:gd name="T6" fmla="*/ 57 w 183"/>
                        <a:gd name="T7" fmla="*/ 94 h 178"/>
                        <a:gd name="T8" fmla="*/ 82 w 183"/>
                        <a:gd name="T9" fmla="*/ 110 h 178"/>
                        <a:gd name="T10" fmla="*/ 103 w 183"/>
                        <a:gd name="T11" fmla="*/ 131 h 178"/>
                        <a:gd name="T12" fmla="*/ 114 w 183"/>
                        <a:gd name="T13" fmla="*/ 150 h 178"/>
                        <a:gd name="T14" fmla="*/ 117 w 183"/>
                        <a:gd name="T15" fmla="*/ 177 h 178"/>
                        <a:gd name="T16" fmla="*/ 182 w 183"/>
                        <a:gd name="T17" fmla="*/ 92 h 178"/>
                        <a:gd name="T18" fmla="*/ 180 w 183"/>
                        <a:gd name="T19" fmla="*/ 65 h 178"/>
                        <a:gd name="T20" fmla="*/ 170 w 183"/>
                        <a:gd name="T21" fmla="*/ 45 h 178"/>
                        <a:gd name="T22" fmla="*/ 154 w 183"/>
                        <a:gd name="T23" fmla="*/ 31 h 178"/>
                        <a:gd name="T24" fmla="*/ 136 w 183"/>
                        <a:gd name="T25" fmla="*/ 18 h 178"/>
                        <a:gd name="T26" fmla="*/ 108 w 183"/>
                        <a:gd name="T27" fmla="*/ 6 h 178"/>
                        <a:gd name="T28" fmla="*/ 66 w 183"/>
                        <a:gd name="T29" fmla="*/ 0 h 17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83"/>
                        <a:gd name="T46" fmla="*/ 0 h 178"/>
                        <a:gd name="T47" fmla="*/ 183 w 183"/>
                        <a:gd name="T48" fmla="*/ 178 h 17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83" h="178">
                          <a:moveTo>
                            <a:pt x="66" y="0"/>
                          </a:moveTo>
                          <a:lnTo>
                            <a:pt x="0" y="83"/>
                          </a:lnTo>
                          <a:lnTo>
                            <a:pt x="29" y="84"/>
                          </a:lnTo>
                          <a:lnTo>
                            <a:pt x="57" y="94"/>
                          </a:lnTo>
                          <a:lnTo>
                            <a:pt x="82" y="110"/>
                          </a:lnTo>
                          <a:lnTo>
                            <a:pt x="103" y="131"/>
                          </a:lnTo>
                          <a:lnTo>
                            <a:pt x="114" y="150"/>
                          </a:lnTo>
                          <a:lnTo>
                            <a:pt x="117" y="177"/>
                          </a:lnTo>
                          <a:lnTo>
                            <a:pt x="182" y="92"/>
                          </a:lnTo>
                          <a:lnTo>
                            <a:pt x="180" y="65"/>
                          </a:lnTo>
                          <a:lnTo>
                            <a:pt x="170" y="45"/>
                          </a:lnTo>
                          <a:lnTo>
                            <a:pt x="154" y="31"/>
                          </a:lnTo>
                          <a:lnTo>
                            <a:pt x="136" y="18"/>
                          </a:lnTo>
                          <a:lnTo>
                            <a:pt x="108" y="6"/>
                          </a:lnTo>
                          <a:lnTo>
                            <a:pt x="66" y="0"/>
                          </a:lnTo>
                        </a:path>
                      </a:pathLst>
                    </a:custGeom>
                    <a:solidFill>
                      <a:srgbClr val="C0C0C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62" name="Freeform 55"/>
                    <p:cNvSpPr>
                      <a:spLocks/>
                    </p:cNvSpPr>
                    <p:nvPr/>
                  </p:nvSpPr>
                  <p:spPr bwMode="auto">
                    <a:xfrm>
                      <a:off x="2383" y="1832"/>
                      <a:ext cx="89" cy="146"/>
                    </a:xfrm>
                    <a:custGeom>
                      <a:avLst/>
                      <a:gdLst>
                        <a:gd name="T0" fmla="*/ 0 w 89"/>
                        <a:gd name="T1" fmla="*/ 83 h 146"/>
                        <a:gd name="T2" fmla="*/ 11 w 89"/>
                        <a:gd name="T3" fmla="*/ 99 h 146"/>
                        <a:gd name="T4" fmla="*/ 22 w 89"/>
                        <a:gd name="T5" fmla="*/ 118 h 146"/>
                        <a:gd name="T6" fmla="*/ 25 w 89"/>
                        <a:gd name="T7" fmla="*/ 145 h 146"/>
                        <a:gd name="T8" fmla="*/ 88 w 89"/>
                        <a:gd name="T9" fmla="*/ 60 h 146"/>
                        <a:gd name="T10" fmla="*/ 86 w 89"/>
                        <a:gd name="T11" fmla="*/ 34 h 146"/>
                        <a:gd name="T12" fmla="*/ 77 w 89"/>
                        <a:gd name="T13" fmla="*/ 14 h 146"/>
                        <a:gd name="T14" fmla="*/ 61 w 89"/>
                        <a:gd name="T15" fmla="*/ 0 h 146"/>
                        <a:gd name="T16" fmla="*/ 0 w 89"/>
                        <a:gd name="T17" fmla="*/ 83 h 1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9"/>
                        <a:gd name="T28" fmla="*/ 0 h 146"/>
                        <a:gd name="T29" fmla="*/ 89 w 89"/>
                        <a:gd name="T30" fmla="*/ 146 h 1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9" h="146">
                          <a:moveTo>
                            <a:pt x="0" y="83"/>
                          </a:moveTo>
                          <a:lnTo>
                            <a:pt x="11" y="99"/>
                          </a:lnTo>
                          <a:lnTo>
                            <a:pt x="22" y="118"/>
                          </a:lnTo>
                          <a:lnTo>
                            <a:pt x="25" y="145"/>
                          </a:lnTo>
                          <a:lnTo>
                            <a:pt x="88" y="60"/>
                          </a:lnTo>
                          <a:lnTo>
                            <a:pt x="86" y="34"/>
                          </a:lnTo>
                          <a:lnTo>
                            <a:pt x="77" y="14"/>
                          </a:lnTo>
                          <a:lnTo>
                            <a:pt x="61" y="0"/>
                          </a:lnTo>
                          <a:lnTo>
                            <a:pt x="0" y="83"/>
                          </a:lnTo>
                        </a:path>
                      </a:pathLst>
                    </a:custGeom>
                    <a:solidFill>
                      <a:srgbClr val="5F5F5F"/>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grpSp>
                <p:nvGrpSpPr>
                  <p:cNvPr id="55" name="Group 56"/>
                  <p:cNvGrpSpPr>
                    <a:grpSpLocks/>
                  </p:cNvGrpSpPr>
                  <p:nvPr/>
                </p:nvGrpSpPr>
                <p:grpSpPr bwMode="auto">
                  <a:xfrm>
                    <a:off x="2279" y="1817"/>
                    <a:ext cx="216" cy="165"/>
                    <a:chOff x="2279" y="1817"/>
                    <a:chExt cx="216" cy="165"/>
                  </a:xfrm>
                </p:grpSpPr>
                <p:sp>
                  <p:nvSpPr>
                    <p:cNvPr id="56" name="Arc 57"/>
                    <p:cNvSpPr>
                      <a:spLocks/>
                    </p:cNvSpPr>
                    <p:nvPr/>
                  </p:nvSpPr>
                  <p:spPr bwMode="auto">
                    <a:xfrm>
                      <a:off x="2288" y="1903"/>
                      <a:ext cx="106" cy="79"/>
                    </a:xfrm>
                    <a:custGeom>
                      <a:avLst/>
                      <a:gdLst>
                        <a:gd name="T0" fmla="*/ 0 w 21598"/>
                        <a:gd name="T1" fmla="*/ 0 h 21599"/>
                        <a:gd name="T2" fmla="*/ 0 w 21598"/>
                        <a:gd name="T3" fmla="*/ 0 h 21599"/>
                        <a:gd name="T4" fmla="*/ 0 w 21598"/>
                        <a:gd name="T5" fmla="*/ 0 h 21599"/>
                        <a:gd name="T6" fmla="*/ 0 60000 65536"/>
                        <a:gd name="T7" fmla="*/ 0 60000 65536"/>
                        <a:gd name="T8" fmla="*/ 0 60000 65536"/>
                        <a:gd name="T9" fmla="*/ 0 w 21598"/>
                        <a:gd name="T10" fmla="*/ 0 h 21599"/>
                        <a:gd name="T11" fmla="*/ 21598 w 21598"/>
                        <a:gd name="T12" fmla="*/ 21599 h 21599"/>
                      </a:gdLst>
                      <a:ahLst/>
                      <a:cxnLst>
                        <a:cxn ang="T6">
                          <a:pos x="T0" y="T1"/>
                        </a:cxn>
                        <a:cxn ang="T7">
                          <a:pos x="T2" y="T3"/>
                        </a:cxn>
                        <a:cxn ang="T8">
                          <a:pos x="T4" y="T5"/>
                        </a:cxn>
                      </a:cxnLst>
                      <a:rect l="T9" t="T10" r="T11" b="T12"/>
                      <a:pathLst>
                        <a:path w="21598" h="21599" fill="none" extrusionOk="0">
                          <a:moveTo>
                            <a:pt x="204" y="-1"/>
                          </a:moveTo>
                          <a:cubicBezTo>
                            <a:pt x="11945" y="110"/>
                            <a:pt x="21448" y="9581"/>
                            <a:pt x="21598" y="21322"/>
                          </a:cubicBezTo>
                        </a:path>
                        <a:path w="21598" h="21599" stroke="0" extrusionOk="0">
                          <a:moveTo>
                            <a:pt x="204" y="-1"/>
                          </a:moveTo>
                          <a:cubicBezTo>
                            <a:pt x="11945" y="110"/>
                            <a:pt x="21448" y="9581"/>
                            <a:pt x="21598" y="21322"/>
                          </a:cubicBezTo>
                          <a:lnTo>
                            <a:pt x="0" y="21599"/>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nvGrpSpPr>
                    <p:cNvPr id="57" name="Group 58"/>
                    <p:cNvGrpSpPr>
                      <a:grpSpLocks/>
                    </p:cNvGrpSpPr>
                    <p:nvPr/>
                  </p:nvGrpSpPr>
                  <p:grpSpPr bwMode="auto">
                    <a:xfrm>
                      <a:off x="2279" y="1817"/>
                      <a:ext cx="184" cy="80"/>
                      <a:chOff x="2279" y="1817"/>
                      <a:chExt cx="184" cy="80"/>
                    </a:xfrm>
                  </p:grpSpPr>
                  <p:sp>
                    <p:nvSpPr>
                      <p:cNvPr id="59" name="Arc 59"/>
                      <p:cNvSpPr>
                        <a:spLocks/>
                      </p:cNvSpPr>
                      <p:nvPr/>
                    </p:nvSpPr>
                    <p:spPr bwMode="auto">
                      <a:xfrm>
                        <a:off x="2357" y="1817"/>
                        <a:ext cx="106" cy="80"/>
                      </a:xfrm>
                      <a:custGeom>
                        <a:avLst/>
                        <a:gdLst>
                          <a:gd name="T0" fmla="*/ 0 w 21598"/>
                          <a:gd name="T1" fmla="*/ 0 h 21599"/>
                          <a:gd name="T2" fmla="*/ 0 w 21598"/>
                          <a:gd name="T3" fmla="*/ 0 h 21599"/>
                          <a:gd name="T4" fmla="*/ 0 w 21598"/>
                          <a:gd name="T5" fmla="*/ 0 h 21599"/>
                          <a:gd name="T6" fmla="*/ 0 60000 65536"/>
                          <a:gd name="T7" fmla="*/ 0 60000 65536"/>
                          <a:gd name="T8" fmla="*/ 0 60000 65536"/>
                          <a:gd name="T9" fmla="*/ 0 w 21598"/>
                          <a:gd name="T10" fmla="*/ 0 h 21599"/>
                          <a:gd name="T11" fmla="*/ 21598 w 21598"/>
                          <a:gd name="T12" fmla="*/ 21599 h 21599"/>
                        </a:gdLst>
                        <a:ahLst/>
                        <a:cxnLst>
                          <a:cxn ang="T6">
                            <a:pos x="T0" y="T1"/>
                          </a:cxn>
                          <a:cxn ang="T7">
                            <a:pos x="T2" y="T3"/>
                          </a:cxn>
                          <a:cxn ang="T8">
                            <a:pos x="T4" y="T5"/>
                          </a:cxn>
                        </a:cxnLst>
                        <a:rect l="T9" t="T10" r="T11" b="T12"/>
                        <a:pathLst>
                          <a:path w="21598" h="21599" fill="none" extrusionOk="0">
                            <a:moveTo>
                              <a:pt x="204" y="-1"/>
                            </a:moveTo>
                            <a:cubicBezTo>
                              <a:pt x="11946" y="110"/>
                              <a:pt x="21449" y="9583"/>
                              <a:pt x="21598" y="21325"/>
                            </a:cubicBezTo>
                          </a:path>
                          <a:path w="21598" h="21599" stroke="0" extrusionOk="0">
                            <a:moveTo>
                              <a:pt x="204" y="-1"/>
                            </a:moveTo>
                            <a:cubicBezTo>
                              <a:pt x="11946" y="110"/>
                              <a:pt x="21449" y="9583"/>
                              <a:pt x="21598" y="21325"/>
                            </a:cubicBezTo>
                            <a:lnTo>
                              <a:pt x="0" y="21599"/>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60" name="Line 60"/>
                      <p:cNvSpPr>
                        <a:spLocks noChangeShapeType="1"/>
                      </p:cNvSpPr>
                      <p:nvPr/>
                    </p:nvSpPr>
                    <p:spPr bwMode="auto">
                      <a:xfrm flipH="1">
                        <a:off x="2279" y="1820"/>
                        <a:ext cx="94" cy="49"/>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grpSp>
                <p:sp>
                  <p:nvSpPr>
                    <p:cNvPr id="58" name="Line 61"/>
                    <p:cNvSpPr>
                      <a:spLocks noChangeShapeType="1"/>
                    </p:cNvSpPr>
                    <p:nvPr/>
                  </p:nvSpPr>
                  <p:spPr bwMode="auto">
                    <a:xfrm flipH="1">
                      <a:off x="2400" y="1917"/>
                      <a:ext cx="95" cy="47"/>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grpSp>
            </p:grpSp>
          </p:grpSp>
          <p:grpSp>
            <p:nvGrpSpPr>
              <p:cNvPr id="44" name="Group 62"/>
              <p:cNvGrpSpPr>
                <a:grpSpLocks/>
              </p:cNvGrpSpPr>
              <p:nvPr/>
            </p:nvGrpSpPr>
            <p:grpSpPr bwMode="auto">
              <a:xfrm>
                <a:off x="2236" y="1905"/>
                <a:ext cx="173" cy="131"/>
                <a:chOff x="2236" y="1905"/>
                <a:chExt cx="173" cy="131"/>
              </a:xfrm>
            </p:grpSpPr>
            <p:grpSp>
              <p:nvGrpSpPr>
                <p:cNvPr id="45" name="Group 63"/>
                <p:cNvGrpSpPr>
                  <a:grpSpLocks/>
                </p:cNvGrpSpPr>
                <p:nvPr/>
              </p:nvGrpSpPr>
              <p:grpSpPr bwMode="auto">
                <a:xfrm>
                  <a:off x="2243" y="1905"/>
                  <a:ext cx="144" cy="131"/>
                  <a:chOff x="2243" y="1905"/>
                  <a:chExt cx="144" cy="131"/>
                </a:xfrm>
              </p:grpSpPr>
              <p:sp>
                <p:nvSpPr>
                  <p:cNvPr id="50" name="Freeform 64"/>
                  <p:cNvSpPr>
                    <a:spLocks/>
                  </p:cNvSpPr>
                  <p:nvPr/>
                </p:nvSpPr>
                <p:spPr bwMode="auto">
                  <a:xfrm>
                    <a:off x="2243" y="1905"/>
                    <a:ext cx="144" cy="131"/>
                  </a:xfrm>
                  <a:custGeom>
                    <a:avLst/>
                    <a:gdLst>
                      <a:gd name="T0" fmla="*/ 54 w 144"/>
                      <a:gd name="T1" fmla="*/ 0 h 131"/>
                      <a:gd name="T2" fmla="*/ 2 w 144"/>
                      <a:gd name="T3" fmla="*/ 61 h 131"/>
                      <a:gd name="T4" fmla="*/ 0 w 144"/>
                      <a:gd name="T5" fmla="*/ 72 h 131"/>
                      <a:gd name="T6" fmla="*/ 2 w 144"/>
                      <a:gd name="T7" fmla="*/ 79 h 131"/>
                      <a:gd name="T8" fmla="*/ 2 w 144"/>
                      <a:gd name="T9" fmla="*/ 89 h 131"/>
                      <a:gd name="T10" fmla="*/ 13 w 144"/>
                      <a:gd name="T11" fmla="*/ 100 h 131"/>
                      <a:gd name="T12" fmla="*/ 25 w 144"/>
                      <a:gd name="T13" fmla="*/ 110 h 131"/>
                      <a:gd name="T14" fmla="*/ 39 w 144"/>
                      <a:gd name="T15" fmla="*/ 119 h 131"/>
                      <a:gd name="T16" fmla="*/ 54 w 144"/>
                      <a:gd name="T17" fmla="*/ 124 h 131"/>
                      <a:gd name="T18" fmla="*/ 73 w 144"/>
                      <a:gd name="T19" fmla="*/ 130 h 131"/>
                      <a:gd name="T20" fmla="*/ 92 w 144"/>
                      <a:gd name="T21" fmla="*/ 130 h 131"/>
                      <a:gd name="T22" fmla="*/ 143 w 144"/>
                      <a:gd name="T23" fmla="*/ 66 h 131"/>
                      <a:gd name="T24" fmla="*/ 139 w 144"/>
                      <a:gd name="T25" fmla="*/ 48 h 131"/>
                      <a:gd name="T26" fmla="*/ 132 w 144"/>
                      <a:gd name="T27" fmla="*/ 33 h 131"/>
                      <a:gd name="T28" fmla="*/ 120 w 144"/>
                      <a:gd name="T29" fmla="*/ 22 h 131"/>
                      <a:gd name="T30" fmla="*/ 107 w 144"/>
                      <a:gd name="T31" fmla="*/ 13 h 131"/>
                      <a:gd name="T32" fmla="*/ 96 w 144"/>
                      <a:gd name="T33" fmla="*/ 6 h 131"/>
                      <a:gd name="T34" fmla="*/ 72 w 144"/>
                      <a:gd name="T35" fmla="*/ 0 h 131"/>
                      <a:gd name="T36" fmla="*/ 54 w 144"/>
                      <a:gd name="T37" fmla="*/ 0 h 13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4"/>
                      <a:gd name="T58" fmla="*/ 0 h 131"/>
                      <a:gd name="T59" fmla="*/ 144 w 144"/>
                      <a:gd name="T60" fmla="*/ 131 h 13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4" h="131">
                        <a:moveTo>
                          <a:pt x="54" y="0"/>
                        </a:moveTo>
                        <a:lnTo>
                          <a:pt x="2" y="61"/>
                        </a:lnTo>
                        <a:lnTo>
                          <a:pt x="0" y="72"/>
                        </a:lnTo>
                        <a:lnTo>
                          <a:pt x="2" y="79"/>
                        </a:lnTo>
                        <a:lnTo>
                          <a:pt x="2" y="89"/>
                        </a:lnTo>
                        <a:lnTo>
                          <a:pt x="13" y="100"/>
                        </a:lnTo>
                        <a:lnTo>
                          <a:pt x="25" y="110"/>
                        </a:lnTo>
                        <a:lnTo>
                          <a:pt x="39" y="119"/>
                        </a:lnTo>
                        <a:lnTo>
                          <a:pt x="54" y="124"/>
                        </a:lnTo>
                        <a:lnTo>
                          <a:pt x="73" y="130"/>
                        </a:lnTo>
                        <a:lnTo>
                          <a:pt x="92" y="130"/>
                        </a:lnTo>
                        <a:lnTo>
                          <a:pt x="143" y="66"/>
                        </a:lnTo>
                        <a:lnTo>
                          <a:pt x="139" y="48"/>
                        </a:lnTo>
                        <a:lnTo>
                          <a:pt x="132" y="33"/>
                        </a:lnTo>
                        <a:lnTo>
                          <a:pt x="120" y="22"/>
                        </a:lnTo>
                        <a:lnTo>
                          <a:pt x="107" y="13"/>
                        </a:lnTo>
                        <a:lnTo>
                          <a:pt x="96" y="6"/>
                        </a:lnTo>
                        <a:lnTo>
                          <a:pt x="72" y="0"/>
                        </a:lnTo>
                        <a:lnTo>
                          <a:pt x="54" y="0"/>
                        </a:lnTo>
                      </a:path>
                    </a:pathLst>
                  </a:custGeom>
                  <a:solidFill>
                    <a:srgbClr val="C0C0C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51" name="Freeform 65"/>
                  <p:cNvSpPr>
                    <a:spLocks/>
                  </p:cNvSpPr>
                  <p:nvPr/>
                </p:nvSpPr>
                <p:spPr bwMode="auto">
                  <a:xfrm>
                    <a:off x="2279" y="1919"/>
                    <a:ext cx="108" cy="116"/>
                  </a:xfrm>
                  <a:custGeom>
                    <a:avLst/>
                    <a:gdLst>
                      <a:gd name="T0" fmla="*/ 0 w 108"/>
                      <a:gd name="T1" fmla="*/ 101 h 116"/>
                      <a:gd name="T2" fmla="*/ 19 w 108"/>
                      <a:gd name="T3" fmla="*/ 109 h 116"/>
                      <a:gd name="T4" fmla="*/ 38 w 108"/>
                      <a:gd name="T5" fmla="*/ 115 h 116"/>
                      <a:gd name="T6" fmla="*/ 57 w 108"/>
                      <a:gd name="T7" fmla="*/ 115 h 116"/>
                      <a:gd name="T8" fmla="*/ 107 w 108"/>
                      <a:gd name="T9" fmla="*/ 52 h 116"/>
                      <a:gd name="T10" fmla="*/ 103 w 108"/>
                      <a:gd name="T11" fmla="*/ 33 h 116"/>
                      <a:gd name="T12" fmla="*/ 96 w 108"/>
                      <a:gd name="T13" fmla="*/ 19 h 116"/>
                      <a:gd name="T14" fmla="*/ 77 w 108"/>
                      <a:gd name="T15" fmla="*/ 0 h 116"/>
                      <a:gd name="T16" fmla="*/ 0 w 108"/>
                      <a:gd name="T17" fmla="*/ 101 h 1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8"/>
                      <a:gd name="T28" fmla="*/ 0 h 116"/>
                      <a:gd name="T29" fmla="*/ 108 w 108"/>
                      <a:gd name="T30" fmla="*/ 116 h 1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8" h="116">
                        <a:moveTo>
                          <a:pt x="0" y="101"/>
                        </a:moveTo>
                        <a:lnTo>
                          <a:pt x="19" y="109"/>
                        </a:lnTo>
                        <a:lnTo>
                          <a:pt x="38" y="115"/>
                        </a:lnTo>
                        <a:lnTo>
                          <a:pt x="57" y="115"/>
                        </a:lnTo>
                        <a:lnTo>
                          <a:pt x="107" y="52"/>
                        </a:lnTo>
                        <a:lnTo>
                          <a:pt x="103" y="33"/>
                        </a:lnTo>
                        <a:lnTo>
                          <a:pt x="96" y="19"/>
                        </a:lnTo>
                        <a:lnTo>
                          <a:pt x="77" y="0"/>
                        </a:lnTo>
                        <a:lnTo>
                          <a:pt x="0" y="101"/>
                        </a:lnTo>
                      </a:path>
                    </a:pathLst>
                  </a:custGeom>
                  <a:solidFill>
                    <a:srgbClr val="5F5F5F"/>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sp>
              <p:nvSpPr>
                <p:cNvPr id="46" name="Arc 66"/>
                <p:cNvSpPr>
                  <a:spLocks/>
                </p:cNvSpPr>
                <p:nvPr/>
              </p:nvSpPr>
              <p:spPr bwMode="auto">
                <a:xfrm>
                  <a:off x="2299" y="1921"/>
                  <a:ext cx="78" cy="5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47" name="Line 67"/>
                <p:cNvSpPr>
                  <a:spLocks noChangeShapeType="1"/>
                </p:cNvSpPr>
                <p:nvPr/>
              </p:nvSpPr>
              <p:spPr bwMode="auto">
                <a:xfrm flipH="1">
                  <a:off x="2236" y="1925"/>
                  <a:ext cx="79" cy="27"/>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sp>
              <p:nvSpPr>
                <p:cNvPr id="48" name="Line 68"/>
                <p:cNvSpPr>
                  <a:spLocks noChangeShapeType="1"/>
                </p:cNvSpPr>
                <p:nvPr/>
              </p:nvSpPr>
              <p:spPr bwMode="auto">
                <a:xfrm flipH="1">
                  <a:off x="2331" y="1995"/>
                  <a:ext cx="78" cy="29"/>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sp>
              <p:nvSpPr>
                <p:cNvPr id="49" name="Arc 69"/>
                <p:cNvSpPr>
                  <a:spLocks/>
                </p:cNvSpPr>
                <p:nvPr/>
              </p:nvSpPr>
              <p:spPr bwMode="auto">
                <a:xfrm>
                  <a:off x="2259" y="1968"/>
                  <a:ext cx="79" cy="5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grpSp>
          <p:nvGrpSpPr>
            <p:cNvPr id="13" name="Group 70"/>
            <p:cNvGrpSpPr>
              <a:grpSpLocks/>
            </p:cNvGrpSpPr>
            <p:nvPr/>
          </p:nvGrpSpPr>
          <p:grpSpPr bwMode="auto">
            <a:xfrm>
              <a:off x="4057" y="2815"/>
              <a:ext cx="191" cy="259"/>
              <a:chOff x="1741" y="1455"/>
              <a:chExt cx="259" cy="489"/>
            </a:xfrm>
          </p:grpSpPr>
          <p:grpSp>
            <p:nvGrpSpPr>
              <p:cNvPr id="19" name="Group 71"/>
              <p:cNvGrpSpPr>
                <a:grpSpLocks/>
              </p:cNvGrpSpPr>
              <p:nvPr/>
            </p:nvGrpSpPr>
            <p:grpSpPr bwMode="auto">
              <a:xfrm>
                <a:off x="1741" y="1455"/>
                <a:ext cx="259" cy="247"/>
                <a:chOff x="1741" y="1455"/>
                <a:chExt cx="259" cy="247"/>
              </a:xfrm>
            </p:grpSpPr>
            <p:grpSp>
              <p:nvGrpSpPr>
                <p:cNvPr id="28" name="Group 72"/>
                <p:cNvGrpSpPr>
                  <a:grpSpLocks/>
                </p:cNvGrpSpPr>
                <p:nvPr/>
              </p:nvGrpSpPr>
              <p:grpSpPr bwMode="auto">
                <a:xfrm>
                  <a:off x="1741" y="1455"/>
                  <a:ext cx="259" cy="247"/>
                  <a:chOff x="1741" y="1455"/>
                  <a:chExt cx="259" cy="247"/>
                </a:xfrm>
              </p:grpSpPr>
              <p:grpSp>
                <p:nvGrpSpPr>
                  <p:cNvPr id="33" name="Group 73"/>
                  <p:cNvGrpSpPr>
                    <a:grpSpLocks/>
                  </p:cNvGrpSpPr>
                  <p:nvPr/>
                </p:nvGrpSpPr>
                <p:grpSpPr bwMode="auto">
                  <a:xfrm>
                    <a:off x="1741" y="1455"/>
                    <a:ext cx="251" cy="247"/>
                    <a:chOff x="1741" y="1455"/>
                    <a:chExt cx="251" cy="247"/>
                  </a:xfrm>
                </p:grpSpPr>
                <p:sp>
                  <p:nvSpPr>
                    <p:cNvPr id="39" name="Freeform 74"/>
                    <p:cNvSpPr>
                      <a:spLocks/>
                    </p:cNvSpPr>
                    <p:nvPr/>
                  </p:nvSpPr>
                  <p:spPr bwMode="auto">
                    <a:xfrm>
                      <a:off x="1741" y="1455"/>
                      <a:ext cx="249" cy="244"/>
                    </a:xfrm>
                    <a:custGeom>
                      <a:avLst/>
                      <a:gdLst>
                        <a:gd name="T0" fmla="*/ 0 w 249"/>
                        <a:gd name="T1" fmla="*/ 74 h 244"/>
                        <a:gd name="T2" fmla="*/ 0 w 249"/>
                        <a:gd name="T3" fmla="*/ 198 h 244"/>
                        <a:gd name="T4" fmla="*/ 15 w 249"/>
                        <a:gd name="T5" fmla="*/ 218 h 244"/>
                        <a:gd name="T6" fmla="*/ 33 w 249"/>
                        <a:gd name="T7" fmla="*/ 229 h 244"/>
                        <a:gd name="T8" fmla="*/ 54 w 249"/>
                        <a:gd name="T9" fmla="*/ 236 h 244"/>
                        <a:gd name="T10" fmla="*/ 80 w 249"/>
                        <a:gd name="T11" fmla="*/ 241 h 244"/>
                        <a:gd name="T12" fmla="*/ 106 w 249"/>
                        <a:gd name="T13" fmla="*/ 243 h 244"/>
                        <a:gd name="T14" fmla="*/ 141 w 249"/>
                        <a:gd name="T15" fmla="*/ 243 h 244"/>
                        <a:gd name="T16" fmla="*/ 171 w 249"/>
                        <a:gd name="T17" fmla="*/ 242 h 244"/>
                        <a:gd name="T18" fmla="*/ 201 w 249"/>
                        <a:gd name="T19" fmla="*/ 236 h 244"/>
                        <a:gd name="T20" fmla="*/ 226 w 249"/>
                        <a:gd name="T21" fmla="*/ 225 h 244"/>
                        <a:gd name="T22" fmla="*/ 240 w 249"/>
                        <a:gd name="T23" fmla="*/ 216 h 244"/>
                        <a:gd name="T24" fmla="*/ 248 w 249"/>
                        <a:gd name="T25" fmla="*/ 200 h 244"/>
                        <a:gd name="T26" fmla="*/ 248 w 249"/>
                        <a:gd name="T27" fmla="*/ 73 h 244"/>
                        <a:gd name="T28" fmla="*/ 243 w 249"/>
                        <a:gd name="T29" fmla="*/ 49 h 244"/>
                        <a:gd name="T30" fmla="*/ 230 w 249"/>
                        <a:gd name="T31" fmla="*/ 33 h 244"/>
                        <a:gd name="T32" fmla="*/ 213 w 249"/>
                        <a:gd name="T33" fmla="*/ 24 h 244"/>
                        <a:gd name="T34" fmla="*/ 200 w 249"/>
                        <a:gd name="T35" fmla="*/ 15 h 244"/>
                        <a:gd name="T36" fmla="*/ 173 w 249"/>
                        <a:gd name="T37" fmla="*/ 7 h 244"/>
                        <a:gd name="T38" fmla="*/ 145 w 249"/>
                        <a:gd name="T39" fmla="*/ 3 h 244"/>
                        <a:gd name="T40" fmla="*/ 114 w 249"/>
                        <a:gd name="T41" fmla="*/ 0 h 244"/>
                        <a:gd name="T42" fmla="*/ 93 w 249"/>
                        <a:gd name="T43" fmla="*/ 3 h 244"/>
                        <a:gd name="T44" fmla="*/ 67 w 249"/>
                        <a:gd name="T45" fmla="*/ 8 h 244"/>
                        <a:gd name="T46" fmla="*/ 43 w 249"/>
                        <a:gd name="T47" fmla="*/ 17 h 244"/>
                        <a:gd name="T48" fmla="*/ 27 w 249"/>
                        <a:gd name="T49" fmla="*/ 28 h 244"/>
                        <a:gd name="T50" fmla="*/ 16 w 249"/>
                        <a:gd name="T51" fmla="*/ 38 h 244"/>
                        <a:gd name="T52" fmla="*/ 7 w 249"/>
                        <a:gd name="T53" fmla="*/ 49 h 244"/>
                        <a:gd name="T54" fmla="*/ 0 w 249"/>
                        <a:gd name="T55" fmla="*/ 74 h 24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49"/>
                        <a:gd name="T85" fmla="*/ 0 h 244"/>
                        <a:gd name="T86" fmla="*/ 249 w 249"/>
                        <a:gd name="T87" fmla="*/ 244 h 24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49" h="244">
                          <a:moveTo>
                            <a:pt x="0" y="74"/>
                          </a:moveTo>
                          <a:lnTo>
                            <a:pt x="0" y="198"/>
                          </a:lnTo>
                          <a:lnTo>
                            <a:pt x="15" y="218"/>
                          </a:lnTo>
                          <a:lnTo>
                            <a:pt x="33" y="229"/>
                          </a:lnTo>
                          <a:lnTo>
                            <a:pt x="54" y="236"/>
                          </a:lnTo>
                          <a:lnTo>
                            <a:pt x="80" y="241"/>
                          </a:lnTo>
                          <a:lnTo>
                            <a:pt x="106" y="243"/>
                          </a:lnTo>
                          <a:lnTo>
                            <a:pt x="141" y="243"/>
                          </a:lnTo>
                          <a:lnTo>
                            <a:pt x="171" y="242"/>
                          </a:lnTo>
                          <a:lnTo>
                            <a:pt x="201" y="236"/>
                          </a:lnTo>
                          <a:lnTo>
                            <a:pt x="226" y="225"/>
                          </a:lnTo>
                          <a:lnTo>
                            <a:pt x="240" y="216"/>
                          </a:lnTo>
                          <a:lnTo>
                            <a:pt x="248" y="200"/>
                          </a:lnTo>
                          <a:lnTo>
                            <a:pt x="248" y="73"/>
                          </a:lnTo>
                          <a:lnTo>
                            <a:pt x="243" y="49"/>
                          </a:lnTo>
                          <a:lnTo>
                            <a:pt x="230" y="33"/>
                          </a:lnTo>
                          <a:lnTo>
                            <a:pt x="213" y="24"/>
                          </a:lnTo>
                          <a:lnTo>
                            <a:pt x="200" y="15"/>
                          </a:lnTo>
                          <a:lnTo>
                            <a:pt x="173" y="7"/>
                          </a:lnTo>
                          <a:lnTo>
                            <a:pt x="145" y="3"/>
                          </a:lnTo>
                          <a:lnTo>
                            <a:pt x="114" y="0"/>
                          </a:lnTo>
                          <a:lnTo>
                            <a:pt x="93" y="3"/>
                          </a:lnTo>
                          <a:lnTo>
                            <a:pt x="67" y="8"/>
                          </a:lnTo>
                          <a:lnTo>
                            <a:pt x="43" y="17"/>
                          </a:lnTo>
                          <a:lnTo>
                            <a:pt x="27" y="28"/>
                          </a:lnTo>
                          <a:lnTo>
                            <a:pt x="16" y="38"/>
                          </a:lnTo>
                          <a:lnTo>
                            <a:pt x="7" y="49"/>
                          </a:lnTo>
                          <a:lnTo>
                            <a:pt x="0" y="74"/>
                          </a:lnTo>
                        </a:path>
                      </a:pathLst>
                    </a:custGeom>
                    <a:solidFill>
                      <a:srgbClr val="C0C0C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nvGrpSpPr>
                    <p:cNvPr id="40" name="Group 75"/>
                    <p:cNvGrpSpPr>
                      <a:grpSpLocks/>
                    </p:cNvGrpSpPr>
                    <p:nvPr/>
                  </p:nvGrpSpPr>
                  <p:grpSpPr bwMode="auto">
                    <a:xfrm>
                      <a:off x="1870" y="1465"/>
                      <a:ext cx="122" cy="237"/>
                      <a:chOff x="1870" y="1465"/>
                      <a:chExt cx="122" cy="237"/>
                    </a:xfrm>
                  </p:grpSpPr>
                  <p:sp>
                    <p:nvSpPr>
                      <p:cNvPr id="41" name="Freeform 76"/>
                      <p:cNvSpPr>
                        <a:spLocks/>
                      </p:cNvSpPr>
                      <p:nvPr/>
                    </p:nvSpPr>
                    <p:spPr bwMode="auto">
                      <a:xfrm>
                        <a:off x="1919" y="1465"/>
                        <a:ext cx="73" cy="237"/>
                      </a:xfrm>
                      <a:custGeom>
                        <a:avLst/>
                        <a:gdLst>
                          <a:gd name="T0" fmla="*/ 0 w 73"/>
                          <a:gd name="T1" fmla="*/ 236 h 237"/>
                          <a:gd name="T2" fmla="*/ 28 w 73"/>
                          <a:gd name="T3" fmla="*/ 229 h 237"/>
                          <a:gd name="T4" fmla="*/ 51 w 73"/>
                          <a:gd name="T5" fmla="*/ 220 h 237"/>
                          <a:gd name="T6" fmla="*/ 65 w 73"/>
                          <a:gd name="T7" fmla="*/ 211 h 237"/>
                          <a:gd name="T8" fmla="*/ 72 w 73"/>
                          <a:gd name="T9" fmla="*/ 194 h 237"/>
                          <a:gd name="T10" fmla="*/ 72 w 73"/>
                          <a:gd name="T11" fmla="*/ 66 h 237"/>
                          <a:gd name="T12" fmla="*/ 67 w 73"/>
                          <a:gd name="T13" fmla="*/ 42 h 237"/>
                          <a:gd name="T14" fmla="*/ 55 w 73"/>
                          <a:gd name="T15" fmla="*/ 27 h 237"/>
                          <a:gd name="T16" fmla="*/ 39 w 73"/>
                          <a:gd name="T17" fmla="*/ 16 h 237"/>
                          <a:gd name="T18" fmla="*/ 27 w 73"/>
                          <a:gd name="T19" fmla="*/ 7 h 237"/>
                          <a:gd name="T20" fmla="*/ 1 w 73"/>
                          <a:gd name="T21" fmla="*/ 0 h 237"/>
                          <a:gd name="T22" fmla="*/ 0 w 73"/>
                          <a:gd name="T23" fmla="*/ 236 h 2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3"/>
                          <a:gd name="T37" fmla="*/ 0 h 237"/>
                          <a:gd name="T38" fmla="*/ 73 w 73"/>
                          <a:gd name="T39" fmla="*/ 237 h 23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3" h="237">
                            <a:moveTo>
                              <a:pt x="0" y="236"/>
                            </a:moveTo>
                            <a:lnTo>
                              <a:pt x="28" y="229"/>
                            </a:lnTo>
                            <a:lnTo>
                              <a:pt x="51" y="220"/>
                            </a:lnTo>
                            <a:lnTo>
                              <a:pt x="65" y="211"/>
                            </a:lnTo>
                            <a:lnTo>
                              <a:pt x="72" y="194"/>
                            </a:lnTo>
                            <a:lnTo>
                              <a:pt x="72" y="66"/>
                            </a:lnTo>
                            <a:lnTo>
                              <a:pt x="67" y="42"/>
                            </a:lnTo>
                            <a:lnTo>
                              <a:pt x="55" y="27"/>
                            </a:lnTo>
                            <a:lnTo>
                              <a:pt x="39" y="16"/>
                            </a:lnTo>
                            <a:lnTo>
                              <a:pt x="27" y="7"/>
                            </a:lnTo>
                            <a:lnTo>
                              <a:pt x="1" y="0"/>
                            </a:lnTo>
                            <a:lnTo>
                              <a:pt x="0" y="236"/>
                            </a:lnTo>
                          </a:path>
                        </a:pathLst>
                      </a:custGeom>
                      <a:solidFill>
                        <a:srgbClr val="9F9F9F"/>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42" name="Freeform 77"/>
                      <p:cNvSpPr>
                        <a:spLocks/>
                      </p:cNvSpPr>
                      <p:nvPr/>
                    </p:nvSpPr>
                    <p:spPr bwMode="auto">
                      <a:xfrm>
                        <a:off x="1870" y="1617"/>
                        <a:ext cx="120" cy="84"/>
                      </a:xfrm>
                      <a:custGeom>
                        <a:avLst/>
                        <a:gdLst>
                          <a:gd name="T0" fmla="*/ 44 w 120"/>
                          <a:gd name="T1" fmla="*/ 83 h 84"/>
                          <a:gd name="T2" fmla="*/ 73 w 120"/>
                          <a:gd name="T3" fmla="*/ 77 h 84"/>
                          <a:gd name="T4" fmla="*/ 98 w 120"/>
                          <a:gd name="T5" fmla="*/ 67 h 84"/>
                          <a:gd name="T6" fmla="*/ 112 w 120"/>
                          <a:gd name="T7" fmla="*/ 58 h 84"/>
                          <a:gd name="T8" fmla="*/ 119 w 120"/>
                          <a:gd name="T9" fmla="*/ 43 h 84"/>
                          <a:gd name="T10" fmla="*/ 112 w 120"/>
                          <a:gd name="T11" fmla="*/ 29 h 84"/>
                          <a:gd name="T12" fmla="*/ 100 w 120"/>
                          <a:gd name="T13" fmla="*/ 19 h 84"/>
                          <a:gd name="T14" fmla="*/ 82 w 120"/>
                          <a:gd name="T15" fmla="*/ 10 h 84"/>
                          <a:gd name="T16" fmla="*/ 64 w 120"/>
                          <a:gd name="T17" fmla="*/ 3 h 84"/>
                          <a:gd name="T18" fmla="*/ 46 w 120"/>
                          <a:gd name="T19" fmla="*/ 0 h 84"/>
                          <a:gd name="T20" fmla="*/ 0 w 120"/>
                          <a:gd name="T21" fmla="*/ 19 h 84"/>
                          <a:gd name="T22" fmla="*/ 44 w 120"/>
                          <a:gd name="T23" fmla="*/ 83 h 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0"/>
                          <a:gd name="T37" fmla="*/ 0 h 84"/>
                          <a:gd name="T38" fmla="*/ 120 w 120"/>
                          <a:gd name="T39" fmla="*/ 84 h 8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0" h="84">
                            <a:moveTo>
                              <a:pt x="44" y="83"/>
                            </a:moveTo>
                            <a:lnTo>
                              <a:pt x="73" y="77"/>
                            </a:lnTo>
                            <a:lnTo>
                              <a:pt x="98" y="67"/>
                            </a:lnTo>
                            <a:lnTo>
                              <a:pt x="112" y="58"/>
                            </a:lnTo>
                            <a:lnTo>
                              <a:pt x="119" y="43"/>
                            </a:lnTo>
                            <a:lnTo>
                              <a:pt x="112" y="29"/>
                            </a:lnTo>
                            <a:lnTo>
                              <a:pt x="100" y="19"/>
                            </a:lnTo>
                            <a:lnTo>
                              <a:pt x="82" y="10"/>
                            </a:lnTo>
                            <a:lnTo>
                              <a:pt x="64" y="3"/>
                            </a:lnTo>
                            <a:lnTo>
                              <a:pt x="46" y="0"/>
                            </a:lnTo>
                            <a:lnTo>
                              <a:pt x="0" y="19"/>
                            </a:lnTo>
                            <a:lnTo>
                              <a:pt x="44" y="83"/>
                            </a:lnTo>
                          </a:path>
                        </a:pathLst>
                      </a:custGeom>
                      <a:solidFill>
                        <a:srgbClr val="3F3F3F"/>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grpSp>
              <p:grpSp>
                <p:nvGrpSpPr>
                  <p:cNvPr id="34" name="Group 78"/>
                  <p:cNvGrpSpPr>
                    <a:grpSpLocks/>
                  </p:cNvGrpSpPr>
                  <p:nvPr/>
                </p:nvGrpSpPr>
                <p:grpSpPr bwMode="auto">
                  <a:xfrm>
                    <a:off x="1743" y="1473"/>
                    <a:ext cx="257" cy="217"/>
                    <a:chOff x="1743" y="1473"/>
                    <a:chExt cx="257" cy="217"/>
                  </a:xfrm>
                </p:grpSpPr>
                <p:sp>
                  <p:nvSpPr>
                    <p:cNvPr id="35" name="Arc 79"/>
                    <p:cNvSpPr>
                      <a:spLocks/>
                    </p:cNvSpPr>
                    <p:nvPr/>
                  </p:nvSpPr>
                  <p:spPr bwMode="auto">
                    <a:xfrm>
                      <a:off x="1759" y="1473"/>
                      <a:ext cx="228" cy="59"/>
                    </a:xfrm>
                    <a:custGeom>
                      <a:avLst/>
                      <a:gdLst>
                        <a:gd name="T0" fmla="*/ 0 w 43172"/>
                        <a:gd name="T1" fmla="*/ 0 h 21600"/>
                        <a:gd name="T2" fmla="*/ 0 w 43172"/>
                        <a:gd name="T3" fmla="*/ 0 h 21600"/>
                        <a:gd name="T4" fmla="*/ 0 w 43172"/>
                        <a:gd name="T5" fmla="*/ 0 h 21600"/>
                        <a:gd name="T6" fmla="*/ 0 60000 65536"/>
                        <a:gd name="T7" fmla="*/ 0 60000 65536"/>
                        <a:gd name="T8" fmla="*/ 0 60000 65536"/>
                        <a:gd name="T9" fmla="*/ 0 w 43172"/>
                        <a:gd name="T10" fmla="*/ 0 h 21600"/>
                        <a:gd name="T11" fmla="*/ 43172 w 43172"/>
                        <a:gd name="T12" fmla="*/ 21600 h 21600"/>
                      </a:gdLst>
                      <a:ahLst/>
                      <a:cxnLst>
                        <a:cxn ang="T6">
                          <a:pos x="T0" y="T1"/>
                        </a:cxn>
                        <a:cxn ang="T7">
                          <a:pos x="T2" y="T3"/>
                        </a:cxn>
                        <a:cxn ang="T8">
                          <a:pos x="T4" y="T5"/>
                        </a:cxn>
                      </a:cxnLst>
                      <a:rect l="T9" t="T10" r="T11" b="T12"/>
                      <a:pathLst>
                        <a:path w="43172" h="21600" fill="none" extrusionOk="0">
                          <a:moveTo>
                            <a:pt x="-1" y="20502"/>
                          </a:moveTo>
                          <a:cubicBezTo>
                            <a:pt x="584" y="9014"/>
                            <a:pt x="10069" y="-1"/>
                            <a:pt x="21572" y="0"/>
                          </a:cubicBezTo>
                          <a:cubicBezTo>
                            <a:pt x="33501" y="0"/>
                            <a:pt x="43172" y="9670"/>
                            <a:pt x="43172" y="21600"/>
                          </a:cubicBezTo>
                        </a:path>
                        <a:path w="43172" h="21600" stroke="0" extrusionOk="0">
                          <a:moveTo>
                            <a:pt x="-1" y="20502"/>
                          </a:moveTo>
                          <a:cubicBezTo>
                            <a:pt x="584" y="9014"/>
                            <a:pt x="10069" y="-1"/>
                            <a:pt x="21572" y="0"/>
                          </a:cubicBezTo>
                          <a:cubicBezTo>
                            <a:pt x="33501" y="0"/>
                            <a:pt x="43172" y="9670"/>
                            <a:pt x="43172" y="21600"/>
                          </a:cubicBezTo>
                          <a:lnTo>
                            <a:pt x="21572" y="21600"/>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36" name="Line 80"/>
                    <p:cNvSpPr>
                      <a:spLocks noChangeShapeType="1"/>
                    </p:cNvSpPr>
                    <p:nvPr/>
                  </p:nvSpPr>
                  <p:spPr bwMode="auto">
                    <a:xfrm>
                      <a:off x="1743" y="1550"/>
                      <a:ext cx="0" cy="92"/>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sp>
                  <p:nvSpPr>
                    <p:cNvPr id="37" name="Line 81"/>
                    <p:cNvSpPr>
                      <a:spLocks noChangeShapeType="1"/>
                    </p:cNvSpPr>
                    <p:nvPr/>
                  </p:nvSpPr>
                  <p:spPr bwMode="auto">
                    <a:xfrm>
                      <a:off x="2000" y="1548"/>
                      <a:ext cx="0" cy="92"/>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sp>
                  <p:nvSpPr>
                    <p:cNvPr id="38" name="Arc 82"/>
                    <p:cNvSpPr>
                      <a:spLocks/>
                    </p:cNvSpPr>
                    <p:nvPr/>
                  </p:nvSpPr>
                  <p:spPr bwMode="auto">
                    <a:xfrm>
                      <a:off x="1760" y="1654"/>
                      <a:ext cx="227" cy="36"/>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 name="T9" fmla="*/ 0 w 43200"/>
                        <a:gd name="T10" fmla="*/ 0 h 21600"/>
                        <a:gd name="T11" fmla="*/ 43200 w 43200"/>
                        <a:gd name="T12" fmla="*/ 21600 h 21600"/>
                      </a:gdLst>
                      <a:ahLst/>
                      <a:cxnLst>
                        <a:cxn ang="T6">
                          <a:pos x="T0" y="T1"/>
                        </a:cxn>
                        <a:cxn ang="T7">
                          <a:pos x="T2" y="T3"/>
                        </a:cxn>
                        <a:cxn ang="T8">
                          <a:pos x="T4" y="T5"/>
                        </a:cxn>
                      </a:cxnLst>
                      <a:rect l="T9" t="T10" r="T11" b="T12"/>
                      <a:pathLst>
                        <a:path w="43200" h="21600" fill="none" extrusionOk="0">
                          <a:moveTo>
                            <a:pt x="43200" y="0"/>
                          </a:moveTo>
                          <a:cubicBezTo>
                            <a:pt x="43200" y="11929"/>
                            <a:pt x="33529" y="21600"/>
                            <a:pt x="21600" y="21600"/>
                          </a:cubicBezTo>
                          <a:cubicBezTo>
                            <a:pt x="9670" y="21600"/>
                            <a:pt x="0" y="11929"/>
                            <a:pt x="0" y="0"/>
                          </a:cubicBezTo>
                        </a:path>
                        <a:path w="43200" h="21600" stroke="0" extrusionOk="0">
                          <a:moveTo>
                            <a:pt x="43200" y="0"/>
                          </a:moveTo>
                          <a:cubicBezTo>
                            <a:pt x="43200" y="11929"/>
                            <a:pt x="33529" y="21600"/>
                            <a:pt x="21600" y="21600"/>
                          </a:cubicBezTo>
                          <a:cubicBezTo>
                            <a:pt x="9670" y="21600"/>
                            <a:pt x="0" y="11929"/>
                            <a:pt x="0" y="0"/>
                          </a:cubicBezTo>
                          <a:lnTo>
                            <a:pt x="21600" y="0"/>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grpSp>
              <p:nvGrpSpPr>
                <p:cNvPr id="29" name="Group 83"/>
                <p:cNvGrpSpPr>
                  <a:grpSpLocks/>
                </p:cNvGrpSpPr>
                <p:nvPr/>
              </p:nvGrpSpPr>
              <p:grpSpPr bwMode="auto">
                <a:xfrm>
                  <a:off x="1757" y="1495"/>
                  <a:ext cx="28" cy="124"/>
                  <a:chOff x="1757" y="1495"/>
                  <a:chExt cx="28" cy="124"/>
                </a:xfrm>
              </p:grpSpPr>
              <p:sp>
                <p:nvSpPr>
                  <p:cNvPr id="30" name="Line 84"/>
                  <p:cNvSpPr>
                    <a:spLocks noChangeShapeType="1"/>
                  </p:cNvSpPr>
                  <p:nvPr/>
                </p:nvSpPr>
                <p:spPr bwMode="auto">
                  <a:xfrm>
                    <a:off x="1757" y="1522"/>
                    <a:ext cx="0" cy="97"/>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sp>
                <p:nvSpPr>
                  <p:cNvPr id="31" name="Line 85"/>
                  <p:cNvSpPr>
                    <a:spLocks noChangeShapeType="1"/>
                  </p:cNvSpPr>
                  <p:nvPr/>
                </p:nvSpPr>
                <p:spPr bwMode="auto">
                  <a:xfrm>
                    <a:off x="1771" y="1506"/>
                    <a:ext cx="0" cy="99"/>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sp>
                <p:nvSpPr>
                  <p:cNvPr id="32" name="Line 86"/>
                  <p:cNvSpPr>
                    <a:spLocks noChangeShapeType="1"/>
                  </p:cNvSpPr>
                  <p:nvPr/>
                </p:nvSpPr>
                <p:spPr bwMode="auto">
                  <a:xfrm>
                    <a:off x="1785" y="1495"/>
                    <a:ext cx="0" cy="99"/>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grpSp>
          </p:grpSp>
          <p:grpSp>
            <p:nvGrpSpPr>
              <p:cNvPr id="20" name="Group 87"/>
              <p:cNvGrpSpPr>
                <a:grpSpLocks/>
              </p:cNvGrpSpPr>
              <p:nvPr/>
            </p:nvGrpSpPr>
            <p:grpSpPr bwMode="auto">
              <a:xfrm>
                <a:off x="1781" y="1639"/>
                <a:ext cx="176" cy="305"/>
                <a:chOff x="1781" y="1639"/>
                <a:chExt cx="176" cy="305"/>
              </a:xfrm>
            </p:grpSpPr>
            <p:grpSp>
              <p:nvGrpSpPr>
                <p:cNvPr id="21" name="Group 88"/>
                <p:cNvGrpSpPr>
                  <a:grpSpLocks/>
                </p:cNvGrpSpPr>
                <p:nvPr/>
              </p:nvGrpSpPr>
              <p:grpSpPr bwMode="auto">
                <a:xfrm>
                  <a:off x="1781" y="1639"/>
                  <a:ext cx="173" cy="305"/>
                  <a:chOff x="1781" y="1639"/>
                  <a:chExt cx="173" cy="305"/>
                </a:xfrm>
              </p:grpSpPr>
              <p:sp>
                <p:nvSpPr>
                  <p:cNvPr id="26" name="Freeform 89"/>
                  <p:cNvSpPr>
                    <a:spLocks/>
                  </p:cNvSpPr>
                  <p:nvPr/>
                </p:nvSpPr>
                <p:spPr bwMode="auto">
                  <a:xfrm>
                    <a:off x="1781" y="1639"/>
                    <a:ext cx="173" cy="305"/>
                  </a:xfrm>
                  <a:custGeom>
                    <a:avLst/>
                    <a:gdLst>
                      <a:gd name="T0" fmla="*/ 0 w 173"/>
                      <a:gd name="T1" fmla="*/ 243 h 305"/>
                      <a:gd name="T2" fmla="*/ 0 w 173"/>
                      <a:gd name="T3" fmla="*/ 34 h 305"/>
                      <a:gd name="T4" fmla="*/ 14 w 173"/>
                      <a:gd name="T5" fmla="*/ 16 h 305"/>
                      <a:gd name="T6" fmla="*/ 33 w 173"/>
                      <a:gd name="T7" fmla="*/ 7 h 305"/>
                      <a:gd name="T8" fmla="*/ 58 w 173"/>
                      <a:gd name="T9" fmla="*/ 2 h 305"/>
                      <a:gd name="T10" fmla="*/ 86 w 173"/>
                      <a:gd name="T11" fmla="*/ 0 h 305"/>
                      <a:gd name="T12" fmla="*/ 108 w 173"/>
                      <a:gd name="T13" fmla="*/ 2 h 305"/>
                      <a:gd name="T14" fmla="*/ 135 w 173"/>
                      <a:gd name="T15" fmla="*/ 7 h 305"/>
                      <a:gd name="T16" fmla="*/ 156 w 173"/>
                      <a:gd name="T17" fmla="*/ 16 h 305"/>
                      <a:gd name="T18" fmla="*/ 172 w 173"/>
                      <a:gd name="T19" fmla="*/ 34 h 305"/>
                      <a:gd name="T20" fmla="*/ 172 w 173"/>
                      <a:gd name="T21" fmla="*/ 243 h 305"/>
                      <a:gd name="T22" fmla="*/ 160 w 173"/>
                      <a:gd name="T23" fmla="*/ 269 h 305"/>
                      <a:gd name="T24" fmla="*/ 142 w 173"/>
                      <a:gd name="T25" fmla="*/ 289 h 305"/>
                      <a:gd name="T26" fmla="*/ 128 w 173"/>
                      <a:gd name="T27" fmla="*/ 297 h 305"/>
                      <a:gd name="T28" fmla="*/ 107 w 173"/>
                      <a:gd name="T29" fmla="*/ 302 h 305"/>
                      <a:gd name="T30" fmla="*/ 86 w 173"/>
                      <a:gd name="T31" fmla="*/ 304 h 305"/>
                      <a:gd name="T32" fmla="*/ 69 w 173"/>
                      <a:gd name="T33" fmla="*/ 302 h 305"/>
                      <a:gd name="T34" fmla="*/ 49 w 173"/>
                      <a:gd name="T35" fmla="*/ 298 h 305"/>
                      <a:gd name="T36" fmla="*/ 30 w 173"/>
                      <a:gd name="T37" fmla="*/ 289 h 305"/>
                      <a:gd name="T38" fmla="*/ 16 w 173"/>
                      <a:gd name="T39" fmla="*/ 277 h 305"/>
                      <a:gd name="T40" fmla="*/ 5 w 173"/>
                      <a:gd name="T41" fmla="*/ 260 h 305"/>
                      <a:gd name="T42" fmla="*/ 0 w 173"/>
                      <a:gd name="T43" fmla="*/ 243 h 30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3"/>
                      <a:gd name="T67" fmla="*/ 0 h 305"/>
                      <a:gd name="T68" fmla="*/ 173 w 173"/>
                      <a:gd name="T69" fmla="*/ 305 h 30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3" h="305">
                        <a:moveTo>
                          <a:pt x="0" y="243"/>
                        </a:moveTo>
                        <a:lnTo>
                          <a:pt x="0" y="34"/>
                        </a:lnTo>
                        <a:lnTo>
                          <a:pt x="14" y="16"/>
                        </a:lnTo>
                        <a:lnTo>
                          <a:pt x="33" y="7"/>
                        </a:lnTo>
                        <a:lnTo>
                          <a:pt x="58" y="2"/>
                        </a:lnTo>
                        <a:lnTo>
                          <a:pt x="86" y="0"/>
                        </a:lnTo>
                        <a:lnTo>
                          <a:pt x="108" y="2"/>
                        </a:lnTo>
                        <a:lnTo>
                          <a:pt x="135" y="7"/>
                        </a:lnTo>
                        <a:lnTo>
                          <a:pt x="156" y="16"/>
                        </a:lnTo>
                        <a:lnTo>
                          <a:pt x="172" y="34"/>
                        </a:lnTo>
                        <a:lnTo>
                          <a:pt x="172" y="243"/>
                        </a:lnTo>
                        <a:lnTo>
                          <a:pt x="160" y="269"/>
                        </a:lnTo>
                        <a:lnTo>
                          <a:pt x="142" y="289"/>
                        </a:lnTo>
                        <a:lnTo>
                          <a:pt x="128" y="297"/>
                        </a:lnTo>
                        <a:lnTo>
                          <a:pt x="107" y="302"/>
                        </a:lnTo>
                        <a:lnTo>
                          <a:pt x="86" y="304"/>
                        </a:lnTo>
                        <a:lnTo>
                          <a:pt x="69" y="302"/>
                        </a:lnTo>
                        <a:lnTo>
                          <a:pt x="49" y="298"/>
                        </a:lnTo>
                        <a:lnTo>
                          <a:pt x="30" y="289"/>
                        </a:lnTo>
                        <a:lnTo>
                          <a:pt x="16" y="277"/>
                        </a:lnTo>
                        <a:lnTo>
                          <a:pt x="5" y="260"/>
                        </a:lnTo>
                        <a:lnTo>
                          <a:pt x="0" y="243"/>
                        </a:lnTo>
                      </a:path>
                    </a:pathLst>
                  </a:custGeom>
                  <a:solidFill>
                    <a:srgbClr val="C0C0C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27" name="Freeform 90"/>
                  <p:cNvSpPr>
                    <a:spLocks/>
                  </p:cNvSpPr>
                  <p:nvPr/>
                </p:nvSpPr>
                <p:spPr bwMode="auto">
                  <a:xfrm>
                    <a:off x="1870" y="1639"/>
                    <a:ext cx="84" cy="305"/>
                  </a:xfrm>
                  <a:custGeom>
                    <a:avLst/>
                    <a:gdLst>
                      <a:gd name="T0" fmla="*/ 0 w 84"/>
                      <a:gd name="T1" fmla="*/ 0 h 305"/>
                      <a:gd name="T2" fmla="*/ 21 w 84"/>
                      <a:gd name="T3" fmla="*/ 2 h 305"/>
                      <a:gd name="T4" fmla="*/ 47 w 84"/>
                      <a:gd name="T5" fmla="*/ 7 h 305"/>
                      <a:gd name="T6" fmla="*/ 68 w 84"/>
                      <a:gd name="T7" fmla="*/ 16 h 305"/>
                      <a:gd name="T8" fmla="*/ 83 w 84"/>
                      <a:gd name="T9" fmla="*/ 34 h 305"/>
                      <a:gd name="T10" fmla="*/ 83 w 84"/>
                      <a:gd name="T11" fmla="*/ 243 h 305"/>
                      <a:gd name="T12" fmla="*/ 72 w 84"/>
                      <a:gd name="T13" fmla="*/ 269 h 305"/>
                      <a:gd name="T14" fmla="*/ 54 w 84"/>
                      <a:gd name="T15" fmla="*/ 289 h 305"/>
                      <a:gd name="T16" fmla="*/ 40 w 84"/>
                      <a:gd name="T17" fmla="*/ 297 h 305"/>
                      <a:gd name="T18" fmla="*/ 20 w 84"/>
                      <a:gd name="T19" fmla="*/ 302 h 305"/>
                      <a:gd name="T20" fmla="*/ 0 w 84"/>
                      <a:gd name="T21" fmla="*/ 304 h 305"/>
                      <a:gd name="T22" fmla="*/ 0 w 84"/>
                      <a:gd name="T23" fmla="*/ 0 h 30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4"/>
                      <a:gd name="T37" fmla="*/ 0 h 305"/>
                      <a:gd name="T38" fmla="*/ 84 w 84"/>
                      <a:gd name="T39" fmla="*/ 305 h 30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4" h="305">
                        <a:moveTo>
                          <a:pt x="0" y="0"/>
                        </a:moveTo>
                        <a:lnTo>
                          <a:pt x="21" y="2"/>
                        </a:lnTo>
                        <a:lnTo>
                          <a:pt x="47" y="7"/>
                        </a:lnTo>
                        <a:lnTo>
                          <a:pt x="68" y="16"/>
                        </a:lnTo>
                        <a:lnTo>
                          <a:pt x="83" y="34"/>
                        </a:lnTo>
                        <a:lnTo>
                          <a:pt x="83" y="243"/>
                        </a:lnTo>
                        <a:lnTo>
                          <a:pt x="72" y="269"/>
                        </a:lnTo>
                        <a:lnTo>
                          <a:pt x="54" y="289"/>
                        </a:lnTo>
                        <a:lnTo>
                          <a:pt x="40" y="297"/>
                        </a:lnTo>
                        <a:lnTo>
                          <a:pt x="20" y="302"/>
                        </a:lnTo>
                        <a:lnTo>
                          <a:pt x="0" y="304"/>
                        </a:lnTo>
                        <a:lnTo>
                          <a:pt x="0" y="0"/>
                        </a:lnTo>
                      </a:path>
                    </a:pathLst>
                  </a:custGeom>
                  <a:solidFill>
                    <a:srgbClr val="5F5F5F"/>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sp>
              <p:nvSpPr>
                <p:cNvPr id="22" name="Arc 91"/>
                <p:cNvSpPr>
                  <a:spLocks/>
                </p:cNvSpPr>
                <p:nvPr/>
              </p:nvSpPr>
              <p:spPr bwMode="auto">
                <a:xfrm>
                  <a:off x="1800" y="1656"/>
                  <a:ext cx="147" cy="17"/>
                </a:xfrm>
                <a:custGeom>
                  <a:avLst/>
                  <a:gdLst>
                    <a:gd name="T0" fmla="*/ 0 w 42722"/>
                    <a:gd name="T1" fmla="*/ 0 h 21600"/>
                    <a:gd name="T2" fmla="*/ 0 w 42722"/>
                    <a:gd name="T3" fmla="*/ 0 h 21600"/>
                    <a:gd name="T4" fmla="*/ 0 w 42722"/>
                    <a:gd name="T5" fmla="*/ 0 h 21600"/>
                    <a:gd name="T6" fmla="*/ 0 60000 65536"/>
                    <a:gd name="T7" fmla="*/ 0 60000 65536"/>
                    <a:gd name="T8" fmla="*/ 0 60000 65536"/>
                    <a:gd name="T9" fmla="*/ 0 w 42722"/>
                    <a:gd name="T10" fmla="*/ 0 h 21600"/>
                    <a:gd name="T11" fmla="*/ 42722 w 42722"/>
                    <a:gd name="T12" fmla="*/ 21600 h 21600"/>
                  </a:gdLst>
                  <a:ahLst/>
                  <a:cxnLst>
                    <a:cxn ang="T6">
                      <a:pos x="T0" y="T1"/>
                    </a:cxn>
                    <a:cxn ang="T7">
                      <a:pos x="T2" y="T3"/>
                    </a:cxn>
                    <a:cxn ang="T8">
                      <a:pos x="T4" y="T5"/>
                    </a:cxn>
                  </a:cxnLst>
                  <a:rect l="T9" t="T10" r="T11" b="T12"/>
                  <a:pathLst>
                    <a:path w="42722" h="21600" fill="none" extrusionOk="0">
                      <a:moveTo>
                        <a:pt x="0" y="17871"/>
                      </a:moveTo>
                      <a:cubicBezTo>
                        <a:pt x="1811" y="7537"/>
                        <a:pt x="10785" y="-1"/>
                        <a:pt x="21276" y="0"/>
                      </a:cubicBezTo>
                      <a:cubicBezTo>
                        <a:pt x="32209" y="0"/>
                        <a:pt x="41418" y="8169"/>
                        <a:pt x="42721" y="19025"/>
                      </a:cubicBezTo>
                    </a:path>
                    <a:path w="42722" h="21600" stroke="0" extrusionOk="0">
                      <a:moveTo>
                        <a:pt x="0" y="17871"/>
                      </a:moveTo>
                      <a:cubicBezTo>
                        <a:pt x="1811" y="7537"/>
                        <a:pt x="10785" y="-1"/>
                        <a:pt x="21276" y="0"/>
                      </a:cubicBezTo>
                      <a:cubicBezTo>
                        <a:pt x="32209" y="0"/>
                        <a:pt x="41418" y="8169"/>
                        <a:pt x="42721" y="19025"/>
                      </a:cubicBezTo>
                      <a:lnTo>
                        <a:pt x="21276" y="21600"/>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23" name="Arc 92"/>
                <p:cNvSpPr>
                  <a:spLocks/>
                </p:cNvSpPr>
                <p:nvPr/>
              </p:nvSpPr>
              <p:spPr bwMode="auto">
                <a:xfrm>
                  <a:off x="1797" y="1881"/>
                  <a:ext cx="149" cy="52"/>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 name="T9" fmla="*/ 0 w 43200"/>
                    <a:gd name="T10" fmla="*/ 0 h 21600"/>
                    <a:gd name="T11" fmla="*/ 43200 w 43200"/>
                    <a:gd name="T12" fmla="*/ 21600 h 21600"/>
                  </a:gdLst>
                  <a:ahLst/>
                  <a:cxnLst>
                    <a:cxn ang="T6">
                      <a:pos x="T0" y="T1"/>
                    </a:cxn>
                    <a:cxn ang="T7">
                      <a:pos x="T2" y="T3"/>
                    </a:cxn>
                    <a:cxn ang="T8">
                      <a:pos x="T4" y="T5"/>
                    </a:cxn>
                  </a:cxnLst>
                  <a:rect l="T9" t="T10" r="T11" b="T12"/>
                  <a:pathLst>
                    <a:path w="43200" h="21600" fill="none" extrusionOk="0">
                      <a:moveTo>
                        <a:pt x="43200" y="0"/>
                      </a:moveTo>
                      <a:cubicBezTo>
                        <a:pt x="43200" y="11929"/>
                        <a:pt x="33529" y="21600"/>
                        <a:pt x="21600" y="21600"/>
                      </a:cubicBezTo>
                      <a:cubicBezTo>
                        <a:pt x="9670" y="21600"/>
                        <a:pt x="0" y="11929"/>
                        <a:pt x="0" y="0"/>
                      </a:cubicBezTo>
                    </a:path>
                    <a:path w="43200" h="21600" stroke="0" extrusionOk="0">
                      <a:moveTo>
                        <a:pt x="43200" y="0"/>
                      </a:moveTo>
                      <a:cubicBezTo>
                        <a:pt x="43200" y="11929"/>
                        <a:pt x="33529" y="21600"/>
                        <a:pt x="21600" y="21600"/>
                      </a:cubicBezTo>
                      <a:cubicBezTo>
                        <a:pt x="9670" y="21600"/>
                        <a:pt x="0" y="11929"/>
                        <a:pt x="0" y="0"/>
                      </a:cubicBezTo>
                      <a:lnTo>
                        <a:pt x="21600" y="0"/>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24" name="Line 93"/>
                <p:cNvSpPr>
                  <a:spLocks noChangeShapeType="1"/>
                </p:cNvSpPr>
                <p:nvPr/>
              </p:nvSpPr>
              <p:spPr bwMode="auto">
                <a:xfrm>
                  <a:off x="1781" y="1692"/>
                  <a:ext cx="0" cy="179"/>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sp>
              <p:nvSpPr>
                <p:cNvPr id="25" name="Line 94"/>
                <p:cNvSpPr>
                  <a:spLocks noChangeShapeType="1"/>
                </p:cNvSpPr>
                <p:nvPr/>
              </p:nvSpPr>
              <p:spPr bwMode="auto">
                <a:xfrm>
                  <a:off x="1957" y="1694"/>
                  <a:ext cx="0" cy="178"/>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grpSp>
        </p:grpSp>
        <p:sp>
          <p:nvSpPr>
            <p:cNvPr id="14" name="Oval 98"/>
            <p:cNvSpPr>
              <a:spLocks noChangeArrowheads="1"/>
            </p:cNvSpPr>
            <p:nvPr/>
          </p:nvSpPr>
          <p:spPr bwMode="auto">
            <a:xfrm>
              <a:off x="4142" y="3423"/>
              <a:ext cx="33" cy="32"/>
            </a:xfrm>
            <a:prstGeom prst="ellipse">
              <a:avLst/>
            </a:prstGeom>
            <a:noFill/>
            <a:ln w="50800">
              <a:solidFill>
                <a:schemeClr val="bg2"/>
              </a:solid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15" name="Line 99"/>
            <p:cNvSpPr>
              <a:spLocks noChangeShapeType="1"/>
            </p:cNvSpPr>
            <p:nvPr/>
          </p:nvSpPr>
          <p:spPr bwMode="auto">
            <a:xfrm>
              <a:off x="4150" y="3457"/>
              <a:ext cx="346" cy="184"/>
            </a:xfrm>
            <a:prstGeom prst="line">
              <a:avLst/>
            </a:prstGeom>
            <a:noFill/>
            <a:ln w="50800">
              <a:solidFill>
                <a:schemeClr val="bg2"/>
              </a:solidFill>
              <a:round/>
              <a:headEnd type="none" w="sm" len="sm"/>
              <a:tailEnd type="stealth" w="med" len="med"/>
            </a:ln>
          </p:spPr>
          <p:txBody>
            <a:bodyPr wrap="none" anchor="ctr">
              <a:prstTxWarp prst="textNoShape">
                <a:avLst/>
              </a:prstTxWarp>
            </a:bodyPr>
            <a:lstStyle/>
            <a:p>
              <a:endParaRPr lang="en-US"/>
            </a:p>
          </p:txBody>
        </p:sp>
        <p:sp>
          <p:nvSpPr>
            <p:cNvPr id="16" name="Rectangle 101"/>
            <p:cNvSpPr>
              <a:spLocks noChangeArrowheads="1"/>
            </p:cNvSpPr>
            <p:nvPr/>
          </p:nvSpPr>
          <p:spPr bwMode="auto">
            <a:xfrm>
              <a:off x="4496" y="3520"/>
              <a:ext cx="561" cy="265"/>
            </a:xfrm>
            <a:prstGeom prst="rect">
              <a:avLst/>
            </a:prstGeom>
            <a:noFill/>
            <a:ln w="9525">
              <a:noFill/>
              <a:miter lim="800000"/>
              <a:headEnd/>
              <a:tailEnd/>
            </a:ln>
            <a:effectLst>
              <a:outerShdw dist="35921" dir="2700000" algn="ctr" rotWithShape="0">
                <a:schemeClr val="bg2"/>
              </a:outerShdw>
            </a:effectLst>
          </p:spPr>
          <p:txBody>
            <a:bodyPr lIns="90488" tIns="44450" rIns="90488" bIns="44450">
              <a:prstTxWarp prst="textNoShape">
                <a:avLst/>
              </a:prstTxWarp>
              <a:spAutoFit/>
            </a:bodyPr>
            <a:lstStyle/>
            <a:p>
              <a:pPr algn="ctr">
                <a:defRPr/>
              </a:pPr>
              <a:r>
                <a:rPr lang="en-US" sz="2400" b="1">
                  <a:solidFill>
                    <a:schemeClr val="folHlink"/>
                  </a:solidFill>
                  <a:effectLst>
                    <a:outerShdw blurRad="38100" dist="38100" dir="2700000" algn="tl">
                      <a:srgbClr val="DDDDDD"/>
                    </a:outerShdw>
                  </a:effectLst>
                  <a:latin typeface="Book Antiqua" pitchFamily="-84" charset="0"/>
                  <a:ea typeface="ＭＳ Ｐゴシック" pitchFamily="-84" charset="-128"/>
                  <a:cs typeface="ＭＳ Ｐゴシック" pitchFamily="-84" charset="-128"/>
                </a:rPr>
                <a:t>4.5</a:t>
              </a:r>
            </a:p>
          </p:txBody>
        </p:sp>
        <p:sp>
          <p:nvSpPr>
            <p:cNvPr id="17" name="Arc 102"/>
            <p:cNvSpPr>
              <a:spLocks/>
            </p:cNvSpPr>
            <p:nvPr/>
          </p:nvSpPr>
          <p:spPr bwMode="auto">
            <a:xfrm>
              <a:off x="4200" y="3175"/>
              <a:ext cx="296" cy="442"/>
            </a:xfrm>
            <a:custGeom>
              <a:avLst/>
              <a:gdLst>
                <a:gd name="T0" fmla="*/ 0 w 22164"/>
                <a:gd name="T1" fmla="*/ 96 h 27023"/>
                <a:gd name="T2" fmla="*/ 326354 w 22164"/>
                <a:gd name="T3" fmla="*/ 372252 h 27023"/>
                <a:gd name="T4" fmla="*/ 8572 w 22164"/>
                <a:gd name="T5" fmla="*/ 297548 h 27023"/>
                <a:gd name="T6" fmla="*/ 0 60000 65536"/>
                <a:gd name="T7" fmla="*/ 0 60000 65536"/>
                <a:gd name="T8" fmla="*/ 0 60000 65536"/>
                <a:gd name="T9" fmla="*/ 0 w 22164"/>
                <a:gd name="T10" fmla="*/ 0 h 27023"/>
                <a:gd name="T11" fmla="*/ 22164 w 22164"/>
                <a:gd name="T12" fmla="*/ 27023 h 27023"/>
              </a:gdLst>
              <a:ahLst/>
              <a:cxnLst>
                <a:cxn ang="T6">
                  <a:pos x="T0" y="T1"/>
                </a:cxn>
                <a:cxn ang="T7">
                  <a:pos x="T2" y="T3"/>
                </a:cxn>
                <a:cxn ang="T8">
                  <a:pos x="T4" y="T5"/>
                </a:cxn>
              </a:cxnLst>
              <a:rect l="T9" t="T10" r="T11" b="T12"/>
              <a:pathLst>
                <a:path w="22164" h="27023" fill="none" extrusionOk="0">
                  <a:moveTo>
                    <a:pt x="0" y="7"/>
                  </a:moveTo>
                  <a:cubicBezTo>
                    <a:pt x="187" y="2"/>
                    <a:pt x="375" y="-1"/>
                    <a:pt x="564" y="0"/>
                  </a:cubicBezTo>
                  <a:cubicBezTo>
                    <a:pt x="12493" y="0"/>
                    <a:pt x="22164" y="9670"/>
                    <a:pt x="22164" y="21600"/>
                  </a:cubicBezTo>
                  <a:cubicBezTo>
                    <a:pt x="22164" y="23429"/>
                    <a:pt x="21931" y="25251"/>
                    <a:pt x="21472" y="27023"/>
                  </a:cubicBezTo>
                </a:path>
                <a:path w="22164" h="27023" stroke="0" extrusionOk="0">
                  <a:moveTo>
                    <a:pt x="0" y="7"/>
                  </a:moveTo>
                  <a:cubicBezTo>
                    <a:pt x="187" y="2"/>
                    <a:pt x="375" y="-1"/>
                    <a:pt x="564" y="0"/>
                  </a:cubicBezTo>
                  <a:cubicBezTo>
                    <a:pt x="12493" y="0"/>
                    <a:pt x="22164" y="9670"/>
                    <a:pt x="22164" y="21600"/>
                  </a:cubicBezTo>
                  <a:cubicBezTo>
                    <a:pt x="22164" y="23429"/>
                    <a:pt x="21931" y="25251"/>
                    <a:pt x="21472" y="27023"/>
                  </a:cubicBezTo>
                  <a:lnTo>
                    <a:pt x="564" y="21600"/>
                  </a:lnTo>
                  <a:close/>
                </a:path>
              </a:pathLst>
            </a:custGeom>
            <a:noFill/>
            <a:ln w="76200" cap="rnd">
              <a:solidFill>
                <a:srgbClr val="FC0128"/>
              </a:solidFill>
              <a:round/>
              <a:headEnd type="none" w="sm" len="sm"/>
              <a:tailEnd type="stealth" w="med" len="me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18" name="Line 104"/>
            <p:cNvSpPr>
              <a:spLocks noChangeShapeType="1"/>
            </p:cNvSpPr>
            <p:nvPr/>
          </p:nvSpPr>
          <p:spPr bwMode="auto">
            <a:xfrm flipH="1" flipV="1">
              <a:off x="4155" y="3152"/>
              <a:ext cx="7" cy="287"/>
            </a:xfrm>
            <a:prstGeom prst="line">
              <a:avLst/>
            </a:prstGeom>
            <a:noFill/>
            <a:ln w="50800">
              <a:solidFill>
                <a:schemeClr val="bg2"/>
              </a:solidFill>
              <a:round/>
              <a:headEnd type="none" w="sm" len="sm"/>
              <a:tailEnd type="stealth" w="med" len="med"/>
            </a:ln>
          </p:spPr>
          <p:txBody>
            <a:bodyPr wrap="none" anchor="ctr">
              <a:prstTxWarp prst="textNoShape">
                <a:avLst/>
              </a:prstTxWarp>
            </a:bodyPr>
            <a:lstStyle/>
            <a:p>
              <a:endParaRPr lang="en-US"/>
            </a:p>
          </p:txBody>
        </p:sp>
      </p:grpSp>
      <p:sp>
        <p:nvSpPr>
          <p:cNvPr id="109" name="Title 1"/>
          <p:cNvSpPr>
            <a:spLocks noGrp="1"/>
          </p:cNvSpPr>
          <p:nvPr>
            <p:ph type="title"/>
          </p:nvPr>
        </p:nvSpPr>
        <p:spPr>
          <a:xfrm>
            <a:off x="5181600" y="1371600"/>
            <a:ext cx="3429000" cy="1752600"/>
          </a:xfrm>
        </p:spPr>
        <p:txBody>
          <a:bodyPr>
            <a:normAutofit/>
          </a:bodyPr>
          <a:lstStyle/>
          <a:p>
            <a:pPr algn="ctr"/>
            <a:r>
              <a:rPr lang="en-US" dirty="0" smtClean="0"/>
              <a:t>Administration of Acute </a:t>
            </a:r>
            <a:r>
              <a:rPr lang="en-US" dirty="0" err="1" smtClean="0"/>
              <a:t>Thrombolysis</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Administration of Acute </a:t>
            </a:r>
            <a:r>
              <a:rPr lang="en-US" dirty="0" err="1" smtClean="0"/>
              <a:t>Thrombolysis</a:t>
            </a:r>
            <a:endParaRPr lang="en-US" dirty="0"/>
          </a:p>
        </p:txBody>
      </p:sp>
      <p:sp>
        <p:nvSpPr>
          <p:cNvPr id="3" name="Content Placeholder 2"/>
          <p:cNvSpPr>
            <a:spLocks noGrp="1"/>
          </p:cNvSpPr>
          <p:nvPr>
            <p:ph idx="1"/>
          </p:nvPr>
        </p:nvSpPr>
        <p:spPr>
          <a:xfrm>
            <a:off x="381000" y="4038600"/>
            <a:ext cx="8229600" cy="1886712"/>
          </a:xfrm>
        </p:spPr>
        <p:txBody>
          <a:bodyPr>
            <a:normAutofit lnSpcReduction="10000"/>
          </a:bodyPr>
          <a:lstStyle/>
          <a:p>
            <a:pPr marL="342900" indent="-342900">
              <a:spcBef>
                <a:spcPct val="20000"/>
              </a:spcBef>
              <a:buClr>
                <a:schemeClr val="bg2"/>
              </a:buClr>
              <a:buSzPct val="75000"/>
              <a:buNone/>
            </a:pPr>
            <a:r>
              <a:rPr lang="en-US" sz="3200" b="1" i="1" u="sng" dirty="0" smtClean="0">
                <a:solidFill>
                  <a:srgbClr val="800000"/>
                </a:solidFill>
              </a:rPr>
              <a:t>Why</a:t>
            </a:r>
            <a:r>
              <a:rPr lang="en-US" sz="3200" b="1" dirty="0" smtClean="0">
                <a:solidFill>
                  <a:srgbClr val="212267"/>
                </a:solidFill>
              </a:rPr>
              <a:t> it is important:</a:t>
            </a:r>
          </a:p>
          <a:p>
            <a:pPr marL="342900" indent="-342900">
              <a:spcBef>
                <a:spcPct val="20000"/>
              </a:spcBef>
              <a:buClr>
                <a:schemeClr val="bg2"/>
              </a:buClr>
              <a:buSzPct val="75000"/>
              <a:buFont typeface="Wingdings" pitchFamily="-84" charset="2"/>
              <a:buChar char="n"/>
            </a:pPr>
            <a:r>
              <a:rPr lang="en-US" dirty="0" smtClean="0">
                <a:solidFill>
                  <a:srgbClr val="212267"/>
                </a:solidFill>
              </a:rPr>
              <a:t>Strong evidence finds tPA has been shown to reduce risk of disability and death in patients with ischemic stroke treated within 4.5 hours of symptom onset</a:t>
            </a:r>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37</a:t>
            </a:fld>
            <a:endParaRPr lang="en-CA"/>
          </a:p>
        </p:txBody>
      </p:sp>
      <p:sp>
        <p:nvSpPr>
          <p:cNvPr id="5" name="Text Box 5"/>
          <p:cNvSpPr txBox="1">
            <a:spLocks noChangeArrowheads="1"/>
          </p:cNvSpPr>
          <p:nvPr/>
        </p:nvSpPr>
        <p:spPr bwMode="auto">
          <a:xfrm>
            <a:off x="571500" y="1828800"/>
            <a:ext cx="8001000" cy="1955800"/>
          </a:xfrm>
          <a:prstGeom prst="rect">
            <a:avLst/>
          </a:prstGeom>
          <a:noFill/>
          <a:ln w="38100" cap="rnd">
            <a:solidFill>
              <a:srgbClr val="00FF00"/>
            </a:solidFill>
            <a:prstDash val="sysDot"/>
            <a:miter lim="800000"/>
            <a:headEnd/>
            <a:tailEnd/>
          </a:ln>
        </p:spPr>
        <p:txBody>
          <a:bodyPr>
            <a:prstTxWarp prst="textNoShape">
              <a:avLst/>
            </a:prstTxWarp>
            <a:spAutoFit/>
          </a:bodyPr>
          <a:lstStyle/>
          <a:p>
            <a:pPr eaLnBrk="1" hangingPunct="1">
              <a:spcBef>
                <a:spcPct val="20000"/>
              </a:spcBef>
              <a:buClr>
                <a:schemeClr val="bg2"/>
              </a:buClr>
              <a:buSzPct val="75000"/>
              <a:buFont typeface="Wingdings" pitchFamily="-84" charset="2"/>
              <a:buNone/>
            </a:pPr>
            <a:r>
              <a:rPr lang="en-US" sz="2400" b="1" dirty="0">
                <a:solidFill>
                  <a:srgbClr val="212267"/>
                </a:solidFill>
              </a:rPr>
              <a:t>Canadian Best Practice Recommendations for Stroke Care 3.5:</a:t>
            </a:r>
            <a:r>
              <a:rPr lang="en-US" sz="2400" dirty="0">
                <a:solidFill>
                  <a:srgbClr val="212267"/>
                </a:solidFill>
              </a:rPr>
              <a:t>  All patients with disabling acute ischemic stroke who can be treated within 4.5 hours after symptom onset should be evaluated without delay to determine their eligibility for treatment with IV tPA</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Administration of Acute </a:t>
            </a:r>
            <a:r>
              <a:rPr lang="en-US" dirty="0" err="1" smtClean="0"/>
              <a:t>Thrombolysis</a:t>
            </a:r>
            <a:endParaRPr lang="en-US" dirty="0"/>
          </a:p>
        </p:txBody>
      </p:sp>
      <p:sp>
        <p:nvSpPr>
          <p:cNvPr id="3" name="Content Placeholder 2"/>
          <p:cNvSpPr>
            <a:spLocks noGrp="1"/>
          </p:cNvSpPr>
          <p:nvPr>
            <p:ph idx="1"/>
          </p:nvPr>
        </p:nvSpPr>
        <p:spPr/>
        <p:txBody>
          <a:bodyPr/>
          <a:lstStyle/>
          <a:p>
            <a:pPr>
              <a:lnSpc>
                <a:spcPct val="90000"/>
              </a:lnSpc>
              <a:buNone/>
            </a:pPr>
            <a:r>
              <a:rPr lang="en-US" b="1" i="1" u="sng" dirty="0" smtClean="0">
                <a:solidFill>
                  <a:srgbClr val="800000"/>
                </a:solidFill>
              </a:rPr>
              <a:t>Who</a:t>
            </a:r>
          </a:p>
          <a:p>
            <a:pPr>
              <a:lnSpc>
                <a:spcPct val="90000"/>
              </a:lnSpc>
            </a:pPr>
            <a:r>
              <a:rPr lang="en-US" dirty="0" smtClean="0"/>
              <a:t>All Ischemic Stroke patients that present to hospital within 4.5 hours of the onset of stroke symptoms </a:t>
            </a:r>
          </a:p>
          <a:p>
            <a:pPr>
              <a:lnSpc>
                <a:spcPct val="90000"/>
              </a:lnSpc>
            </a:pPr>
            <a:endParaRPr lang="en-US" sz="1400" dirty="0" smtClean="0"/>
          </a:p>
          <a:p>
            <a:pPr>
              <a:lnSpc>
                <a:spcPct val="90000"/>
              </a:lnSpc>
              <a:buNone/>
            </a:pPr>
            <a:r>
              <a:rPr lang="en-US" b="1" i="1" u="sng" dirty="0" smtClean="0">
                <a:solidFill>
                  <a:srgbClr val="800000"/>
                </a:solidFill>
              </a:rPr>
              <a:t>What</a:t>
            </a:r>
          </a:p>
          <a:p>
            <a:pPr>
              <a:lnSpc>
                <a:spcPct val="90000"/>
              </a:lnSpc>
              <a:spcBef>
                <a:spcPct val="0"/>
              </a:spcBef>
            </a:pPr>
            <a:r>
              <a:rPr lang="en-US" dirty="0" smtClean="0"/>
              <a:t>Patients who received </a:t>
            </a:r>
            <a:r>
              <a:rPr lang="en-US" dirty="0" err="1" smtClean="0"/>
              <a:t>Alteplase</a:t>
            </a:r>
            <a:r>
              <a:rPr lang="en-US" dirty="0" smtClean="0"/>
              <a:t> ( tissue plasminogen activase, Activase, tPA, </a:t>
            </a:r>
            <a:r>
              <a:rPr lang="en-US" dirty="0" err="1" smtClean="0"/>
              <a:t>r</a:t>
            </a:r>
            <a:r>
              <a:rPr lang="en-US" dirty="0" smtClean="0"/>
              <a:t>-tPA)</a:t>
            </a:r>
          </a:p>
          <a:p>
            <a:pPr>
              <a:lnSpc>
                <a:spcPct val="90000"/>
              </a:lnSpc>
              <a:spcBef>
                <a:spcPct val="0"/>
              </a:spcBef>
              <a:buNone/>
            </a:pPr>
            <a:r>
              <a:rPr lang="en-US" dirty="0" smtClean="0"/>
              <a:t> </a:t>
            </a:r>
            <a:endParaRPr lang="en-US" b="1" dirty="0" smtClean="0"/>
          </a:p>
          <a:p>
            <a:pPr>
              <a:lnSpc>
                <a:spcPct val="90000"/>
              </a:lnSpc>
              <a:spcBef>
                <a:spcPct val="0"/>
              </a:spcBef>
              <a:buNone/>
            </a:pPr>
            <a:r>
              <a:rPr lang="en-US" b="1" i="1" u="sng" dirty="0" smtClean="0">
                <a:solidFill>
                  <a:srgbClr val="800000"/>
                </a:solidFill>
              </a:rPr>
              <a:t>When</a:t>
            </a:r>
          </a:p>
          <a:p>
            <a:pPr>
              <a:lnSpc>
                <a:spcPct val="90000"/>
              </a:lnSpc>
              <a:spcBef>
                <a:spcPct val="0"/>
              </a:spcBef>
            </a:pPr>
            <a:r>
              <a:rPr lang="en-US" dirty="0" smtClean="0"/>
              <a:t>Almost always in the ED before patient admitted</a:t>
            </a:r>
          </a:p>
          <a:p>
            <a:pPr lvl="1">
              <a:lnSpc>
                <a:spcPct val="90000"/>
              </a:lnSpc>
              <a:spcBef>
                <a:spcPct val="0"/>
              </a:spcBef>
            </a:pPr>
            <a:r>
              <a:rPr lang="en-US" dirty="0" smtClean="0"/>
              <a:t>Very rarely in other locations such as inpatient or SU</a:t>
            </a:r>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38</a:t>
            </a:fld>
            <a:endParaRPr lang="en-CA"/>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14400"/>
            <a:ext cx="8229600" cy="685800"/>
          </a:xfrm>
        </p:spPr>
        <p:txBody>
          <a:bodyPr>
            <a:normAutofit fontScale="90000"/>
          </a:bodyPr>
          <a:lstStyle/>
          <a:p>
            <a:r>
              <a:rPr lang="en-US" dirty="0" smtClean="0"/>
              <a:t>Administration of Acute </a:t>
            </a:r>
            <a:r>
              <a:rPr lang="en-US" dirty="0" err="1" smtClean="0"/>
              <a:t>Thrombolysis</a:t>
            </a:r>
            <a:r>
              <a:rPr lang="en-US" dirty="0" smtClean="0"/>
              <a:t/>
            </a:r>
            <a:br>
              <a:rPr lang="en-US" dirty="0" smtClean="0"/>
            </a:br>
            <a:endParaRPr lang="en-US" dirty="0"/>
          </a:p>
        </p:txBody>
      </p:sp>
      <p:sp>
        <p:nvSpPr>
          <p:cNvPr id="3" name="Content Placeholder 2"/>
          <p:cNvSpPr>
            <a:spLocks noGrp="1"/>
          </p:cNvSpPr>
          <p:nvPr>
            <p:ph idx="1"/>
          </p:nvPr>
        </p:nvSpPr>
        <p:spPr>
          <a:xfrm>
            <a:off x="381000" y="1752600"/>
            <a:ext cx="8229600" cy="4325112"/>
          </a:xfrm>
        </p:spPr>
        <p:txBody>
          <a:bodyPr>
            <a:normAutofit/>
          </a:bodyPr>
          <a:lstStyle/>
          <a:p>
            <a:pPr>
              <a:buNone/>
            </a:pPr>
            <a:r>
              <a:rPr lang="en-US" sz="3200" b="1" i="1" u="sng" dirty="0" smtClean="0">
                <a:solidFill>
                  <a:srgbClr val="800000"/>
                </a:solidFill>
              </a:rPr>
              <a:t>Where</a:t>
            </a:r>
            <a:r>
              <a:rPr lang="en-US" sz="3200" i="1" u="sng" dirty="0" smtClean="0">
                <a:solidFill>
                  <a:srgbClr val="212267"/>
                </a:solidFill>
              </a:rPr>
              <a:t> </a:t>
            </a:r>
            <a:r>
              <a:rPr lang="en-US" sz="3200" dirty="0" smtClean="0">
                <a:solidFill>
                  <a:srgbClr val="212267"/>
                </a:solidFill>
              </a:rPr>
              <a:t>you will find it:</a:t>
            </a:r>
          </a:p>
          <a:p>
            <a:r>
              <a:rPr lang="en-US" sz="3200" dirty="0" smtClean="0">
                <a:solidFill>
                  <a:srgbClr val="212267"/>
                </a:solidFill>
              </a:rPr>
              <a:t>ED </a:t>
            </a:r>
            <a:r>
              <a:rPr lang="en-US" sz="3200" dirty="0" err="1" smtClean="0">
                <a:solidFill>
                  <a:srgbClr val="212267"/>
                </a:solidFill>
              </a:rPr>
              <a:t>r</a:t>
            </a:r>
            <a:r>
              <a:rPr lang="en-US" sz="3200" dirty="0" smtClean="0">
                <a:solidFill>
                  <a:srgbClr val="212267"/>
                </a:solidFill>
              </a:rPr>
              <a:t> inpatient  medication records</a:t>
            </a:r>
          </a:p>
          <a:p>
            <a:r>
              <a:rPr lang="en-US" sz="3200" dirty="0" smtClean="0">
                <a:solidFill>
                  <a:srgbClr val="212267"/>
                </a:solidFill>
              </a:rPr>
              <a:t>MD orders</a:t>
            </a:r>
          </a:p>
          <a:p>
            <a:pPr lvl="1"/>
            <a:r>
              <a:rPr lang="en-US" sz="3200" dirty="0" smtClean="0">
                <a:solidFill>
                  <a:srgbClr val="212267"/>
                </a:solidFill>
              </a:rPr>
              <a:t>Most hospitals have preprinted order sets for tPA administration</a:t>
            </a:r>
          </a:p>
          <a:p>
            <a:r>
              <a:rPr lang="en-US" sz="3200" dirty="0" smtClean="0">
                <a:solidFill>
                  <a:srgbClr val="212267"/>
                </a:solidFill>
              </a:rPr>
              <a:t>Progress/ Consult notes</a:t>
            </a:r>
          </a:p>
          <a:p>
            <a:r>
              <a:rPr lang="en-US" sz="3200" dirty="0" smtClean="0">
                <a:solidFill>
                  <a:srgbClr val="212267"/>
                </a:solidFill>
              </a:rPr>
              <a:t>ED nurses notes</a:t>
            </a:r>
          </a:p>
          <a:p>
            <a:r>
              <a:rPr lang="en-US" sz="3200" dirty="0" smtClean="0">
                <a:solidFill>
                  <a:srgbClr val="212267"/>
                </a:solidFill>
              </a:rPr>
              <a:t>Discharge summary</a:t>
            </a:r>
          </a:p>
          <a:p>
            <a:pPr>
              <a:buNone/>
            </a:pPr>
            <a:endParaRPr lang="en-US" dirty="0" smtClean="0">
              <a:solidFill>
                <a:srgbClr val="212267"/>
              </a:solidFill>
            </a:endParaRP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39</a:t>
            </a:fld>
            <a:endParaRPr lang="en-CA"/>
          </a:p>
        </p:txBody>
      </p:sp>
      <p:pic>
        <p:nvPicPr>
          <p:cNvPr id="5" name="Picture 5" descr="MCj04326650000[1]"/>
          <p:cNvPicPr>
            <a:picLocks noChangeAspect="1" noChangeArrowheads="1"/>
          </p:cNvPicPr>
          <p:nvPr/>
        </p:nvPicPr>
        <p:blipFill>
          <a:blip r:embed="rId3"/>
          <a:srcRect/>
          <a:stretch>
            <a:fillRect/>
          </a:stretch>
        </p:blipFill>
        <p:spPr bwMode="auto">
          <a:xfrm>
            <a:off x="6248400" y="3962400"/>
            <a:ext cx="1714500" cy="1714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8229600" cy="685800"/>
          </a:xfrm>
        </p:spPr>
        <p:txBody>
          <a:bodyPr>
            <a:normAutofit fontScale="90000"/>
          </a:bodyPr>
          <a:lstStyle/>
          <a:p>
            <a:pPr algn="ctr"/>
            <a:r>
              <a:rPr lang="en-US" dirty="0" smtClean="0"/>
              <a:t>Administration of Acute </a:t>
            </a:r>
            <a:r>
              <a:rPr lang="en-US" dirty="0" err="1" smtClean="0"/>
              <a:t>Thrombolysis</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lnSpc>
                <a:spcPct val="90000"/>
              </a:lnSpc>
              <a:spcAft>
                <a:spcPts val="600"/>
              </a:spcAft>
              <a:buNone/>
            </a:pPr>
            <a:r>
              <a:rPr lang="en-US" sz="3200" b="1" dirty="0" smtClean="0"/>
              <a:t>CIHI Data Entry (Field 82):   Yes / No</a:t>
            </a:r>
          </a:p>
          <a:p>
            <a:pPr>
              <a:lnSpc>
                <a:spcPct val="90000"/>
              </a:lnSpc>
              <a:spcAft>
                <a:spcPts val="600"/>
              </a:spcAft>
            </a:pPr>
            <a:r>
              <a:rPr lang="en-US" b="1" dirty="0" smtClean="0"/>
              <a:t>Y</a:t>
            </a:r>
            <a:r>
              <a:rPr lang="en-US" dirty="0" smtClean="0"/>
              <a:t> if the patient received tPA</a:t>
            </a:r>
          </a:p>
          <a:p>
            <a:pPr>
              <a:lnSpc>
                <a:spcPct val="90000"/>
              </a:lnSpc>
              <a:spcAft>
                <a:spcPts val="600"/>
              </a:spcAft>
            </a:pPr>
            <a:r>
              <a:rPr lang="en-US" b="1" dirty="0" smtClean="0"/>
              <a:t>N</a:t>
            </a:r>
            <a:r>
              <a:rPr lang="en-US" dirty="0" smtClean="0"/>
              <a:t> if the patient did not receive tPA</a:t>
            </a:r>
          </a:p>
          <a:p>
            <a:pPr>
              <a:lnSpc>
                <a:spcPct val="90000"/>
              </a:lnSpc>
              <a:spcAft>
                <a:spcPts val="600"/>
              </a:spcAft>
            </a:pPr>
            <a:r>
              <a:rPr lang="en-US" b="1" dirty="0" smtClean="0"/>
              <a:t>P</a:t>
            </a:r>
            <a:r>
              <a:rPr lang="en-US" dirty="0" smtClean="0"/>
              <a:t> if tPA was given at another facility prior to direct transfer</a:t>
            </a:r>
          </a:p>
          <a:p>
            <a:pPr>
              <a:lnSpc>
                <a:spcPct val="90000"/>
              </a:lnSpc>
              <a:spcAft>
                <a:spcPts val="600"/>
              </a:spcAft>
            </a:pPr>
            <a:r>
              <a:rPr lang="en-US" b="1" dirty="0" smtClean="0"/>
              <a:t>X</a:t>
            </a:r>
            <a:r>
              <a:rPr lang="en-US" dirty="0" smtClean="0"/>
              <a:t> if your facility does not provide tPA</a:t>
            </a:r>
          </a:p>
          <a:p>
            <a:pPr>
              <a:lnSpc>
                <a:spcPct val="90000"/>
              </a:lnSpc>
              <a:spcAft>
                <a:spcPts val="600"/>
              </a:spcAft>
            </a:pPr>
            <a:r>
              <a:rPr lang="en-US" b="1" dirty="0" smtClean="0"/>
              <a:t>8</a:t>
            </a:r>
            <a:r>
              <a:rPr lang="en-US" dirty="0" smtClean="0"/>
              <a:t> Not applicable ( TIA, ICH,SAH)</a:t>
            </a:r>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40</a:t>
            </a:fld>
            <a:endParaRPr lang="en-CA"/>
          </a:p>
        </p:txBody>
      </p:sp>
      <p:graphicFrame>
        <p:nvGraphicFramePr>
          <p:cNvPr id="5" name="Group 168"/>
          <p:cNvGraphicFramePr>
            <a:graphicFrameLocks/>
          </p:cNvGraphicFramePr>
          <p:nvPr/>
        </p:nvGraphicFramePr>
        <p:xfrm>
          <a:off x="405352" y="5402230"/>
          <a:ext cx="8269120" cy="816408"/>
        </p:xfrm>
        <a:graphic>
          <a:graphicData uri="http://schemas.openxmlformats.org/drawingml/2006/table">
            <a:tbl>
              <a:tblPr/>
              <a:tblGrid>
                <a:gridCol w="902143"/>
                <a:gridCol w="397004"/>
                <a:gridCol w="395459"/>
                <a:gridCol w="397005"/>
                <a:gridCol w="355296"/>
                <a:gridCol w="437168"/>
                <a:gridCol w="397005"/>
                <a:gridCol w="395459"/>
                <a:gridCol w="395459"/>
                <a:gridCol w="397004"/>
                <a:gridCol w="395459"/>
                <a:gridCol w="397005"/>
                <a:gridCol w="395459"/>
                <a:gridCol w="397004"/>
                <a:gridCol w="397005"/>
                <a:gridCol w="395459"/>
                <a:gridCol w="523674"/>
                <a:gridCol w="899053"/>
              </a:tblGrid>
              <a:tr h="51507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340</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D</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D</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H</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H</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Univers" pitchFamily="34" charset="0"/>
                          <a:ea typeface="Times New Roman" pitchFamily="-84" charset="0"/>
                          <a:cs typeface="Times New Roman" pitchFamily="-84" charset="0"/>
                        </a:rPr>
                        <a:t>YY</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YY</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Arial" pitchFamily="-84" charset="0"/>
                          <a:ea typeface="ヒラギノ角ゴ Pro W3" pitchFamily="-84" charset="-128"/>
                          <a:cs typeface="ヒラギノ角ゴ Pro W3" pitchFamily="-84" charset="-128"/>
                        </a:rPr>
                        <a:t>MM</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Arial" pitchFamily="-84" charset="0"/>
                          <a:ea typeface="ヒラギノ角ゴ Pro W3" pitchFamily="-84" charset="-128"/>
                          <a:cs typeface="ヒラギノ角ゴ Pro W3" pitchFamily="-84" charset="-128"/>
                        </a:rPr>
                        <a:t>D</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Arial" pitchFamily="-84" charset="0"/>
                          <a:ea typeface="ヒラギノ角ゴ Pro W3" pitchFamily="-84" charset="-128"/>
                          <a:cs typeface="ヒラギノ角ゴ Pro W3" pitchFamily="-84" charset="-128"/>
                        </a:rPr>
                        <a:t>D</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HHMM</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r>
              <a:tr h="29824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79</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80</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81</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82</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83</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84</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85</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86</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87</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88</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89</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90</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91</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92</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93</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94</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95</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96</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404794" y="975961"/>
            <a:ext cx="4225764" cy="2590800"/>
          </a:xfrm>
        </p:spPr>
        <p:txBody>
          <a:bodyPr>
            <a:normAutofit fontScale="90000"/>
          </a:bodyPr>
          <a:lstStyle/>
          <a:p>
            <a:r>
              <a:rPr lang="en-US" dirty="0" smtClean="0">
                <a:effectLst>
                  <a:outerShdw blurRad="38100" dist="38100" dir="2700000" algn="tl">
                    <a:srgbClr val="DDDDDD"/>
                  </a:outerShdw>
                </a:effectLst>
              </a:rPr>
              <a:t>Date and Time of Administration of Acute Thrombolysis</a:t>
            </a:r>
            <a:br>
              <a:rPr lang="en-US" dirty="0" smtClean="0">
                <a:effectLst>
                  <a:outerShdw blurRad="38100" dist="38100" dir="2700000" algn="tl">
                    <a:srgbClr val="DDDDDD"/>
                  </a:outerShdw>
                </a:effectLst>
              </a:rPr>
            </a:br>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41</a:t>
            </a:fld>
            <a:endParaRPr lang="en-CA"/>
          </a:p>
        </p:txBody>
      </p:sp>
      <p:pic>
        <p:nvPicPr>
          <p:cNvPr id="5" name="Picture 6"/>
          <p:cNvPicPr>
            <a:picLocks noChangeAspect="1" noChangeArrowheads="1"/>
          </p:cNvPicPr>
          <p:nvPr/>
        </p:nvPicPr>
        <p:blipFill>
          <a:blip r:embed="rId3"/>
          <a:srcRect/>
          <a:stretch>
            <a:fillRect/>
          </a:stretch>
        </p:blipFill>
        <p:spPr bwMode="auto">
          <a:xfrm>
            <a:off x="6183633" y="3230822"/>
            <a:ext cx="2193581" cy="2854327"/>
          </a:xfrm>
          <a:prstGeom prst="rect">
            <a:avLst/>
          </a:prstGeom>
          <a:noFill/>
          <a:ln w="9525">
            <a:noFill/>
            <a:miter lim="800000"/>
            <a:headEnd/>
            <a:tailEnd/>
          </a:ln>
        </p:spPr>
      </p:pic>
      <p:grpSp>
        <p:nvGrpSpPr>
          <p:cNvPr id="6" name="Group 107"/>
          <p:cNvGrpSpPr>
            <a:grpSpLocks/>
          </p:cNvGrpSpPr>
          <p:nvPr/>
        </p:nvGrpSpPr>
        <p:grpSpPr bwMode="auto">
          <a:xfrm>
            <a:off x="539750" y="1700213"/>
            <a:ext cx="3743325" cy="3889375"/>
            <a:chOff x="340" y="1253"/>
            <a:chExt cx="2358" cy="2268"/>
          </a:xfrm>
        </p:grpSpPr>
        <p:grpSp>
          <p:nvGrpSpPr>
            <p:cNvPr id="7" name="Group 2"/>
            <p:cNvGrpSpPr>
              <a:grpSpLocks/>
            </p:cNvGrpSpPr>
            <p:nvPr/>
          </p:nvGrpSpPr>
          <p:grpSpPr bwMode="auto">
            <a:xfrm>
              <a:off x="340" y="1860"/>
              <a:ext cx="2358" cy="1661"/>
              <a:chOff x="1072" y="1882"/>
              <a:chExt cx="1600" cy="1556"/>
            </a:xfrm>
          </p:grpSpPr>
          <p:grpSp>
            <p:nvGrpSpPr>
              <p:cNvPr id="68" name="Group 3"/>
              <p:cNvGrpSpPr>
                <a:grpSpLocks/>
              </p:cNvGrpSpPr>
              <p:nvPr/>
            </p:nvGrpSpPr>
            <p:grpSpPr bwMode="auto">
              <a:xfrm>
                <a:off x="1072" y="1882"/>
                <a:ext cx="1600" cy="1556"/>
                <a:chOff x="1072" y="1882"/>
                <a:chExt cx="1600" cy="1556"/>
              </a:xfrm>
            </p:grpSpPr>
            <p:grpSp>
              <p:nvGrpSpPr>
                <p:cNvPr id="85" name="Group 4"/>
                <p:cNvGrpSpPr>
                  <a:grpSpLocks/>
                </p:cNvGrpSpPr>
                <p:nvPr/>
              </p:nvGrpSpPr>
              <p:grpSpPr bwMode="auto">
                <a:xfrm>
                  <a:off x="1072" y="1882"/>
                  <a:ext cx="1600" cy="1556"/>
                  <a:chOff x="1072" y="1882"/>
                  <a:chExt cx="1600" cy="1556"/>
                </a:xfrm>
              </p:grpSpPr>
              <p:sp>
                <p:nvSpPr>
                  <p:cNvPr id="92" name="Oval 5"/>
                  <p:cNvSpPr>
                    <a:spLocks noChangeArrowheads="1"/>
                  </p:cNvSpPr>
                  <p:nvPr/>
                </p:nvSpPr>
                <p:spPr bwMode="auto">
                  <a:xfrm>
                    <a:off x="1072" y="1882"/>
                    <a:ext cx="1589" cy="1551"/>
                  </a:xfrm>
                  <a:prstGeom prst="ellipse">
                    <a:avLst/>
                  </a:prstGeom>
                  <a:solidFill>
                    <a:srgbClr val="C0C0C0"/>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93" name="Arc 6"/>
                  <p:cNvSpPr>
                    <a:spLocks/>
                  </p:cNvSpPr>
                  <p:nvPr/>
                </p:nvSpPr>
                <p:spPr bwMode="auto">
                  <a:xfrm>
                    <a:off x="1077" y="2296"/>
                    <a:ext cx="949" cy="1142"/>
                  </a:xfrm>
                  <a:custGeom>
                    <a:avLst/>
                    <a:gdLst>
                      <a:gd name="T0" fmla="*/ 1 w 25566"/>
                      <a:gd name="T1" fmla="*/ 1 h 31817"/>
                      <a:gd name="T2" fmla="*/ 0 w 25566"/>
                      <a:gd name="T3" fmla="*/ 0 h 31817"/>
                      <a:gd name="T4" fmla="*/ 1 w 25566"/>
                      <a:gd name="T5" fmla="*/ 0 h 31817"/>
                      <a:gd name="T6" fmla="*/ 0 60000 65536"/>
                      <a:gd name="T7" fmla="*/ 0 60000 65536"/>
                      <a:gd name="T8" fmla="*/ 0 60000 65536"/>
                      <a:gd name="T9" fmla="*/ 0 w 25566"/>
                      <a:gd name="T10" fmla="*/ 0 h 31817"/>
                      <a:gd name="T11" fmla="*/ 25566 w 25566"/>
                      <a:gd name="T12" fmla="*/ 31817 h 31817"/>
                    </a:gdLst>
                    <a:ahLst/>
                    <a:cxnLst>
                      <a:cxn ang="T6">
                        <a:pos x="T0" y="T1"/>
                      </a:cxn>
                      <a:cxn ang="T7">
                        <a:pos x="T2" y="T3"/>
                      </a:cxn>
                      <a:cxn ang="T8">
                        <a:pos x="T4" y="T5"/>
                      </a:cxn>
                    </a:cxnLst>
                    <a:rect l="T9" t="T10" r="T11" b="T12"/>
                    <a:pathLst>
                      <a:path w="25566" h="31817" fill="none" extrusionOk="0">
                        <a:moveTo>
                          <a:pt x="25565" y="31449"/>
                        </a:moveTo>
                        <a:cubicBezTo>
                          <a:pt x="24258" y="31694"/>
                          <a:pt x="22930" y="31816"/>
                          <a:pt x="21600" y="31817"/>
                        </a:cubicBezTo>
                        <a:cubicBezTo>
                          <a:pt x="9670" y="31817"/>
                          <a:pt x="0" y="22146"/>
                          <a:pt x="0" y="10217"/>
                        </a:cubicBezTo>
                        <a:cubicBezTo>
                          <a:pt x="-1" y="6651"/>
                          <a:pt x="882" y="3141"/>
                          <a:pt x="2569" y="0"/>
                        </a:cubicBezTo>
                      </a:path>
                      <a:path w="25566" h="31817" stroke="0" extrusionOk="0">
                        <a:moveTo>
                          <a:pt x="25565" y="31449"/>
                        </a:moveTo>
                        <a:cubicBezTo>
                          <a:pt x="24258" y="31694"/>
                          <a:pt x="22930" y="31816"/>
                          <a:pt x="21600" y="31817"/>
                        </a:cubicBezTo>
                        <a:cubicBezTo>
                          <a:pt x="9670" y="31817"/>
                          <a:pt x="0" y="22146"/>
                          <a:pt x="0" y="10217"/>
                        </a:cubicBezTo>
                        <a:cubicBezTo>
                          <a:pt x="-1" y="6651"/>
                          <a:pt x="882" y="3141"/>
                          <a:pt x="2569" y="0"/>
                        </a:cubicBezTo>
                        <a:lnTo>
                          <a:pt x="21600" y="10217"/>
                        </a:lnTo>
                        <a:close/>
                      </a:path>
                    </a:pathLst>
                  </a:custGeom>
                  <a:solidFill>
                    <a:srgbClr val="9F9F9F"/>
                  </a:solidFill>
                  <a:ln w="9525" cap="rnd">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nvGrpSpPr>
                  <p:cNvPr id="94" name="Group 7"/>
                  <p:cNvGrpSpPr>
                    <a:grpSpLocks/>
                  </p:cNvGrpSpPr>
                  <p:nvPr/>
                </p:nvGrpSpPr>
                <p:grpSpPr bwMode="auto">
                  <a:xfrm>
                    <a:off x="1631" y="1887"/>
                    <a:ext cx="1041" cy="1551"/>
                    <a:chOff x="1631" y="1887"/>
                    <a:chExt cx="1041" cy="1551"/>
                  </a:xfrm>
                </p:grpSpPr>
                <p:grpSp>
                  <p:nvGrpSpPr>
                    <p:cNvPr id="99" name="Group 8"/>
                    <p:cNvGrpSpPr>
                      <a:grpSpLocks/>
                    </p:cNvGrpSpPr>
                    <p:nvPr/>
                  </p:nvGrpSpPr>
                  <p:grpSpPr bwMode="auto">
                    <a:xfrm>
                      <a:off x="1631" y="1888"/>
                      <a:ext cx="1041" cy="1550"/>
                      <a:chOff x="1631" y="1888"/>
                      <a:chExt cx="1041" cy="1550"/>
                    </a:xfrm>
                  </p:grpSpPr>
                  <p:sp>
                    <p:nvSpPr>
                      <p:cNvPr id="103" name="Arc 9"/>
                      <p:cNvSpPr>
                        <a:spLocks/>
                      </p:cNvSpPr>
                      <p:nvPr/>
                    </p:nvSpPr>
                    <p:spPr bwMode="auto">
                      <a:xfrm>
                        <a:off x="1711" y="1888"/>
                        <a:ext cx="961" cy="1550"/>
                      </a:xfrm>
                      <a:custGeom>
                        <a:avLst/>
                        <a:gdLst>
                          <a:gd name="T0" fmla="*/ 0 w 25855"/>
                          <a:gd name="T1" fmla="*/ 0 h 43200"/>
                          <a:gd name="T2" fmla="*/ 0 w 25855"/>
                          <a:gd name="T3" fmla="*/ 2 h 43200"/>
                          <a:gd name="T4" fmla="*/ 0 w 25855"/>
                          <a:gd name="T5" fmla="*/ 1 h 43200"/>
                          <a:gd name="T6" fmla="*/ 0 60000 65536"/>
                          <a:gd name="T7" fmla="*/ 0 60000 65536"/>
                          <a:gd name="T8" fmla="*/ 0 60000 65536"/>
                          <a:gd name="T9" fmla="*/ 0 w 25855"/>
                          <a:gd name="T10" fmla="*/ 0 h 43200"/>
                          <a:gd name="T11" fmla="*/ 25855 w 25855"/>
                          <a:gd name="T12" fmla="*/ 43200 h 43200"/>
                        </a:gdLst>
                        <a:ahLst/>
                        <a:cxnLst>
                          <a:cxn ang="T6">
                            <a:pos x="T0" y="T1"/>
                          </a:cxn>
                          <a:cxn ang="T7">
                            <a:pos x="T2" y="T3"/>
                          </a:cxn>
                          <a:cxn ang="T8">
                            <a:pos x="T4" y="T5"/>
                          </a:cxn>
                        </a:cxnLst>
                        <a:rect l="T9" t="T10" r="T11" b="T12"/>
                        <a:pathLst>
                          <a:path w="25855" h="43200" fill="none" extrusionOk="0">
                            <a:moveTo>
                              <a:pt x="4254" y="0"/>
                            </a:moveTo>
                            <a:cubicBezTo>
                              <a:pt x="16184" y="0"/>
                              <a:pt x="25855" y="9670"/>
                              <a:pt x="25855" y="21600"/>
                            </a:cubicBezTo>
                            <a:cubicBezTo>
                              <a:pt x="25855" y="33529"/>
                              <a:pt x="16184" y="43200"/>
                              <a:pt x="4255" y="43200"/>
                            </a:cubicBezTo>
                            <a:cubicBezTo>
                              <a:pt x="2826" y="43200"/>
                              <a:pt x="1400" y="43058"/>
                              <a:pt x="0" y="42776"/>
                            </a:cubicBezTo>
                          </a:path>
                          <a:path w="25855" h="43200" stroke="0" extrusionOk="0">
                            <a:moveTo>
                              <a:pt x="4254" y="0"/>
                            </a:moveTo>
                            <a:cubicBezTo>
                              <a:pt x="16184" y="0"/>
                              <a:pt x="25855" y="9670"/>
                              <a:pt x="25855" y="21600"/>
                            </a:cubicBezTo>
                            <a:cubicBezTo>
                              <a:pt x="25855" y="33529"/>
                              <a:pt x="16184" y="43200"/>
                              <a:pt x="4255" y="43200"/>
                            </a:cubicBezTo>
                            <a:cubicBezTo>
                              <a:pt x="2826" y="43200"/>
                              <a:pt x="1400" y="43058"/>
                              <a:pt x="0" y="42776"/>
                            </a:cubicBezTo>
                            <a:lnTo>
                              <a:pt x="4255" y="21600"/>
                            </a:lnTo>
                            <a:close/>
                          </a:path>
                        </a:pathLst>
                      </a:custGeom>
                      <a:solidFill>
                        <a:srgbClr val="7F7F7F"/>
                      </a:solidFill>
                      <a:ln w="9525" cap="rnd">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104" name="Oval 10"/>
                      <p:cNvSpPr>
                        <a:spLocks noChangeArrowheads="1"/>
                      </p:cNvSpPr>
                      <p:nvPr/>
                    </p:nvSpPr>
                    <p:spPr bwMode="auto">
                      <a:xfrm>
                        <a:off x="1631" y="3296"/>
                        <a:ext cx="187" cy="125"/>
                      </a:xfrm>
                      <a:prstGeom prst="ellipse">
                        <a:avLst/>
                      </a:prstGeom>
                      <a:solidFill>
                        <a:srgbClr val="9F9F9F"/>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nvGrpSpPr>
                    <p:cNvPr id="100" name="Group 11"/>
                    <p:cNvGrpSpPr>
                      <a:grpSpLocks/>
                    </p:cNvGrpSpPr>
                    <p:nvPr/>
                  </p:nvGrpSpPr>
                  <p:grpSpPr bwMode="auto">
                    <a:xfrm>
                      <a:off x="1824" y="1887"/>
                      <a:ext cx="585" cy="380"/>
                      <a:chOff x="1824" y="1887"/>
                      <a:chExt cx="585" cy="380"/>
                    </a:xfrm>
                  </p:grpSpPr>
                  <p:sp>
                    <p:nvSpPr>
                      <p:cNvPr id="101" name="Oval 12"/>
                      <p:cNvSpPr>
                        <a:spLocks noChangeArrowheads="1"/>
                      </p:cNvSpPr>
                      <p:nvPr/>
                    </p:nvSpPr>
                    <p:spPr bwMode="auto">
                      <a:xfrm>
                        <a:off x="2121" y="2025"/>
                        <a:ext cx="288" cy="242"/>
                      </a:xfrm>
                      <a:prstGeom prst="ellipse">
                        <a:avLst/>
                      </a:prstGeom>
                      <a:solidFill>
                        <a:srgbClr val="3F3F3F"/>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102" name="Oval 13"/>
                      <p:cNvSpPr>
                        <a:spLocks noChangeArrowheads="1"/>
                      </p:cNvSpPr>
                      <p:nvPr/>
                    </p:nvSpPr>
                    <p:spPr bwMode="auto">
                      <a:xfrm>
                        <a:off x="1824" y="1887"/>
                        <a:ext cx="286" cy="243"/>
                      </a:xfrm>
                      <a:prstGeom prst="ellipse">
                        <a:avLst/>
                      </a:prstGeom>
                      <a:solidFill>
                        <a:srgbClr val="3F3F3F"/>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sp>
                <p:nvSpPr>
                  <p:cNvPr id="95" name="Oval 14"/>
                  <p:cNvSpPr>
                    <a:spLocks noChangeArrowheads="1"/>
                  </p:cNvSpPr>
                  <p:nvPr/>
                </p:nvSpPr>
                <p:spPr bwMode="auto">
                  <a:xfrm>
                    <a:off x="1147" y="2269"/>
                    <a:ext cx="138" cy="135"/>
                  </a:xfrm>
                  <a:prstGeom prst="ellipse">
                    <a:avLst/>
                  </a:prstGeom>
                  <a:solidFill>
                    <a:srgbClr val="C0C0C0"/>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96" name="Oval 15"/>
                  <p:cNvSpPr>
                    <a:spLocks noChangeArrowheads="1"/>
                  </p:cNvSpPr>
                  <p:nvPr/>
                </p:nvSpPr>
                <p:spPr bwMode="auto">
                  <a:xfrm>
                    <a:off x="1170" y="1977"/>
                    <a:ext cx="1392" cy="1358"/>
                  </a:xfrm>
                  <a:prstGeom prst="ellipse">
                    <a:avLst/>
                  </a:prstGeom>
                  <a:solidFill>
                    <a:srgbClr val="5F5F5F"/>
                  </a:solidFill>
                  <a:ln w="25400">
                    <a:solidFill>
                      <a:srgbClr val="000000"/>
                    </a:solid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97" name="Oval 16"/>
                  <p:cNvSpPr>
                    <a:spLocks noChangeArrowheads="1"/>
                  </p:cNvSpPr>
                  <p:nvPr/>
                </p:nvSpPr>
                <p:spPr bwMode="auto">
                  <a:xfrm>
                    <a:off x="1241" y="2047"/>
                    <a:ext cx="1251" cy="1220"/>
                  </a:xfrm>
                  <a:prstGeom prst="ellipse">
                    <a:avLst/>
                  </a:prstGeom>
                  <a:solidFill>
                    <a:srgbClr val="DFDFDF"/>
                  </a:solidFill>
                  <a:ln w="50800">
                    <a:solidFill>
                      <a:srgbClr val="000000"/>
                    </a:solid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98" name="Oval 17"/>
                  <p:cNvSpPr>
                    <a:spLocks noChangeArrowheads="1"/>
                  </p:cNvSpPr>
                  <p:nvPr/>
                </p:nvSpPr>
                <p:spPr bwMode="auto">
                  <a:xfrm>
                    <a:off x="1077" y="1887"/>
                    <a:ext cx="1580" cy="1540"/>
                  </a:xfrm>
                  <a:prstGeom prst="ellipse">
                    <a:avLst/>
                  </a:prstGeom>
                  <a:noFill/>
                  <a:ln w="50800">
                    <a:solidFill>
                      <a:srgbClr val="000000"/>
                    </a:solid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nvGrpSpPr>
                <p:cNvPr id="86" name="Group 18"/>
                <p:cNvGrpSpPr>
                  <a:grpSpLocks/>
                </p:cNvGrpSpPr>
                <p:nvPr/>
              </p:nvGrpSpPr>
              <p:grpSpPr bwMode="auto">
                <a:xfrm>
                  <a:off x="1342" y="2083"/>
                  <a:ext cx="1101" cy="1126"/>
                  <a:chOff x="1342" y="2083"/>
                  <a:chExt cx="1101" cy="1126"/>
                </a:xfrm>
              </p:grpSpPr>
              <p:sp>
                <p:nvSpPr>
                  <p:cNvPr id="90" name="Oval 19"/>
                  <p:cNvSpPr>
                    <a:spLocks noChangeArrowheads="1"/>
                  </p:cNvSpPr>
                  <p:nvPr/>
                </p:nvSpPr>
                <p:spPr bwMode="auto">
                  <a:xfrm>
                    <a:off x="1373" y="2156"/>
                    <a:ext cx="1070" cy="1053"/>
                  </a:xfrm>
                  <a:prstGeom prst="ellipse">
                    <a:avLst/>
                  </a:prstGeom>
                  <a:solidFill>
                    <a:srgbClr val="FFFFFF"/>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91" name="Oval 20"/>
                  <p:cNvSpPr>
                    <a:spLocks noChangeArrowheads="1"/>
                  </p:cNvSpPr>
                  <p:nvPr/>
                </p:nvSpPr>
                <p:spPr bwMode="auto">
                  <a:xfrm>
                    <a:off x="1342" y="2083"/>
                    <a:ext cx="1019" cy="1099"/>
                  </a:xfrm>
                  <a:prstGeom prst="ellipse">
                    <a:avLst/>
                  </a:prstGeom>
                  <a:solidFill>
                    <a:srgbClr val="DFDFDF"/>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nvGrpSpPr>
                <p:cNvPr id="87" name="Group 21"/>
                <p:cNvGrpSpPr>
                  <a:grpSpLocks/>
                </p:cNvGrpSpPr>
                <p:nvPr/>
              </p:nvGrpSpPr>
              <p:grpSpPr bwMode="auto">
                <a:xfrm>
                  <a:off x="1483" y="2196"/>
                  <a:ext cx="212" cy="387"/>
                  <a:chOff x="1483" y="2196"/>
                  <a:chExt cx="212" cy="387"/>
                </a:xfrm>
              </p:grpSpPr>
              <p:sp>
                <p:nvSpPr>
                  <p:cNvPr id="88" name="Oval 22"/>
                  <p:cNvSpPr>
                    <a:spLocks noChangeArrowheads="1"/>
                  </p:cNvSpPr>
                  <p:nvPr/>
                </p:nvSpPr>
                <p:spPr bwMode="auto">
                  <a:xfrm>
                    <a:off x="1483" y="2196"/>
                    <a:ext cx="195" cy="221"/>
                  </a:xfrm>
                  <a:prstGeom prst="ellipse">
                    <a:avLst/>
                  </a:prstGeom>
                  <a:solidFill>
                    <a:srgbClr val="FFFFFF"/>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89" name="Oval 23"/>
                  <p:cNvSpPr>
                    <a:spLocks noChangeArrowheads="1"/>
                  </p:cNvSpPr>
                  <p:nvPr/>
                </p:nvSpPr>
                <p:spPr bwMode="auto">
                  <a:xfrm>
                    <a:off x="1556" y="2432"/>
                    <a:ext cx="139" cy="151"/>
                  </a:xfrm>
                  <a:prstGeom prst="ellipse">
                    <a:avLst/>
                  </a:prstGeom>
                  <a:solidFill>
                    <a:srgbClr val="FFFFFF"/>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grpSp>
            <p:nvGrpSpPr>
              <p:cNvPr id="69" name="Group 24"/>
              <p:cNvGrpSpPr>
                <a:grpSpLocks/>
              </p:cNvGrpSpPr>
              <p:nvPr/>
            </p:nvGrpSpPr>
            <p:grpSpPr bwMode="auto">
              <a:xfrm>
                <a:off x="1244" y="2049"/>
                <a:ext cx="1252" cy="1216"/>
                <a:chOff x="1244" y="2049"/>
                <a:chExt cx="1252" cy="1216"/>
              </a:xfrm>
            </p:grpSpPr>
            <p:grpSp>
              <p:nvGrpSpPr>
                <p:cNvPr id="70" name="Group 25"/>
                <p:cNvGrpSpPr>
                  <a:grpSpLocks/>
                </p:cNvGrpSpPr>
                <p:nvPr/>
              </p:nvGrpSpPr>
              <p:grpSpPr bwMode="auto">
                <a:xfrm>
                  <a:off x="1244" y="2049"/>
                  <a:ext cx="1252" cy="595"/>
                  <a:chOff x="1244" y="2049"/>
                  <a:chExt cx="1252" cy="595"/>
                </a:xfrm>
              </p:grpSpPr>
              <p:grpSp>
                <p:nvGrpSpPr>
                  <p:cNvPr id="77" name="Group 26"/>
                  <p:cNvGrpSpPr>
                    <a:grpSpLocks/>
                  </p:cNvGrpSpPr>
                  <p:nvPr/>
                </p:nvGrpSpPr>
                <p:grpSpPr bwMode="auto">
                  <a:xfrm>
                    <a:off x="1244" y="2049"/>
                    <a:ext cx="642" cy="594"/>
                    <a:chOff x="1244" y="2049"/>
                    <a:chExt cx="642" cy="594"/>
                  </a:xfrm>
                </p:grpSpPr>
                <p:sp>
                  <p:nvSpPr>
                    <p:cNvPr id="81" name="Freeform 27"/>
                    <p:cNvSpPr>
                      <a:spLocks/>
                    </p:cNvSpPr>
                    <p:nvPr/>
                  </p:nvSpPr>
                  <p:spPr bwMode="auto">
                    <a:xfrm>
                      <a:off x="1550" y="2122"/>
                      <a:ext cx="41" cy="63"/>
                    </a:xfrm>
                    <a:custGeom>
                      <a:avLst/>
                      <a:gdLst>
                        <a:gd name="T0" fmla="*/ 0 w 41"/>
                        <a:gd name="T1" fmla="*/ 4 h 63"/>
                        <a:gd name="T2" fmla="*/ 7 w 41"/>
                        <a:gd name="T3" fmla="*/ 0 h 63"/>
                        <a:gd name="T4" fmla="*/ 40 w 41"/>
                        <a:gd name="T5" fmla="*/ 57 h 63"/>
                        <a:gd name="T6" fmla="*/ 33 w 41"/>
                        <a:gd name="T7" fmla="*/ 62 h 63"/>
                        <a:gd name="T8" fmla="*/ 0 w 41"/>
                        <a:gd name="T9" fmla="*/ 4 h 63"/>
                        <a:gd name="T10" fmla="*/ 0 60000 65536"/>
                        <a:gd name="T11" fmla="*/ 0 60000 65536"/>
                        <a:gd name="T12" fmla="*/ 0 60000 65536"/>
                        <a:gd name="T13" fmla="*/ 0 60000 65536"/>
                        <a:gd name="T14" fmla="*/ 0 60000 65536"/>
                        <a:gd name="T15" fmla="*/ 0 w 41"/>
                        <a:gd name="T16" fmla="*/ 0 h 63"/>
                        <a:gd name="T17" fmla="*/ 41 w 41"/>
                        <a:gd name="T18" fmla="*/ 63 h 63"/>
                      </a:gdLst>
                      <a:ahLst/>
                      <a:cxnLst>
                        <a:cxn ang="T10">
                          <a:pos x="T0" y="T1"/>
                        </a:cxn>
                        <a:cxn ang="T11">
                          <a:pos x="T2" y="T3"/>
                        </a:cxn>
                        <a:cxn ang="T12">
                          <a:pos x="T4" y="T5"/>
                        </a:cxn>
                        <a:cxn ang="T13">
                          <a:pos x="T6" y="T7"/>
                        </a:cxn>
                        <a:cxn ang="T14">
                          <a:pos x="T8" y="T9"/>
                        </a:cxn>
                      </a:cxnLst>
                      <a:rect l="T15" t="T16" r="T17" b="T18"/>
                      <a:pathLst>
                        <a:path w="41" h="63">
                          <a:moveTo>
                            <a:pt x="0" y="4"/>
                          </a:moveTo>
                          <a:lnTo>
                            <a:pt x="7" y="0"/>
                          </a:lnTo>
                          <a:lnTo>
                            <a:pt x="40" y="57"/>
                          </a:lnTo>
                          <a:lnTo>
                            <a:pt x="33" y="62"/>
                          </a:lnTo>
                          <a:lnTo>
                            <a:pt x="0" y="4"/>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82" name="Freeform 28"/>
                    <p:cNvSpPr>
                      <a:spLocks/>
                    </p:cNvSpPr>
                    <p:nvPr/>
                  </p:nvSpPr>
                  <p:spPr bwMode="auto">
                    <a:xfrm>
                      <a:off x="1869" y="2049"/>
                      <a:ext cx="17" cy="63"/>
                    </a:xfrm>
                    <a:custGeom>
                      <a:avLst/>
                      <a:gdLst>
                        <a:gd name="T0" fmla="*/ 0 w 17"/>
                        <a:gd name="T1" fmla="*/ 0 h 63"/>
                        <a:gd name="T2" fmla="*/ 16 w 17"/>
                        <a:gd name="T3" fmla="*/ 0 h 63"/>
                        <a:gd name="T4" fmla="*/ 16 w 17"/>
                        <a:gd name="T5" fmla="*/ 62 h 63"/>
                        <a:gd name="T6" fmla="*/ 0 w 17"/>
                        <a:gd name="T7" fmla="*/ 62 h 63"/>
                        <a:gd name="T8" fmla="*/ 0 w 17"/>
                        <a:gd name="T9" fmla="*/ 0 h 63"/>
                        <a:gd name="T10" fmla="*/ 0 60000 65536"/>
                        <a:gd name="T11" fmla="*/ 0 60000 65536"/>
                        <a:gd name="T12" fmla="*/ 0 60000 65536"/>
                        <a:gd name="T13" fmla="*/ 0 60000 65536"/>
                        <a:gd name="T14" fmla="*/ 0 60000 65536"/>
                        <a:gd name="T15" fmla="*/ 0 w 17"/>
                        <a:gd name="T16" fmla="*/ 0 h 63"/>
                        <a:gd name="T17" fmla="*/ 17 w 17"/>
                        <a:gd name="T18" fmla="*/ 63 h 63"/>
                      </a:gdLst>
                      <a:ahLst/>
                      <a:cxnLst>
                        <a:cxn ang="T10">
                          <a:pos x="T0" y="T1"/>
                        </a:cxn>
                        <a:cxn ang="T11">
                          <a:pos x="T2" y="T3"/>
                        </a:cxn>
                        <a:cxn ang="T12">
                          <a:pos x="T4" y="T5"/>
                        </a:cxn>
                        <a:cxn ang="T13">
                          <a:pos x="T6" y="T7"/>
                        </a:cxn>
                        <a:cxn ang="T14">
                          <a:pos x="T8" y="T9"/>
                        </a:cxn>
                      </a:cxnLst>
                      <a:rect l="T15" t="T16" r="T17" b="T18"/>
                      <a:pathLst>
                        <a:path w="17" h="63">
                          <a:moveTo>
                            <a:pt x="0" y="0"/>
                          </a:moveTo>
                          <a:lnTo>
                            <a:pt x="16" y="0"/>
                          </a:lnTo>
                          <a:lnTo>
                            <a:pt x="16" y="62"/>
                          </a:lnTo>
                          <a:lnTo>
                            <a:pt x="0" y="62"/>
                          </a:lnTo>
                          <a:lnTo>
                            <a:pt x="0" y="0"/>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83" name="Freeform 29"/>
                    <p:cNvSpPr>
                      <a:spLocks/>
                    </p:cNvSpPr>
                    <p:nvPr/>
                  </p:nvSpPr>
                  <p:spPr bwMode="auto">
                    <a:xfrm>
                      <a:off x="1335" y="2334"/>
                      <a:ext cx="54" cy="32"/>
                    </a:xfrm>
                    <a:custGeom>
                      <a:avLst/>
                      <a:gdLst>
                        <a:gd name="T0" fmla="*/ 4 w 54"/>
                        <a:gd name="T1" fmla="*/ 0 h 32"/>
                        <a:gd name="T2" fmla="*/ 0 w 54"/>
                        <a:gd name="T3" fmla="*/ 8 h 32"/>
                        <a:gd name="T4" fmla="*/ 49 w 54"/>
                        <a:gd name="T5" fmla="*/ 31 h 32"/>
                        <a:gd name="T6" fmla="*/ 53 w 54"/>
                        <a:gd name="T7" fmla="*/ 23 h 32"/>
                        <a:gd name="T8" fmla="*/ 4 w 54"/>
                        <a:gd name="T9" fmla="*/ 0 h 32"/>
                        <a:gd name="T10" fmla="*/ 0 60000 65536"/>
                        <a:gd name="T11" fmla="*/ 0 60000 65536"/>
                        <a:gd name="T12" fmla="*/ 0 60000 65536"/>
                        <a:gd name="T13" fmla="*/ 0 60000 65536"/>
                        <a:gd name="T14" fmla="*/ 0 60000 65536"/>
                        <a:gd name="T15" fmla="*/ 0 w 54"/>
                        <a:gd name="T16" fmla="*/ 0 h 32"/>
                        <a:gd name="T17" fmla="*/ 54 w 54"/>
                        <a:gd name="T18" fmla="*/ 32 h 32"/>
                      </a:gdLst>
                      <a:ahLst/>
                      <a:cxnLst>
                        <a:cxn ang="T10">
                          <a:pos x="T0" y="T1"/>
                        </a:cxn>
                        <a:cxn ang="T11">
                          <a:pos x="T2" y="T3"/>
                        </a:cxn>
                        <a:cxn ang="T12">
                          <a:pos x="T4" y="T5"/>
                        </a:cxn>
                        <a:cxn ang="T13">
                          <a:pos x="T6" y="T7"/>
                        </a:cxn>
                        <a:cxn ang="T14">
                          <a:pos x="T8" y="T9"/>
                        </a:cxn>
                      </a:cxnLst>
                      <a:rect l="T15" t="T16" r="T17" b="T18"/>
                      <a:pathLst>
                        <a:path w="54" h="32">
                          <a:moveTo>
                            <a:pt x="4" y="0"/>
                          </a:moveTo>
                          <a:lnTo>
                            <a:pt x="0" y="8"/>
                          </a:lnTo>
                          <a:lnTo>
                            <a:pt x="49" y="31"/>
                          </a:lnTo>
                          <a:lnTo>
                            <a:pt x="53" y="23"/>
                          </a:lnTo>
                          <a:lnTo>
                            <a:pt x="4" y="0"/>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84" name="Freeform 30"/>
                    <p:cNvSpPr>
                      <a:spLocks/>
                    </p:cNvSpPr>
                    <p:nvPr/>
                  </p:nvSpPr>
                  <p:spPr bwMode="auto">
                    <a:xfrm>
                      <a:off x="1244" y="2626"/>
                      <a:ext cx="51" cy="17"/>
                    </a:xfrm>
                    <a:custGeom>
                      <a:avLst/>
                      <a:gdLst>
                        <a:gd name="T0" fmla="*/ 0 w 51"/>
                        <a:gd name="T1" fmla="*/ 0 h 17"/>
                        <a:gd name="T2" fmla="*/ 50 w 51"/>
                        <a:gd name="T3" fmla="*/ 0 h 17"/>
                        <a:gd name="T4" fmla="*/ 50 w 51"/>
                        <a:gd name="T5" fmla="*/ 16 h 17"/>
                        <a:gd name="T6" fmla="*/ 0 w 51"/>
                        <a:gd name="T7" fmla="*/ 16 h 17"/>
                        <a:gd name="T8" fmla="*/ 0 w 51"/>
                        <a:gd name="T9" fmla="*/ 0 h 17"/>
                        <a:gd name="T10" fmla="*/ 0 60000 65536"/>
                        <a:gd name="T11" fmla="*/ 0 60000 65536"/>
                        <a:gd name="T12" fmla="*/ 0 60000 65536"/>
                        <a:gd name="T13" fmla="*/ 0 60000 65536"/>
                        <a:gd name="T14" fmla="*/ 0 60000 65536"/>
                        <a:gd name="T15" fmla="*/ 0 w 51"/>
                        <a:gd name="T16" fmla="*/ 0 h 17"/>
                        <a:gd name="T17" fmla="*/ 51 w 51"/>
                        <a:gd name="T18" fmla="*/ 17 h 17"/>
                      </a:gdLst>
                      <a:ahLst/>
                      <a:cxnLst>
                        <a:cxn ang="T10">
                          <a:pos x="T0" y="T1"/>
                        </a:cxn>
                        <a:cxn ang="T11">
                          <a:pos x="T2" y="T3"/>
                        </a:cxn>
                        <a:cxn ang="T12">
                          <a:pos x="T4" y="T5"/>
                        </a:cxn>
                        <a:cxn ang="T13">
                          <a:pos x="T6" y="T7"/>
                        </a:cxn>
                        <a:cxn ang="T14">
                          <a:pos x="T8" y="T9"/>
                        </a:cxn>
                      </a:cxnLst>
                      <a:rect l="T15" t="T16" r="T17" b="T18"/>
                      <a:pathLst>
                        <a:path w="51" h="17">
                          <a:moveTo>
                            <a:pt x="0" y="0"/>
                          </a:moveTo>
                          <a:lnTo>
                            <a:pt x="50" y="0"/>
                          </a:lnTo>
                          <a:lnTo>
                            <a:pt x="50" y="16"/>
                          </a:lnTo>
                          <a:lnTo>
                            <a:pt x="0" y="16"/>
                          </a:lnTo>
                          <a:lnTo>
                            <a:pt x="0" y="0"/>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sp>
                <p:nvSpPr>
                  <p:cNvPr id="78" name="Freeform 31"/>
                  <p:cNvSpPr>
                    <a:spLocks/>
                  </p:cNvSpPr>
                  <p:nvPr/>
                </p:nvSpPr>
                <p:spPr bwMode="auto">
                  <a:xfrm>
                    <a:off x="2153" y="2122"/>
                    <a:ext cx="41" cy="62"/>
                  </a:xfrm>
                  <a:custGeom>
                    <a:avLst/>
                    <a:gdLst>
                      <a:gd name="T0" fmla="*/ 40 w 41"/>
                      <a:gd name="T1" fmla="*/ 3 h 62"/>
                      <a:gd name="T2" fmla="*/ 33 w 41"/>
                      <a:gd name="T3" fmla="*/ 0 h 62"/>
                      <a:gd name="T4" fmla="*/ 0 w 41"/>
                      <a:gd name="T5" fmla="*/ 56 h 62"/>
                      <a:gd name="T6" fmla="*/ 7 w 41"/>
                      <a:gd name="T7" fmla="*/ 61 h 62"/>
                      <a:gd name="T8" fmla="*/ 40 w 41"/>
                      <a:gd name="T9" fmla="*/ 3 h 62"/>
                      <a:gd name="T10" fmla="*/ 0 60000 65536"/>
                      <a:gd name="T11" fmla="*/ 0 60000 65536"/>
                      <a:gd name="T12" fmla="*/ 0 60000 65536"/>
                      <a:gd name="T13" fmla="*/ 0 60000 65536"/>
                      <a:gd name="T14" fmla="*/ 0 60000 65536"/>
                      <a:gd name="T15" fmla="*/ 0 w 41"/>
                      <a:gd name="T16" fmla="*/ 0 h 62"/>
                      <a:gd name="T17" fmla="*/ 41 w 41"/>
                      <a:gd name="T18" fmla="*/ 62 h 62"/>
                    </a:gdLst>
                    <a:ahLst/>
                    <a:cxnLst>
                      <a:cxn ang="T10">
                        <a:pos x="T0" y="T1"/>
                      </a:cxn>
                      <a:cxn ang="T11">
                        <a:pos x="T2" y="T3"/>
                      </a:cxn>
                      <a:cxn ang="T12">
                        <a:pos x="T4" y="T5"/>
                      </a:cxn>
                      <a:cxn ang="T13">
                        <a:pos x="T6" y="T7"/>
                      </a:cxn>
                      <a:cxn ang="T14">
                        <a:pos x="T8" y="T9"/>
                      </a:cxn>
                    </a:cxnLst>
                    <a:rect l="T15" t="T16" r="T17" b="T18"/>
                    <a:pathLst>
                      <a:path w="41" h="62">
                        <a:moveTo>
                          <a:pt x="40" y="3"/>
                        </a:moveTo>
                        <a:lnTo>
                          <a:pt x="33" y="0"/>
                        </a:lnTo>
                        <a:lnTo>
                          <a:pt x="0" y="56"/>
                        </a:lnTo>
                        <a:lnTo>
                          <a:pt x="7" y="61"/>
                        </a:lnTo>
                        <a:lnTo>
                          <a:pt x="40" y="3"/>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79" name="Freeform 32"/>
                  <p:cNvSpPr>
                    <a:spLocks/>
                  </p:cNvSpPr>
                  <p:nvPr/>
                </p:nvSpPr>
                <p:spPr bwMode="auto">
                  <a:xfrm>
                    <a:off x="2356" y="2333"/>
                    <a:ext cx="52" cy="32"/>
                  </a:xfrm>
                  <a:custGeom>
                    <a:avLst/>
                    <a:gdLst>
                      <a:gd name="T0" fmla="*/ 47 w 52"/>
                      <a:gd name="T1" fmla="*/ 0 h 32"/>
                      <a:gd name="T2" fmla="*/ 51 w 52"/>
                      <a:gd name="T3" fmla="*/ 7 h 32"/>
                      <a:gd name="T4" fmla="*/ 4 w 52"/>
                      <a:gd name="T5" fmla="*/ 31 h 32"/>
                      <a:gd name="T6" fmla="*/ 0 w 52"/>
                      <a:gd name="T7" fmla="*/ 24 h 32"/>
                      <a:gd name="T8" fmla="*/ 47 w 52"/>
                      <a:gd name="T9" fmla="*/ 0 h 32"/>
                      <a:gd name="T10" fmla="*/ 0 60000 65536"/>
                      <a:gd name="T11" fmla="*/ 0 60000 65536"/>
                      <a:gd name="T12" fmla="*/ 0 60000 65536"/>
                      <a:gd name="T13" fmla="*/ 0 60000 65536"/>
                      <a:gd name="T14" fmla="*/ 0 60000 65536"/>
                      <a:gd name="T15" fmla="*/ 0 w 52"/>
                      <a:gd name="T16" fmla="*/ 0 h 32"/>
                      <a:gd name="T17" fmla="*/ 52 w 52"/>
                      <a:gd name="T18" fmla="*/ 32 h 32"/>
                    </a:gdLst>
                    <a:ahLst/>
                    <a:cxnLst>
                      <a:cxn ang="T10">
                        <a:pos x="T0" y="T1"/>
                      </a:cxn>
                      <a:cxn ang="T11">
                        <a:pos x="T2" y="T3"/>
                      </a:cxn>
                      <a:cxn ang="T12">
                        <a:pos x="T4" y="T5"/>
                      </a:cxn>
                      <a:cxn ang="T13">
                        <a:pos x="T6" y="T7"/>
                      </a:cxn>
                      <a:cxn ang="T14">
                        <a:pos x="T8" y="T9"/>
                      </a:cxn>
                    </a:cxnLst>
                    <a:rect l="T15" t="T16" r="T17" b="T18"/>
                    <a:pathLst>
                      <a:path w="52" h="32">
                        <a:moveTo>
                          <a:pt x="47" y="0"/>
                        </a:moveTo>
                        <a:lnTo>
                          <a:pt x="51" y="7"/>
                        </a:lnTo>
                        <a:lnTo>
                          <a:pt x="4" y="31"/>
                        </a:lnTo>
                        <a:lnTo>
                          <a:pt x="0" y="24"/>
                        </a:lnTo>
                        <a:lnTo>
                          <a:pt x="47" y="0"/>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80" name="Freeform 33"/>
                  <p:cNvSpPr>
                    <a:spLocks/>
                  </p:cNvSpPr>
                  <p:nvPr/>
                </p:nvSpPr>
                <p:spPr bwMode="auto">
                  <a:xfrm>
                    <a:off x="2445" y="2627"/>
                    <a:ext cx="51" cy="17"/>
                  </a:xfrm>
                  <a:custGeom>
                    <a:avLst/>
                    <a:gdLst>
                      <a:gd name="T0" fmla="*/ 50 w 51"/>
                      <a:gd name="T1" fmla="*/ 0 h 17"/>
                      <a:gd name="T2" fmla="*/ 0 w 51"/>
                      <a:gd name="T3" fmla="*/ 0 h 17"/>
                      <a:gd name="T4" fmla="*/ 0 w 51"/>
                      <a:gd name="T5" fmla="*/ 16 h 17"/>
                      <a:gd name="T6" fmla="*/ 50 w 51"/>
                      <a:gd name="T7" fmla="*/ 16 h 17"/>
                      <a:gd name="T8" fmla="*/ 50 w 51"/>
                      <a:gd name="T9" fmla="*/ 0 h 17"/>
                      <a:gd name="T10" fmla="*/ 0 60000 65536"/>
                      <a:gd name="T11" fmla="*/ 0 60000 65536"/>
                      <a:gd name="T12" fmla="*/ 0 60000 65536"/>
                      <a:gd name="T13" fmla="*/ 0 60000 65536"/>
                      <a:gd name="T14" fmla="*/ 0 60000 65536"/>
                      <a:gd name="T15" fmla="*/ 0 w 51"/>
                      <a:gd name="T16" fmla="*/ 0 h 17"/>
                      <a:gd name="T17" fmla="*/ 51 w 51"/>
                      <a:gd name="T18" fmla="*/ 17 h 17"/>
                    </a:gdLst>
                    <a:ahLst/>
                    <a:cxnLst>
                      <a:cxn ang="T10">
                        <a:pos x="T0" y="T1"/>
                      </a:cxn>
                      <a:cxn ang="T11">
                        <a:pos x="T2" y="T3"/>
                      </a:cxn>
                      <a:cxn ang="T12">
                        <a:pos x="T4" y="T5"/>
                      </a:cxn>
                      <a:cxn ang="T13">
                        <a:pos x="T6" y="T7"/>
                      </a:cxn>
                      <a:cxn ang="T14">
                        <a:pos x="T8" y="T9"/>
                      </a:cxn>
                    </a:cxnLst>
                    <a:rect l="T15" t="T16" r="T17" b="T18"/>
                    <a:pathLst>
                      <a:path w="51" h="17">
                        <a:moveTo>
                          <a:pt x="50" y="0"/>
                        </a:moveTo>
                        <a:lnTo>
                          <a:pt x="0" y="0"/>
                        </a:lnTo>
                        <a:lnTo>
                          <a:pt x="0" y="16"/>
                        </a:lnTo>
                        <a:lnTo>
                          <a:pt x="50" y="16"/>
                        </a:lnTo>
                        <a:lnTo>
                          <a:pt x="50" y="0"/>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grpSp>
              <p:nvGrpSpPr>
                <p:cNvPr id="71" name="Group 34"/>
                <p:cNvGrpSpPr>
                  <a:grpSpLocks/>
                </p:cNvGrpSpPr>
                <p:nvPr/>
              </p:nvGrpSpPr>
              <p:grpSpPr bwMode="auto">
                <a:xfrm>
                  <a:off x="1311" y="2903"/>
                  <a:ext cx="1114" cy="362"/>
                  <a:chOff x="1311" y="2903"/>
                  <a:chExt cx="1114" cy="362"/>
                </a:xfrm>
              </p:grpSpPr>
              <p:sp>
                <p:nvSpPr>
                  <p:cNvPr id="72" name="Freeform 35"/>
                  <p:cNvSpPr>
                    <a:spLocks/>
                  </p:cNvSpPr>
                  <p:nvPr/>
                </p:nvSpPr>
                <p:spPr bwMode="auto">
                  <a:xfrm>
                    <a:off x="1528" y="3108"/>
                    <a:ext cx="41" cy="62"/>
                  </a:xfrm>
                  <a:custGeom>
                    <a:avLst/>
                    <a:gdLst>
                      <a:gd name="T0" fmla="*/ 0 w 41"/>
                      <a:gd name="T1" fmla="*/ 58 h 62"/>
                      <a:gd name="T2" fmla="*/ 7 w 41"/>
                      <a:gd name="T3" fmla="*/ 61 h 62"/>
                      <a:gd name="T4" fmla="*/ 40 w 41"/>
                      <a:gd name="T5" fmla="*/ 5 h 62"/>
                      <a:gd name="T6" fmla="*/ 33 w 41"/>
                      <a:gd name="T7" fmla="*/ 0 h 62"/>
                      <a:gd name="T8" fmla="*/ 0 w 41"/>
                      <a:gd name="T9" fmla="*/ 58 h 62"/>
                      <a:gd name="T10" fmla="*/ 0 60000 65536"/>
                      <a:gd name="T11" fmla="*/ 0 60000 65536"/>
                      <a:gd name="T12" fmla="*/ 0 60000 65536"/>
                      <a:gd name="T13" fmla="*/ 0 60000 65536"/>
                      <a:gd name="T14" fmla="*/ 0 60000 65536"/>
                      <a:gd name="T15" fmla="*/ 0 w 41"/>
                      <a:gd name="T16" fmla="*/ 0 h 62"/>
                      <a:gd name="T17" fmla="*/ 41 w 41"/>
                      <a:gd name="T18" fmla="*/ 62 h 62"/>
                    </a:gdLst>
                    <a:ahLst/>
                    <a:cxnLst>
                      <a:cxn ang="T10">
                        <a:pos x="T0" y="T1"/>
                      </a:cxn>
                      <a:cxn ang="T11">
                        <a:pos x="T2" y="T3"/>
                      </a:cxn>
                      <a:cxn ang="T12">
                        <a:pos x="T4" y="T5"/>
                      </a:cxn>
                      <a:cxn ang="T13">
                        <a:pos x="T6" y="T7"/>
                      </a:cxn>
                      <a:cxn ang="T14">
                        <a:pos x="T8" y="T9"/>
                      </a:cxn>
                    </a:cxnLst>
                    <a:rect l="T15" t="T16" r="T17" b="T18"/>
                    <a:pathLst>
                      <a:path w="41" h="62">
                        <a:moveTo>
                          <a:pt x="0" y="58"/>
                        </a:moveTo>
                        <a:lnTo>
                          <a:pt x="7" y="61"/>
                        </a:lnTo>
                        <a:lnTo>
                          <a:pt x="40" y="5"/>
                        </a:lnTo>
                        <a:lnTo>
                          <a:pt x="33" y="0"/>
                        </a:lnTo>
                        <a:lnTo>
                          <a:pt x="0" y="58"/>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73" name="Freeform 36"/>
                  <p:cNvSpPr>
                    <a:spLocks/>
                  </p:cNvSpPr>
                  <p:nvPr/>
                </p:nvSpPr>
                <p:spPr bwMode="auto">
                  <a:xfrm>
                    <a:off x="1869" y="3200"/>
                    <a:ext cx="17" cy="65"/>
                  </a:xfrm>
                  <a:custGeom>
                    <a:avLst/>
                    <a:gdLst>
                      <a:gd name="T0" fmla="*/ 0 w 17"/>
                      <a:gd name="T1" fmla="*/ 64 h 65"/>
                      <a:gd name="T2" fmla="*/ 16 w 17"/>
                      <a:gd name="T3" fmla="*/ 64 h 65"/>
                      <a:gd name="T4" fmla="*/ 16 w 17"/>
                      <a:gd name="T5" fmla="*/ 0 h 65"/>
                      <a:gd name="T6" fmla="*/ 0 w 17"/>
                      <a:gd name="T7" fmla="*/ 0 h 65"/>
                      <a:gd name="T8" fmla="*/ 0 w 17"/>
                      <a:gd name="T9" fmla="*/ 64 h 65"/>
                      <a:gd name="T10" fmla="*/ 0 60000 65536"/>
                      <a:gd name="T11" fmla="*/ 0 60000 65536"/>
                      <a:gd name="T12" fmla="*/ 0 60000 65536"/>
                      <a:gd name="T13" fmla="*/ 0 60000 65536"/>
                      <a:gd name="T14" fmla="*/ 0 60000 65536"/>
                      <a:gd name="T15" fmla="*/ 0 w 17"/>
                      <a:gd name="T16" fmla="*/ 0 h 65"/>
                      <a:gd name="T17" fmla="*/ 17 w 17"/>
                      <a:gd name="T18" fmla="*/ 65 h 65"/>
                    </a:gdLst>
                    <a:ahLst/>
                    <a:cxnLst>
                      <a:cxn ang="T10">
                        <a:pos x="T0" y="T1"/>
                      </a:cxn>
                      <a:cxn ang="T11">
                        <a:pos x="T2" y="T3"/>
                      </a:cxn>
                      <a:cxn ang="T12">
                        <a:pos x="T4" y="T5"/>
                      </a:cxn>
                      <a:cxn ang="T13">
                        <a:pos x="T6" y="T7"/>
                      </a:cxn>
                      <a:cxn ang="T14">
                        <a:pos x="T8" y="T9"/>
                      </a:cxn>
                    </a:cxnLst>
                    <a:rect l="T15" t="T16" r="T17" b="T18"/>
                    <a:pathLst>
                      <a:path w="17" h="65">
                        <a:moveTo>
                          <a:pt x="0" y="64"/>
                        </a:moveTo>
                        <a:lnTo>
                          <a:pt x="16" y="64"/>
                        </a:lnTo>
                        <a:lnTo>
                          <a:pt x="16" y="0"/>
                        </a:lnTo>
                        <a:lnTo>
                          <a:pt x="0" y="0"/>
                        </a:lnTo>
                        <a:lnTo>
                          <a:pt x="0" y="64"/>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74" name="Freeform 37"/>
                  <p:cNvSpPr>
                    <a:spLocks/>
                  </p:cNvSpPr>
                  <p:nvPr/>
                </p:nvSpPr>
                <p:spPr bwMode="auto">
                  <a:xfrm>
                    <a:off x="1311" y="2906"/>
                    <a:ext cx="53" cy="34"/>
                  </a:xfrm>
                  <a:custGeom>
                    <a:avLst/>
                    <a:gdLst>
                      <a:gd name="T0" fmla="*/ 3 w 53"/>
                      <a:gd name="T1" fmla="*/ 33 h 34"/>
                      <a:gd name="T2" fmla="*/ 0 w 53"/>
                      <a:gd name="T3" fmla="*/ 25 h 34"/>
                      <a:gd name="T4" fmla="*/ 48 w 53"/>
                      <a:gd name="T5" fmla="*/ 0 h 34"/>
                      <a:gd name="T6" fmla="*/ 52 w 53"/>
                      <a:gd name="T7" fmla="*/ 9 h 34"/>
                      <a:gd name="T8" fmla="*/ 3 w 53"/>
                      <a:gd name="T9" fmla="*/ 33 h 34"/>
                      <a:gd name="T10" fmla="*/ 0 60000 65536"/>
                      <a:gd name="T11" fmla="*/ 0 60000 65536"/>
                      <a:gd name="T12" fmla="*/ 0 60000 65536"/>
                      <a:gd name="T13" fmla="*/ 0 60000 65536"/>
                      <a:gd name="T14" fmla="*/ 0 60000 65536"/>
                      <a:gd name="T15" fmla="*/ 0 w 53"/>
                      <a:gd name="T16" fmla="*/ 0 h 34"/>
                      <a:gd name="T17" fmla="*/ 53 w 53"/>
                      <a:gd name="T18" fmla="*/ 34 h 34"/>
                    </a:gdLst>
                    <a:ahLst/>
                    <a:cxnLst>
                      <a:cxn ang="T10">
                        <a:pos x="T0" y="T1"/>
                      </a:cxn>
                      <a:cxn ang="T11">
                        <a:pos x="T2" y="T3"/>
                      </a:cxn>
                      <a:cxn ang="T12">
                        <a:pos x="T4" y="T5"/>
                      </a:cxn>
                      <a:cxn ang="T13">
                        <a:pos x="T6" y="T7"/>
                      </a:cxn>
                      <a:cxn ang="T14">
                        <a:pos x="T8" y="T9"/>
                      </a:cxn>
                    </a:cxnLst>
                    <a:rect l="T15" t="T16" r="T17" b="T18"/>
                    <a:pathLst>
                      <a:path w="53" h="34">
                        <a:moveTo>
                          <a:pt x="3" y="33"/>
                        </a:moveTo>
                        <a:lnTo>
                          <a:pt x="0" y="25"/>
                        </a:lnTo>
                        <a:lnTo>
                          <a:pt x="48" y="0"/>
                        </a:lnTo>
                        <a:lnTo>
                          <a:pt x="52" y="9"/>
                        </a:lnTo>
                        <a:lnTo>
                          <a:pt x="3" y="33"/>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75" name="Freeform 38"/>
                  <p:cNvSpPr>
                    <a:spLocks/>
                  </p:cNvSpPr>
                  <p:nvPr/>
                </p:nvSpPr>
                <p:spPr bwMode="auto">
                  <a:xfrm>
                    <a:off x="2173" y="3107"/>
                    <a:ext cx="41" cy="62"/>
                  </a:xfrm>
                  <a:custGeom>
                    <a:avLst/>
                    <a:gdLst>
                      <a:gd name="T0" fmla="*/ 40 w 41"/>
                      <a:gd name="T1" fmla="*/ 57 h 62"/>
                      <a:gd name="T2" fmla="*/ 33 w 41"/>
                      <a:gd name="T3" fmla="*/ 61 h 62"/>
                      <a:gd name="T4" fmla="*/ 0 w 41"/>
                      <a:gd name="T5" fmla="*/ 5 h 62"/>
                      <a:gd name="T6" fmla="*/ 7 w 41"/>
                      <a:gd name="T7" fmla="*/ 0 h 62"/>
                      <a:gd name="T8" fmla="*/ 40 w 41"/>
                      <a:gd name="T9" fmla="*/ 57 h 62"/>
                      <a:gd name="T10" fmla="*/ 0 60000 65536"/>
                      <a:gd name="T11" fmla="*/ 0 60000 65536"/>
                      <a:gd name="T12" fmla="*/ 0 60000 65536"/>
                      <a:gd name="T13" fmla="*/ 0 60000 65536"/>
                      <a:gd name="T14" fmla="*/ 0 60000 65536"/>
                      <a:gd name="T15" fmla="*/ 0 w 41"/>
                      <a:gd name="T16" fmla="*/ 0 h 62"/>
                      <a:gd name="T17" fmla="*/ 41 w 41"/>
                      <a:gd name="T18" fmla="*/ 62 h 62"/>
                    </a:gdLst>
                    <a:ahLst/>
                    <a:cxnLst>
                      <a:cxn ang="T10">
                        <a:pos x="T0" y="T1"/>
                      </a:cxn>
                      <a:cxn ang="T11">
                        <a:pos x="T2" y="T3"/>
                      </a:cxn>
                      <a:cxn ang="T12">
                        <a:pos x="T4" y="T5"/>
                      </a:cxn>
                      <a:cxn ang="T13">
                        <a:pos x="T6" y="T7"/>
                      </a:cxn>
                      <a:cxn ang="T14">
                        <a:pos x="T8" y="T9"/>
                      </a:cxn>
                    </a:cxnLst>
                    <a:rect l="T15" t="T16" r="T17" b="T18"/>
                    <a:pathLst>
                      <a:path w="41" h="62">
                        <a:moveTo>
                          <a:pt x="40" y="57"/>
                        </a:moveTo>
                        <a:lnTo>
                          <a:pt x="33" y="61"/>
                        </a:lnTo>
                        <a:lnTo>
                          <a:pt x="0" y="5"/>
                        </a:lnTo>
                        <a:lnTo>
                          <a:pt x="7" y="0"/>
                        </a:lnTo>
                        <a:lnTo>
                          <a:pt x="40" y="57"/>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76" name="Freeform 39"/>
                  <p:cNvSpPr>
                    <a:spLocks/>
                  </p:cNvSpPr>
                  <p:nvPr/>
                </p:nvSpPr>
                <p:spPr bwMode="auto">
                  <a:xfrm>
                    <a:off x="2371" y="2903"/>
                    <a:ext cx="54" cy="34"/>
                  </a:xfrm>
                  <a:custGeom>
                    <a:avLst/>
                    <a:gdLst>
                      <a:gd name="T0" fmla="*/ 49 w 54"/>
                      <a:gd name="T1" fmla="*/ 33 h 34"/>
                      <a:gd name="T2" fmla="*/ 53 w 54"/>
                      <a:gd name="T3" fmla="*/ 25 h 34"/>
                      <a:gd name="T4" fmla="*/ 4 w 54"/>
                      <a:gd name="T5" fmla="*/ 0 h 34"/>
                      <a:gd name="T6" fmla="*/ 0 w 54"/>
                      <a:gd name="T7" fmla="*/ 8 h 34"/>
                      <a:gd name="T8" fmla="*/ 49 w 54"/>
                      <a:gd name="T9" fmla="*/ 33 h 34"/>
                      <a:gd name="T10" fmla="*/ 0 60000 65536"/>
                      <a:gd name="T11" fmla="*/ 0 60000 65536"/>
                      <a:gd name="T12" fmla="*/ 0 60000 65536"/>
                      <a:gd name="T13" fmla="*/ 0 60000 65536"/>
                      <a:gd name="T14" fmla="*/ 0 60000 65536"/>
                      <a:gd name="T15" fmla="*/ 0 w 54"/>
                      <a:gd name="T16" fmla="*/ 0 h 34"/>
                      <a:gd name="T17" fmla="*/ 54 w 54"/>
                      <a:gd name="T18" fmla="*/ 34 h 34"/>
                    </a:gdLst>
                    <a:ahLst/>
                    <a:cxnLst>
                      <a:cxn ang="T10">
                        <a:pos x="T0" y="T1"/>
                      </a:cxn>
                      <a:cxn ang="T11">
                        <a:pos x="T2" y="T3"/>
                      </a:cxn>
                      <a:cxn ang="T12">
                        <a:pos x="T4" y="T5"/>
                      </a:cxn>
                      <a:cxn ang="T13">
                        <a:pos x="T6" y="T7"/>
                      </a:cxn>
                      <a:cxn ang="T14">
                        <a:pos x="T8" y="T9"/>
                      </a:cxn>
                    </a:cxnLst>
                    <a:rect l="T15" t="T16" r="T17" b="T18"/>
                    <a:pathLst>
                      <a:path w="54" h="34">
                        <a:moveTo>
                          <a:pt x="49" y="33"/>
                        </a:moveTo>
                        <a:lnTo>
                          <a:pt x="53" y="25"/>
                        </a:lnTo>
                        <a:lnTo>
                          <a:pt x="4" y="0"/>
                        </a:lnTo>
                        <a:lnTo>
                          <a:pt x="0" y="8"/>
                        </a:lnTo>
                        <a:lnTo>
                          <a:pt x="49" y="33"/>
                        </a:lnTo>
                      </a:path>
                    </a:pathLst>
                  </a:custGeom>
                  <a:solidFill>
                    <a:srgbClr val="00000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grpSp>
        </p:grpSp>
        <p:grpSp>
          <p:nvGrpSpPr>
            <p:cNvPr id="8" name="Group 40"/>
            <p:cNvGrpSpPr>
              <a:grpSpLocks/>
            </p:cNvGrpSpPr>
            <p:nvPr/>
          </p:nvGrpSpPr>
          <p:grpSpPr bwMode="auto">
            <a:xfrm>
              <a:off x="1087" y="1253"/>
              <a:ext cx="847" cy="593"/>
              <a:chOff x="1581" y="1312"/>
              <a:chExt cx="575" cy="556"/>
            </a:xfrm>
          </p:grpSpPr>
          <p:sp>
            <p:nvSpPr>
              <p:cNvPr id="62" name="Oval 41"/>
              <p:cNvSpPr>
                <a:spLocks noChangeArrowheads="1"/>
              </p:cNvSpPr>
              <p:nvPr/>
            </p:nvSpPr>
            <p:spPr bwMode="auto">
              <a:xfrm>
                <a:off x="1626" y="1354"/>
                <a:ext cx="479" cy="466"/>
              </a:xfrm>
              <a:prstGeom prst="ellipse">
                <a:avLst/>
              </a:prstGeom>
              <a:noFill/>
              <a:ln w="127000">
                <a:solidFill>
                  <a:srgbClr val="C0C0C0"/>
                </a:solid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63" name="Freeform 42"/>
              <p:cNvSpPr>
                <a:spLocks/>
              </p:cNvSpPr>
              <p:nvPr/>
            </p:nvSpPr>
            <p:spPr bwMode="auto">
              <a:xfrm>
                <a:off x="1582" y="1577"/>
                <a:ext cx="574" cy="291"/>
              </a:xfrm>
              <a:custGeom>
                <a:avLst/>
                <a:gdLst>
                  <a:gd name="T0" fmla="*/ 0 w 574"/>
                  <a:gd name="T1" fmla="*/ 52 h 291"/>
                  <a:gd name="T2" fmla="*/ 18 w 574"/>
                  <a:gd name="T3" fmla="*/ 116 h 291"/>
                  <a:gd name="T4" fmla="*/ 40 w 574"/>
                  <a:gd name="T5" fmla="*/ 159 h 291"/>
                  <a:gd name="T6" fmla="*/ 65 w 574"/>
                  <a:gd name="T7" fmla="*/ 190 h 291"/>
                  <a:gd name="T8" fmla="*/ 101 w 574"/>
                  <a:gd name="T9" fmla="*/ 224 h 291"/>
                  <a:gd name="T10" fmla="*/ 145 w 574"/>
                  <a:gd name="T11" fmla="*/ 256 h 291"/>
                  <a:gd name="T12" fmla="*/ 195 w 574"/>
                  <a:gd name="T13" fmla="*/ 277 h 291"/>
                  <a:gd name="T14" fmla="*/ 249 w 574"/>
                  <a:gd name="T15" fmla="*/ 290 h 291"/>
                  <a:gd name="T16" fmla="*/ 312 w 574"/>
                  <a:gd name="T17" fmla="*/ 290 h 291"/>
                  <a:gd name="T18" fmla="*/ 376 w 574"/>
                  <a:gd name="T19" fmla="*/ 279 h 291"/>
                  <a:gd name="T20" fmla="*/ 420 w 574"/>
                  <a:gd name="T21" fmla="*/ 258 h 291"/>
                  <a:gd name="T22" fmla="*/ 470 w 574"/>
                  <a:gd name="T23" fmla="*/ 220 h 291"/>
                  <a:gd name="T24" fmla="*/ 519 w 574"/>
                  <a:gd name="T25" fmla="*/ 170 h 291"/>
                  <a:gd name="T26" fmla="*/ 550 w 574"/>
                  <a:gd name="T27" fmla="*/ 117 h 291"/>
                  <a:gd name="T28" fmla="*/ 570 w 574"/>
                  <a:gd name="T29" fmla="*/ 48 h 291"/>
                  <a:gd name="T30" fmla="*/ 573 w 574"/>
                  <a:gd name="T31" fmla="*/ 0 h 291"/>
                  <a:gd name="T32" fmla="*/ 494 w 574"/>
                  <a:gd name="T33" fmla="*/ 6 h 291"/>
                  <a:gd name="T34" fmla="*/ 493 w 574"/>
                  <a:gd name="T35" fmla="*/ 44 h 291"/>
                  <a:gd name="T36" fmla="*/ 479 w 574"/>
                  <a:gd name="T37" fmla="*/ 83 h 291"/>
                  <a:gd name="T38" fmla="*/ 461 w 574"/>
                  <a:gd name="T39" fmla="*/ 118 h 291"/>
                  <a:gd name="T40" fmla="*/ 434 w 574"/>
                  <a:gd name="T41" fmla="*/ 152 h 291"/>
                  <a:gd name="T42" fmla="*/ 397 w 574"/>
                  <a:gd name="T43" fmla="*/ 179 h 291"/>
                  <a:gd name="T44" fmla="*/ 342 w 574"/>
                  <a:gd name="T45" fmla="*/ 206 h 291"/>
                  <a:gd name="T46" fmla="*/ 287 w 574"/>
                  <a:gd name="T47" fmla="*/ 215 h 291"/>
                  <a:gd name="T48" fmla="*/ 239 w 574"/>
                  <a:gd name="T49" fmla="*/ 209 h 291"/>
                  <a:gd name="T50" fmla="*/ 187 w 574"/>
                  <a:gd name="T51" fmla="*/ 193 h 291"/>
                  <a:gd name="T52" fmla="*/ 141 w 574"/>
                  <a:gd name="T53" fmla="*/ 159 h 291"/>
                  <a:gd name="T54" fmla="*/ 97 w 574"/>
                  <a:gd name="T55" fmla="*/ 112 h 291"/>
                  <a:gd name="T56" fmla="*/ 81 w 574"/>
                  <a:gd name="T57" fmla="*/ 74 h 291"/>
                  <a:gd name="T58" fmla="*/ 76 w 574"/>
                  <a:gd name="T59" fmla="*/ 43 h 291"/>
                  <a:gd name="T60" fmla="*/ 0 w 574"/>
                  <a:gd name="T61" fmla="*/ 52 h 2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74"/>
                  <a:gd name="T94" fmla="*/ 0 h 291"/>
                  <a:gd name="T95" fmla="*/ 574 w 574"/>
                  <a:gd name="T96" fmla="*/ 291 h 2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74" h="291">
                    <a:moveTo>
                      <a:pt x="0" y="52"/>
                    </a:moveTo>
                    <a:lnTo>
                      <a:pt x="18" y="116"/>
                    </a:lnTo>
                    <a:lnTo>
                      <a:pt x="40" y="159"/>
                    </a:lnTo>
                    <a:lnTo>
                      <a:pt x="65" y="190"/>
                    </a:lnTo>
                    <a:lnTo>
                      <a:pt x="101" y="224"/>
                    </a:lnTo>
                    <a:lnTo>
                      <a:pt x="145" y="256"/>
                    </a:lnTo>
                    <a:lnTo>
                      <a:pt x="195" y="277"/>
                    </a:lnTo>
                    <a:lnTo>
                      <a:pt x="249" y="290"/>
                    </a:lnTo>
                    <a:lnTo>
                      <a:pt x="312" y="290"/>
                    </a:lnTo>
                    <a:lnTo>
                      <a:pt x="376" y="279"/>
                    </a:lnTo>
                    <a:lnTo>
                      <a:pt x="420" y="258"/>
                    </a:lnTo>
                    <a:lnTo>
                      <a:pt x="470" y="220"/>
                    </a:lnTo>
                    <a:lnTo>
                      <a:pt x="519" y="170"/>
                    </a:lnTo>
                    <a:lnTo>
                      <a:pt x="550" y="117"/>
                    </a:lnTo>
                    <a:lnTo>
                      <a:pt x="570" y="48"/>
                    </a:lnTo>
                    <a:lnTo>
                      <a:pt x="573" y="0"/>
                    </a:lnTo>
                    <a:lnTo>
                      <a:pt x="494" y="6"/>
                    </a:lnTo>
                    <a:lnTo>
                      <a:pt x="493" y="44"/>
                    </a:lnTo>
                    <a:lnTo>
                      <a:pt x="479" y="83"/>
                    </a:lnTo>
                    <a:lnTo>
                      <a:pt x="461" y="118"/>
                    </a:lnTo>
                    <a:lnTo>
                      <a:pt x="434" y="152"/>
                    </a:lnTo>
                    <a:lnTo>
                      <a:pt x="397" y="179"/>
                    </a:lnTo>
                    <a:lnTo>
                      <a:pt x="342" y="206"/>
                    </a:lnTo>
                    <a:lnTo>
                      <a:pt x="287" y="215"/>
                    </a:lnTo>
                    <a:lnTo>
                      <a:pt x="239" y="209"/>
                    </a:lnTo>
                    <a:lnTo>
                      <a:pt x="187" y="193"/>
                    </a:lnTo>
                    <a:lnTo>
                      <a:pt x="141" y="159"/>
                    </a:lnTo>
                    <a:lnTo>
                      <a:pt x="97" y="112"/>
                    </a:lnTo>
                    <a:lnTo>
                      <a:pt x="81" y="74"/>
                    </a:lnTo>
                    <a:lnTo>
                      <a:pt x="76" y="43"/>
                    </a:lnTo>
                    <a:lnTo>
                      <a:pt x="0" y="52"/>
                    </a:lnTo>
                  </a:path>
                </a:pathLst>
              </a:custGeom>
              <a:solidFill>
                <a:srgbClr val="7F7F7F"/>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64" name="Oval 43"/>
              <p:cNvSpPr>
                <a:spLocks noChangeArrowheads="1"/>
              </p:cNvSpPr>
              <p:nvPr/>
            </p:nvSpPr>
            <p:spPr bwMode="auto">
              <a:xfrm>
                <a:off x="2084" y="1542"/>
                <a:ext cx="69" cy="68"/>
              </a:xfrm>
              <a:prstGeom prst="ellipse">
                <a:avLst/>
              </a:prstGeom>
              <a:solidFill>
                <a:srgbClr val="C0C0C0"/>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65" name="Oval 44"/>
              <p:cNvSpPr>
                <a:spLocks noChangeArrowheads="1"/>
              </p:cNvSpPr>
              <p:nvPr/>
            </p:nvSpPr>
            <p:spPr bwMode="auto">
              <a:xfrm>
                <a:off x="1581" y="1584"/>
                <a:ext cx="69" cy="68"/>
              </a:xfrm>
              <a:prstGeom prst="ellipse">
                <a:avLst/>
              </a:prstGeom>
              <a:solidFill>
                <a:srgbClr val="C0C0C0"/>
              </a:solidFill>
              <a:ln w="9525">
                <a:no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66" name="Oval 45"/>
              <p:cNvSpPr>
                <a:spLocks noChangeArrowheads="1"/>
              </p:cNvSpPr>
              <p:nvPr/>
            </p:nvSpPr>
            <p:spPr bwMode="auto">
              <a:xfrm>
                <a:off x="1585" y="1312"/>
                <a:ext cx="563" cy="549"/>
              </a:xfrm>
              <a:prstGeom prst="ellipse">
                <a:avLst/>
              </a:prstGeom>
              <a:noFill/>
              <a:ln w="50800">
                <a:solidFill>
                  <a:srgbClr val="000000"/>
                </a:solid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67" name="Oval 46"/>
              <p:cNvSpPr>
                <a:spLocks noChangeArrowheads="1"/>
              </p:cNvSpPr>
              <p:nvPr/>
            </p:nvSpPr>
            <p:spPr bwMode="auto">
              <a:xfrm>
                <a:off x="1661" y="1386"/>
                <a:ext cx="407" cy="396"/>
              </a:xfrm>
              <a:prstGeom prst="ellipse">
                <a:avLst/>
              </a:prstGeom>
              <a:noFill/>
              <a:ln w="50800">
                <a:solidFill>
                  <a:srgbClr val="000000"/>
                </a:solid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nvGrpSpPr>
            <p:cNvPr id="9" name="Group 47"/>
            <p:cNvGrpSpPr>
              <a:grpSpLocks/>
            </p:cNvGrpSpPr>
            <p:nvPr/>
          </p:nvGrpSpPr>
          <p:grpSpPr bwMode="auto">
            <a:xfrm>
              <a:off x="2065" y="1774"/>
              <a:ext cx="383" cy="251"/>
              <a:chOff x="2236" y="1800"/>
              <a:chExt cx="259" cy="236"/>
            </a:xfrm>
          </p:grpSpPr>
          <p:grpSp>
            <p:nvGrpSpPr>
              <p:cNvPr id="40" name="Group 48"/>
              <p:cNvGrpSpPr>
                <a:grpSpLocks/>
              </p:cNvGrpSpPr>
              <p:nvPr/>
            </p:nvGrpSpPr>
            <p:grpSpPr bwMode="auto">
              <a:xfrm>
                <a:off x="2279" y="1800"/>
                <a:ext cx="216" cy="184"/>
                <a:chOff x="2279" y="1800"/>
                <a:chExt cx="216" cy="184"/>
              </a:xfrm>
            </p:grpSpPr>
            <p:grpSp>
              <p:nvGrpSpPr>
                <p:cNvPr id="49" name="Group 49"/>
                <p:cNvGrpSpPr>
                  <a:grpSpLocks/>
                </p:cNvGrpSpPr>
                <p:nvPr/>
              </p:nvGrpSpPr>
              <p:grpSpPr bwMode="auto">
                <a:xfrm>
                  <a:off x="2289" y="1800"/>
                  <a:ext cx="190" cy="184"/>
                  <a:chOff x="2289" y="1800"/>
                  <a:chExt cx="190" cy="184"/>
                </a:xfrm>
              </p:grpSpPr>
              <p:sp>
                <p:nvSpPr>
                  <p:cNvPr id="60" name="Freeform 50"/>
                  <p:cNvSpPr>
                    <a:spLocks/>
                  </p:cNvSpPr>
                  <p:nvPr/>
                </p:nvSpPr>
                <p:spPr bwMode="auto">
                  <a:xfrm>
                    <a:off x="2289" y="1800"/>
                    <a:ext cx="190" cy="184"/>
                  </a:xfrm>
                  <a:custGeom>
                    <a:avLst/>
                    <a:gdLst>
                      <a:gd name="T0" fmla="*/ 121 w 190"/>
                      <a:gd name="T1" fmla="*/ 183 h 184"/>
                      <a:gd name="T2" fmla="*/ 189 w 190"/>
                      <a:gd name="T3" fmla="*/ 99 h 184"/>
                      <a:gd name="T4" fmla="*/ 160 w 190"/>
                      <a:gd name="T5" fmla="*/ 97 h 184"/>
                      <a:gd name="T6" fmla="*/ 131 w 190"/>
                      <a:gd name="T7" fmla="*/ 87 h 184"/>
                      <a:gd name="T8" fmla="*/ 105 w 190"/>
                      <a:gd name="T9" fmla="*/ 71 h 184"/>
                      <a:gd name="T10" fmla="*/ 83 w 190"/>
                      <a:gd name="T11" fmla="*/ 49 h 184"/>
                      <a:gd name="T12" fmla="*/ 71 w 190"/>
                      <a:gd name="T13" fmla="*/ 29 h 184"/>
                      <a:gd name="T14" fmla="*/ 69 w 190"/>
                      <a:gd name="T15" fmla="*/ 0 h 184"/>
                      <a:gd name="T16" fmla="*/ 0 w 190"/>
                      <a:gd name="T17" fmla="*/ 90 h 184"/>
                      <a:gd name="T18" fmla="*/ 3 w 190"/>
                      <a:gd name="T19" fmla="*/ 118 h 184"/>
                      <a:gd name="T20" fmla="*/ 12 w 190"/>
                      <a:gd name="T21" fmla="*/ 139 h 184"/>
                      <a:gd name="T22" fmla="*/ 30 w 190"/>
                      <a:gd name="T23" fmla="*/ 153 h 184"/>
                      <a:gd name="T24" fmla="*/ 48 w 190"/>
                      <a:gd name="T25" fmla="*/ 165 h 184"/>
                      <a:gd name="T26" fmla="*/ 76 w 190"/>
                      <a:gd name="T27" fmla="*/ 177 h 184"/>
                      <a:gd name="T28" fmla="*/ 121 w 190"/>
                      <a:gd name="T29" fmla="*/ 183 h 18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0"/>
                      <a:gd name="T46" fmla="*/ 0 h 184"/>
                      <a:gd name="T47" fmla="*/ 190 w 190"/>
                      <a:gd name="T48" fmla="*/ 184 h 18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0" h="184">
                        <a:moveTo>
                          <a:pt x="121" y="183"/>
                        </a:moveTo>
                        <a:lnTo>
                          <a:pt x="189" y="99"/>
                        </a:lnTo>
                        <a:lnTo>
                          <a:pt x="160" y="97"/>
                        </a:lnTo>
                        <a:lnTo>
                          <a:pt x="131" y="87"/>
                        </a:lnTo>
                        <a:lnTo>
                          <a:pt x="105" y="71"/>
                        </a:lnTo>
                        <a:lnTo>
                          <a:pt x="83" y="49"/>
                        </a:lnTo>
                        <a:lnTo>
                          <a:pt x="71" y="29"/>
                        </a:lnTo>
                        <a:lnTo>
                          <a:pt x="69" y="0"/>
                        </a:lnTo>
                        <a:lnTo>
                          <a:pt x="0" y="90"/>
                        </a:lnTo>
                        <a:lnTo>
                          <a:pt x="3" y="118"/>
                        </a:lnTo>
                        <a:lnTo>
                          <a:pt x="12" y="139"/>
                        </a:lnTo>
                        <a:lnTo>
                          <a:pt x="30" y="153"/>
                        </a:lnTo>
                        <a:lnTo>
                          <a:pt x="48" y="165"/>
                        </a:lnTo>
                        <a:lnTo>
                          <a:pt x="76" y="177"/>
                        </a:lnTo>
                        <a:lnTo>
                          <a:pt x="121" y="183"/>
                        </a:lnTo>
                      </a:path>
                    </a:pathLst>
                  </a:custGeom>
                  <a:solidFill>
                    <a:srgbClr val="C0C0C0"/>
                  </a:solidFill>
                  <a:ln w="25400" cap="rnd">
                    <a:solidFill>
                      <a:srgbClr val="000000"/>
                    </a:solid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61" name="Freeform 51"/>
                  <p:cNvSpPr>
                    <a:spLocks/>
                  </p:cNvSpPr>
                  <p:nvPr/>
                </p:nvSpPr>
                <p:spPr bwMode="auto">
                  <a:xfrm>
                    <a:off x="2328" y="1899"/>
                    <a:ext cx="143" cy="79"/>
                  </a:xfrm>
                  <a:custGeom>
                    <a:avLst/>
                    <a:gdLst>
                      <a:gd name="T0" fmla="*/ 76 w 143"/>
                      <a:gd name="T1" fmla="*/ 78 h 79"/>
                      <a:gd name="T2" fmla="*/ 142 w 143"/>
                      <a:gd name="T3" fmla="*/ 0 h 79"/>
                      <a:gd name="T4" fmla="*/ 57 w 143"/>
                      <a:gd name="T5" fmla="*/ 14 h 79"/>
                      <a:gd name="T6" fmla="*/ 27 w 143"/>
                      <a:gd name="T7" fmla="*/ 22 h 79"/>
                      <a:gd name="T8" fmla="*/ 0 w 143"/>
                      <a:gd name="T9" fmla="*/ 57 h 79"/>
                      <a:gd name="T10" fmla="*/ 13 w 143"/>
                      <a:gd name="T11" fmla="*/ 65 h 79"/>
                      <a:gd name="T12" fmla="*/ 31 w 143"/>
                      <a:gd name="T13" fmla="*/ 72 h 79"/>
                      <a:gd name="T14" fmla="*/ 52 w 143"/>
                      <a:gd name="T15" fmla="*/ 76 h 79"/>
                      <a:gd name="T16" fmla="*/ 76 w 143"/>
                      <a:gd name="T17" fmla="*/ 78 h 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3"/>
                      <a:gd name="T28" fmla="*/ 0 h 79"/>
                      <a:gd name="T29" fmla="*/ 143 w 143"/>
                      <a:gd name="T30" fmla="*/ 79 h 7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3" h="79">
                        <a:moveTo>
                          <a:pt x="76" y="78"/>
                        </a:moveTo>
                        <a:lnTo>
                          <a:pt x="142" y="0"/>
                        </a:lnTo>
                        <a:lnTo>
                          <a:pt x="57" y="14"/>
                        </a:lnTo>
                        <a:lnTo>
                          <a:pt x="27" y="22"/>
                        </a:lnTo>
                        <a:lnTo>
                          <a:pt x="0" y="57"/>
                        </a:lnTo>
                        <a:lnTo>
                          <a:pt x="13" y="65"/>
                        </a:lnTo>
                        <a:lnTo>
                          <a:pt x="31" y="72"/>
                        </a:lnTo>
                        <a:lnTo>
                          <a:pt x="52" y="76"/>
                        </a:lnTo>
                        <a:lnTo>
                          <a:pt x="76" y="78"/>
                        </a:lnTo>
                      </a:path>
                    </a:pathLst>
                  </a:custGeom>
                  <a:solidFill>
                    <a:srgbClr val="3F3F3F"/>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grpSp>
              <p:nvGrpSpPr>
                <p:cNvPr id="50" name="Group 52"/>
                <p:cNvGrpSpPr>
                  <a:grpSpLocks/>
                </p:cNvGrpSpPr>
                <p:nvPr/>
              </p:nvGrpSpPr>
              <p:grpSpPr bwMode="auto">
                <a:xfrm>
                  <a:off x="2279" y="1800"/>
                  <a:ext cx="216" cy="182"/>
                  <a:chOff x="2279" y="1800"/>
                  <a:chExt cx="216" cy="182"/>
                </a:xfrm>
              </p:grpSpPr>
              <p:grpSp>
                <p:nvGrpSpPr>
                  <p:cNvPr id="51" name="Group 53"/>
                  <p:cNvGrpSpPr>
                    <a:grpSpLocks/>
                  </p:cNvGrpSpPr>
                  <p:nvPr/>
                </p:nvGrpSpPr>
                <p:grpSpPr bwMode="auto">
                  <a:xfrm>
                    <a:off x="2289" y="1800"/>
                    <a:ext cx="183" cy="178"/>
                    <a:chOff x="2289" y="1800"/>
                    <a:chExt cx="183" cy="178"/>
                  </a:xfrm>
                </p:grpSpPr>
                <p:sp>
                  <p:nvSpPr>
                    <p:cNvPr id="58" name="Freeform 54"/>
                    <p:cNvSpPr>
                      <a:spLocks/>
                    </p:cNvSpPr>
                    <p:nvPr/>
                  </p:nvSpPr>
                  <p:spPr bwMode="auto">
                    <a:xfrm>
                      <a:off x="2289" y="1800"/>
                      <a:ext cx="183" cy="178"/>
                    </a:xfrm>
                    <a:custGeom>
                      <a:avLst/>
                      <a:gdLst>
                        <a:gd name="T0" fmla="*/ 66 w 183"/>
                        <a:gd name="T1" fmla="*/ 0 h 178"/>
                        <a:gd name="T2" fmla="*/ 0 w 183"/>
                        <a:gd name="T3" fmla="*/ 83 h 178"/>
                        <a:gd name="T4" fmla="*/ 29 w 183"/>
                        <a:gd name="T5" fmla="*/ 84 h 178"/>
                        <a:gd name="T6" fmla="*/ 57 w 183"/>
                        <a:gd name="T7" fmla="*/ 94 h 178"/>
                        <a:gd name="T8" fmla="*/ 82 w 183"/>
                        <a:gd name="T9" fmla="*/ 110 h 178"/>
                        <a:gd name="T10" fmla="*/ 103 w 183"/>
                        <a:gd name="T11" fmla="*/ 131 h 178"/>
                        <a:gd name="T12" fmla="*/ 114 w 183"/>
                        <a:gd name="T13" fmla="*/ 150 h 178"/>
                        <a:gd name="T14" fmla="*/ 117 w 183"/>
                        <a:gd name="T15" fmla="*/ 177 h 178"/>
                        <a:gd name="T16" fmla="*/ 182 w 183"/>
                        <a:gd name="T17" fmla="*/ 92 h 178"/>
                        <a:gd name="T18" fmla="*/ 180 w 183"/>
                        <a:gd name="T19" fmla="*/ 65 h 178"/>
                        <a:gd name="T20" fmla="*/ 170 w 183"/>
                        <a:gd name="T21" fmla="*/ 45 h 178"/>
                        <a:gd name="T22" fmla="*/ 154 w 183"/>
                        <a:gd name="T23" fmla="*/ 31 h 178"/>
                        <a:gd name="T24" fmla="*/ 136 w 183"/>
                        <a:gd name="T25" fmla="*/ 18 h 178"/>
                        <a:gd name="T26" fmla="*/ 108 w 183"/>
                        <a:gd name="T27" fmla="*/ 6 h 178"/>
                        <a:gd name="T28" fmla="*/ 66 w 183"/>
                        <a:gd name="T29" fmla="*/ 0 h 17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83"/>
                        <a:gd name="T46" fmla="*/ 0 h 178"/>
                        <a:gd name="T47" fmla="*/ 183 w 183"/>
                        <a:gd name="T48" fmla="*/ 178 h 17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83" h="178">
                          <a:moveTo>
                            <a:pt x="66" y="0"/>
                          </a:moveTo>
                          <a:lnTo>
                            <a:pt x="0" y="83"/>
                          </a:lnTo>
                          <a:lnTo>
                            <a:pt x="29" y="84"/>
                          </a:lnTo>
                          <a:lnTo>
                            <a:pt x="57" y="94"/>
                          </a:lnTo>
                          <a:lnTo>
                            <a:pt x="82" y="110"/>
                          </a:lnTo>
                          <a:lnTo>
                            <a:pt x="103" y="131"/>
                          </a:lnTo>
                          <a:lnTo>
                            <a:pt x="114" y="150"/>
                          </a:lnTo>
                          <a:lnTo>
                            <a:pt x="117" y="177"/>
                          </a:lnTo>
                          <a:lnTo>
                            <a:pt x="182" y="92"/>
                          </a:lnTo>
                          <a:lnTo>
                            <a:pt x="180" y="65"/>
                          </a:lnTo>
                          <a:lnTo>
                            <a:pt x="170" y="45"/>
                          </a:lnTo>
                          <a:lnTo>
                            <a:pt x="154" y="31"/>
                          </a:lnTo>
                          <a:lnTo>
                            <a:pt x="136" y="18"/>
                          </a:lnTo>
                          <a:lnTo>
                            <a:pt x="108" y="6"/>
                          </a:lnTo>
                          <a:lnTo>
                            <a:pt x="66" y="0"/>
                          </a:lnTo>
                        </a:path>
                      </a:pathLst>
                    </a:custGeom>
                    <a:solidFill>
                      <a:srgbClr val="C0C0C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59" name="Freeform 55"/>
                    <p:cNvSpPr>
                      <a:spLocks/>
                    </p:cNvSpPr>
                    <p:nvPr/>
                  </p:nvSpPr>
                  <p:spPr bwMode="auto">
                    <a:xfrm>
                      <a:off x="2383" y="1832"/>
                      <a:ext cx="89" cy="146"/>
                    </a:xfrm>
                    <a:custGeom>
                      <a:avLst/>
                      <a:gdLst>
                        <a:gd name="T0" fmla="*/ 0 w 89"/>
                        <a:gd name="T1" fmla="*/ 83 h 146"/>
                        <a:gd name="T2" fmla="*/ 11 w 89"/>
                        <a:gd name="T3" fmla="*/ 99 h 146"/>
                        <a:gd name="T4" fmla="*/ 22 w 89"/>
                        <a:gd name="T5" fmla="*/ 118 h 146"/>
                        <a:gd name="T6" fmla="*/ 25 w 89"/>
                        <a:gd name="T7" fmla="*/ 145 h 146"/>
                        <a:gd name="T8" fmla="*/ 88 w 89"/>
                        <a:gd name="T9" fmla="*/ 60 h 146"/>
                        <a:gd name="T10" fmla="*/ 86 w 89"/>
                        <a:gd name="T11" fmla="*/ 34 h 146"/>
                        <a:gd name="T12" fmla="*/ 77 w 89"/>
                        <a:gd name="T13" fmla="*/ 14 h 146"/>
                        <a:gd name="T14" fmla="*/ 61 w 89"/>
                        <a:gd name="T15" fmla="*/ 0 h 146"/>
                        <a:gd name="T16" fmla="*/ 0 w 89"/>
                        <a:gd name="T17" fmla="*/ 83 h 1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9"/>
                        <a:gd name="T28" fmla="*/ 0 h 146"/>
                        <a:gd name="T29" fmla="*/ 89 w 89"/>
                        <a:gd name="T30" fmla="*/ 146 h 1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9" h="146">
                          <a:moveTo>
                            <a:pt x="0" y="83"/>
                          </a:moveTo>
                          <a:lnTo>
                            <a:pt x="11" y="99"/>
                          </a:lnTo>
                          <a:lnTo>
                            <a:pt x="22" y="118"/>
                          </a:lnTo>
                          <a:lnTo>
                            <a:pt x="25" y="145"/>
                          </a:lnTo>
                          <a:lnTo>
                            <a:pt x="88" y="60"/>
                          </a:lnTo>
                          <a:lnTo>
                            <a:pt x="86" y="34"/>
                          </a:lnTo>
                          <a:lnTo>
                            <a:pt x="77" y="14"/>
                          </a:lnTo>
                          <a:lnTo>
                            <a:pt x="61" y="0"/>
                          </a:lnTo>
                          <a:lnTo>
                            <a:pt x="0" y="83"/>
                          </a:lnTo>
                        </a:path>
                      </a:pathLst>
                    </a:custGeom>
                    <a:solidFill>
                      <a:srgbClr val="5F5F5F"/>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grpSp>
                <p:nvGrpSpPr>
                  <p:cNvPr id="52" name="Group 56"/>
                  <p:cNvGrpSpPr>
                    <a:grpSpLocks/>
                  </p:cNvGrpSpPr>
                  <p:nvPr/>
                </p:nvGrpSpPr>
                <p:grpSpPr bwMode="auto">
                  <a:xfrm>
                    <a:off x="2279" y="1817"/>
                    <a:ext cx="216" cy="165"/>
                    <a:chOff x="2279" y="1817"/>
                    <a:chExt cx="216" cy="165"/>
                  </a:xfrm>
                </p:grpSpPr>
                <p:sp>
                  <p:nvSpPr>
                    <p:cNvPr id="53" name="Arc 57"/>
                    <p:cNvSpPr>
                      <a:spLocks/>
                    </p:cNvSpPr>
                    <p:nvPr/>
                  </p:nvSpPr>
                  <p:spPr bwMode="auto">
                    <a:xfrm>
                      <a:off x="2288" y="1903"/>
                      <a:ext cx="106" cy="79"/>
                    </a:xfrm>
                    <a:custGeom>
                      <a:avLst/>
                      <a:gdLst>
                        <a:gd name="T0" fmla="*/ 0 w 21598"/>
                        <a:gd name="T1" fmla="*/ 0 h 21599"/>
                        <a:gd name="T2" fmla="*/ 0 w 21598"/>
                        <a:gd name="T3" fmla="*/ 0 h 21599"/>
                        <a:gd name="T4" fmla="*/ 0 w 21598"/>
                        <a:gd name="T5" fmla="*/ 0 h 21599"/>
                        <a:gd name="T6" fmla="*/ 0 60000 65536"/>
                        <a:gd name="T7" fmla="*/ 0 60000 65536"/>
                        <a:gd name="T8" fmla="*/ 0 60000 65536"/>
                        <a:gd name="T9" fmla="*/ 0 w 21598"/>
                        <a:gd name="T10" fmla="*/ 0 h 21599"/>
                        <a:gd name="T11" fmla="*/ 21598 w 21598"/>
                        <a:gd name="T12" fmla="*/ 21599 h 21599"/>
                      </a:gdLst>
                      <a:ahLst/>
                      <a:cxnLst>
                        <a:cxn ang="T6">
                          <a:pos x="T0" y="T1"/>
                        </a:cxn>
                        <a:cxn ang="T7">
                          <a:pos x="T2" y="T3"/>
                        </a:cxn>
                        <a:cxn ang="T8">
                          <a:pos x="T4" y="T5"/>
                        </a:cxn>
                      </a:cxnLst>
                      <a:rect l="T9" t="T10" r="T11" b="T12"/>
                      <a:pathLst>
                        <a:path w="21598" h="21599" fill="none" extrusionOk="0">
                          <a:moveTo>
                            <a:pt x="204" y="-1"/>
                          </a:moveTo>
                          <a:cubicBezTo>
                            <a:pt x="11945" y="110"/>
                            <a:pt x="21448" y="9581"/>
                            <a:pt x="21598" y="21322"/>
                          </a:cubicBezTo>
                        </a:path>
                        <a:path w="21598" h="21599" stroke="0" extrusionOk="0">
                          <a:moveTo>
                            <a:pt x="204" y="-1"/>
                          </a:moveTo>
                          <a:cubicBezTo>
                            <a:pt x="11945" y="110"/>
                            <a:pt x="21448" y="9581"/>
                            <a:pt x="21598" y="21322"/>
                          </a:cubicBezTo>
                          <a:lnTo>
                            <a:pt x="0" y="21599"/>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nvGrpSpPr>
                    <p:cNvPr id="54" name="Group 58"/>
                    <p:cNvGrpSpPr>
                      <a:grpSpLocks/>
                    </p:cNvGrpSpPr>
                    <p:nvPr/>
                  </p:nvGrpSpPr>
                  <p:grpSpPr bwMode="auto">
                    <a:xfrm>
                      <a:off x="2279" y="1817"/>
                      <a:ext cx="184" cy="80"/>
                      <a:chOff x="2279" y="1817"/>
                      <a:chExt cx="184" cy="80"/>
                    </a:xfrm>
                  </p:grpSpPr>
                  <p:sp>
                    <p:nvSpPr>
                      <p:cNvPr id="56" name="Arc 59"/>
                      <p:cNvSpPr>
                        <a:spLocks/>
                      </p:cNvSpPr>
                      <p:nvPr/>
                    </p:nvSpPr>
                    <p:spPr bwMode="auto">
                      <a:xfrm>
                        <a:off x="2357" y="1817"/>
                        <a:ext cx="106" cy="80"/>
                      </a:xfrm>
                      <a:custGeom>
                        <a:avLst/>
                        <a:gdLst>
                          <a:gd name="T0" fmla="*/ 0 w 21598"/>
                          <a:gd name="T1" fmla="*/ 0 h 21599"/>
                          <a:gd name="T2" fmla="*/ 0 w 21598"/>
                          <a:gd name="T3" fmla="*/ 0 h 21599"/>
                          <a:gd name="T4" fmla="*/ 0 w 21598"/>
                          <a:gd name="T5" fmla="*/ 0 h 21599"/>
                          <a:gd name="T6" fmla="*/ 0 60000 65536"/>
                          <a:gd name="T7" fmla="*/ 0 60000 65536"/>
                          <a:gd name="T8" fmla="*/ 0 60000 65536"/>
                          <a:gd name="T9" fmla="*/ 0 w 21598"/>
                          <a:gd name="T10" fmla="*/ 0 h 21599"/>
                          <a:gd name="T11" fmla="*/ 21598 w 21598"/>
                          <a:gd name="T12" fmla="*/ 21599 h 21599"/>
                        </a:gdLst>
                        <a:ahLst/>
                        <a:cxnLst>
                          <a:cxn ang="T6">
                            <a:pos x="T0" y="T1"/>
                          </a:cxn>
                          <a:cxn ang="T7">
                            <a:pos x="T2" y="T3"/>
                          </a:cxn>
                          <a:cxn ang="T8">
                            <a:pos x="T4" y="T5"/>
                          </a:cxn>
                        </a:cxnLst>
                        <a:rect l="T9" t="T10" r="T11" b="T12"/>
                        <a:pathLst>
                          <a:path w="21598" h="21599" fill="none" extrusionOk="0">
                            <a:moveTo>
                              <a:pt x="204" y="-1"/>
                            </a:moveTo>
                            <a:cubicBezTo>
                              <a:pt x="11946" y="110"/>
                              <a:pt x="21449" y="9583"/>
                              <a:pt x="21598" y="21325"/>
                            </a:cubicBezTo>
                          </a:path>
                          <a:path w="21598" h="21599" stroke="0" extrusionOk="0">
                            <a:moveTo>
                              <a:pt x="204" y="-1"/>
                            </a:moveTo>
                            <a:cubicBezTo>
                              <a:pt x="11946" y="110"/>
                              <a:pt x="21449" y="9583"/>
                              <a:pt x="21598" y="21325"/>
                            </a:cubicBezTo>
                            <a:lnTo>
                              <a:pt x="0" y="21599"/>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57" name="Line 60"/>
                      <p:cNvSpPr>
                        <a:spLocks noChangeShapeType="1"/>
                      </p:cNvSpPr>
                      <p:nvPr/>
                    </p:nvSpPr>
                    <p:spPr bwMode="auto">
                      <a:xfrm flipH="1">
                        <a:off x="2279" y="1820"/>
                        <a:ext cx="94" cy="49"/>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grpSp>
                <p:sp>
                  <p:nvSpPr>
                    <p:cNvPr id="55" name="Line 61"/>
                    <p:cNvSpPr>
                      <a:spLocks noChangeShapeType="1"/>
                    </p:cNvSpPr>
                    <p:nvPr/>
                  </p:nvSpPr>
                  <p:spPr bwMode="auto">
                    <a:xfrm flipH="1">
                      <a:off x="2400" y="1917"/>
                      <a:ext cx="95" cy="47"/>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grpSp>
            </p:grpSp>
          </p:grpSp>
          <p:grpSp>
            <p:nvGrpSpPr>
              <p:cNvPr id="41" name="Group 62"/>
              <p:cNvGrpSpPr>
                <a:grpSpLocks/>
              </p:cNvGrpSpPr>
              <p:nvPr/>
            </p:nvGrpSpPr>
            <p:grpSpPr bwMode="auto">
              <a:xfrm>
                <a:off x="2236" y="1905"/>
                <a:ext cx="173" cy="131"/>
                <a:chOff x="2236" y="1905"/>
                <a:chExt cx="173" cy="131"/>
              </a:xfrm>
            </p:grpSpPr>
            <p:grpSp>
              <p:nvGrpSpPr>
                <p:cNvPr id="42" name="Group 63"/>
                <p:cNvGrpSpPr>
                  <a:grpSpLocks/>
                </p:cNvGrpSpPr>
                <p:nvPr/>
              </p:nvGrpSpPr>
              <p:grpSpPr bwMode="auto">
                <a:xfrm>
                  <a:off x="2243" y="1905"/>
                  <a:ext cx="144" cy="131"/>
                  <a:chOff x="2243" y="1905"/>
                  <a:chExt cx="144" cy="131"/>
                </a:xfrm>
              </p:grpSpPr>
              <p:sp>
                <p:nvSpPr>
                  <p:cNvPr id="47" name="Freeform 64"/>
                  <p:cNvSpPr>
                    <a:spLocks/>
                  </p:cNvSpPr>
                  <p:nvPr/>
                </p:nvSpPr>
                <p:spPr bwMode="auto">
                  <a:xfrm>
                    <a:off x="2243" y="1905"/>
                    <a:ext cx="144" cy="131"/>
                  </a:xfrm>
                  <a:custGeom>
                    <a:avLst/>
                    <a:gdLst>
                      <a:gd name="T0" fmla="*/ 54 w 144"/>
                      <a:gd name="T1" fmla="*/ 0 h 131"/>
                      <a:gd name="T2" fmla="*/ 2 w 144"/>
                      <a:gd name="T3" fmla="*/ 61 h 131"/>
                      <a:gd name="T4" fmla="*/ 0 w 144"/>
                      <a:gd name="T5" fmla="*/ 72 h 131"/>
                      <a:gd name="T6" fmla="*/ 2 w 144"/>
                      <a:gd name="T7" fmla="*/ 79 h 131"/>
                      <a:gd name="T8" fmla="*/ 2 w 144"/>
                      <a:gd name="T9" fmla="*/ 89 h 131"/>
                      <a:gd name="T10" fmla="*/ 13 w 144"/>
                      <a:gd name="T11" fmla="*/ 100 h 131"/>
                      <a:gd name="T12" fmla="*/ 25 w 144"/>
                      <a:gd name="T13" fmla="*/ 110 h 131"/>
                      <a:gd name="T14" fmla="*/ 39 w 144"/>
                      <a:gd name="T15" fmla="*/ 119 h 131"/>
                      <a:gd name="T16" fmla="*/ 54 w 144"/>
                      <a:gd name="T17" fmla="*/ 124 h 131"/>
                      <a:gd name="T18" fmla="*/ 73 w 144"/>
                      <a:gd name="T19" fmla="*/ 130 h 131"/>
                      <a:gd name="T20" fmla="*/ 92 w 144"/>
                      <a:gd name="T21" fmla="*/ 130 h 131"/>
                      <a:gd name="T22" fmla="*/ 143 w 144"/>
                      <a:gd name="T23" fmla="*/ 66 h 131"/>
                      <a:gd name="T24" fmla="*/ 139 w 144"/>
                      <a:gd name="T25" fmla="*/ 48 h 131"/>
                      <a:gd name="T26" fmla="*/ 132 w 144"/>
                      <a:gd name="T27" fmla="*/ 33 h 131"/>
                      <a:gd name="T28" fmla="*/ 120 w 144"/>
                      <a:gd name="T29" fmla="*/ 22 h 131"/>
                      <a:gd name="T30" fmla="*/ 107 w 144"/>
                      <a:gd name="T31" fmla="*/ 13 h 131"/>
                      <a:gd name="T32" fmla="*/ 96 w 144"/>
                      <a:gd name="T33" fmla="*/ 6 h 131"/>
                      <a:gd name="T34" fmla="*/ 72 w 144"/>
                      <a:gd name="T35" fmla="*/ 0 h 131"/>
                      <a:gd name="T36" fmla="*/ 54 w 144"/>
                      <a:gd name="T37" fmla="*/ 0 h 13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4"/>
                      <a:gd name="T58" fmla="*/ 0 h 131"/>
                      <a:gd name="T59" fmla="*/ 144 w 144"/>
                      <a:gd name="T60" fmla="*/ 131 h 13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4" h="131">
                        <a:moveTo>
                          <a:pt x="54" y="0"/>
                        </a:moveTo>
                        <a:lnTo>
                          <a:pt x="2" y="61"/>
                        </a:lnTo>
                        <a:lnTo>
                          <a:pt x="0" y="72"/>
                        </a:lnTo>
                        <a:lnTo>
                          <a:pt x="2" y="79"/>
                        </a:lnTo>
                        <a:lnTo>
                          <a:pt x="2" y="89"/>
                        </a:lnTo>
                        <a:lnTo>
                          <a:pt x="13" y="100"/>
                        </a:lnTo>
                        <a:lnTo>
                          <a:pt x="25" y="110"/>
                        </a:lnTo>
                        <a:lnTo>
                          <a:pt x="39" y="119"/>
                        </a:lnTo>
                        <a:lnTo>
                          <a:pt x="54" y="124"/>
                        </a:lnTo>
                        <a:lnTo>
                          <a:pt x="73" y="130"/>
                        </a:lnTo>
                        <a:lnTo>
                          <a:pt x="92" y="130"/>
                        </a:lnTo>
                        <a:lnTo>
                          <a:pt x="143" y="66"/>
                        </a:lnTo>
                        <a:lnTo>
                          <a:pt x="139" y="48"/>
                        </a:lnTo>
                        <a:lnTo>
                          <a:pt x="132" y="33"/>
                        </a:lnTo>
                        <a:lnTo>
                          <a:pt x="120" y="22"/>
                        </a:lnTo>
                        <a:lnTo>
                          <a:pt x="107" y="13"/>
                        </a:lnTo>
                        <a:lnTo>
                          <a:pt x="96" y="6"/>
                        </a:lnTo>
                        <a:lnTo>
                          <a:pt x="72" y="0"/>
                        </a:lnTo>
                        <a:lnTo>
                          <a:pt x="54" y="0"/>
                        </a:lnTo>
                      </a:path>
                    </a:pathLst>
                  </a:custGeom>
                  <a:solidFill>
                    <a:srgbClr val="C0C0C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48" name="Freeform 65"/>
                  <p:cNvSpPr>
                    <a:spLocks/>
                  </p:cNvSpPr>
                  <p:nvPr/>
                </p:nvSpPr>
                <p:spPr bwMode="auto">
                  <a:xfrm>
                    <a:off x="2279" y="1919"/>
                    <a:ext cx="108" cy="116"/>
                  </a:xfrm>
                  <a:custGeom>
                    <a:avLst/>
                    <a:gdLst>
                      <a:gd name="T0" fmla="*/ 0 w 108"/>
                      <a:gd name="T1" fmla="*/ 101 h 116"/>
                      <a:gd name="T2" fmla="*/ 19 w 108"/>
                      <a:gd name="T3" fmla="*/ 109 h 116"/>
                      <a:gd name="T4" fmla="*/ 38 w 108"/>
                      <a:gd name="T5" fmla="*/ 115 h 116"/>
                      <a:gd name="T6" fmla="*/ 57 w 108"/>
                      <a:gd name="T7" fmla="*/ 115 h 116"/>
                      <a:gd name="T8" fmla="*/ 107 w 108"/>
                      <a:gd name="T9" fmla="*/ 52 h 116"/>
                      <a:gd name="T10" fmla="*/ 103 w 108"/>
                      <a:gd name="T11" fmla="*/ 33 h 116"/>
                      <a:gd name="T12" fmla="*/ 96 w 108"/>
                      <a:gd name="T13" fmla="*/ 19 h 116"/>
                      <a:gd name="T14" fmla="*/ 77 w 108"/>
                      <a:gd name="T15" fmla="*/ 0 h 116"/>
                      <a:gd name="T16" fmla="*/ 0 w 108"/>
                      <a:gd name="T17" fmla="*/ 101 h 1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8"/>
                      <a:gd name="T28" fmla="*/ 0 h 116"/>
                      <a:gd name="T29" fmla="*/ 108 w 108"/>
                      <a:gd name="T30" fmla="*/ 116 h 1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8" h="116">
                        <a:moveTo>
                          <a:pt x="0" y="101"/>
                        </a:moveTo>
                        <a:lnTo>
                          <a:pt x="19" y="109"/>
                        </a:lnTo>
                        <a:lnTo>
                          <a:pt x="38" y="115"/>
                        </a:lnTo>
                        <a:lnTo>
                          <a:pt x="57" y="115"/>
                        </a:lnTo>
                        <a:lnTo>
                          <a:pt x="107" y="52"/>
                        </a:lnTo>
                        <a:lnTo>
                          <a:pt x="103" y="33"/>
                        </a:lnTo>
                        <a:lnTo>
                          <a:pt x="96" y="19"/>
                        </a:lnTo>
                        <a:lnTo>
                          <a:pt x="77" y="0"/>
                        </a:lnTo>
                        <a:lnTo>
                          <a:pt x="0" y="101"/>
                        </a:lnTo>
                      </a:path>
                    </a:pathLst>
                  </a:custGeom>
                  <a:solidFill>
                    <a:srgbClr val="5F5F5F"/>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sp>
              <p:nvSpPr>
                <p:cNvPr id="43" name="Arc 66"/>
                <p:cNvSpPr>
                  <a:spLocks/>
                </p:cNvSpPr>
                <p:nvPr/>
              </p:nvSpPr>
              <p:spPr bwMode="auto">
                <a:xfrm>
                  <a:off x="2299" y="1921"/>
                  <a:ext cx="78" cy="5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44" name="Line 67"/>
                <p:cNvSpPr>
                  <a:spLocks noChangeShapeType="1"/>
                </p:cNvSpPr>
                <p:nvPr/>
              </p:nvSpPr>
              <p:spPr bwMode="auto">
                <a:xfrm flipH="1">
                  <a:off x="2236" y="1925"/>
                  <a:ext cx="79" cy="27"/>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sp>
              <p:nvSpPr>
                <p:cNvPr id="45" name="Line 68"/>
                <p:cNvSpPr>
                  <a:spLocks noChangeShapeType="1"/>
                </p:cNvSpPr>
                <p:nvPr/>
              </p:nvSpPr>
              <p:spPr bwMode="auto">
                <a:xfrm flipH="1">
                  <a:off x="2331" y="1995"/>
                  <a:ext cx="78" cy="29"/>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sp>
              <p:nvSpPr>
                <p:cNvPr id="46" name="Arc 69"/>
                <p:cNvSpPr>
                  <a:spLocks/>
                </p:cNvSpPr>
                <p:nvPr/>
              </p:nvSpPr>
              <p:spPr bwMode="auto">
                <a:xfrm>
                  <a:off x="2259" y="1968"/>
                  <a:ext cx="79" cy="5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grpSp>
          <p:nvGrpSpPr>
            <p:cNvPr id="10" name="Group 70"/>
            <p:cNvGrpSpPr>
              <a:grpSpLocks/>
            </p:cNvGrpSpPr>
            <p:nvPr/>
          </p:nvGrpSpPr>
          <p:grpSpPr bwMode="auto">
            <a:xfrm>
              <a:off x="1334" y="1387"/>
              <a:ext cx="382" cy="521"/>
              <a:chOff x="1741" y="1455"/>
              <a:chExt cx="259" cy="489"/>
            </a:xfrm>
          </p:grpSpPr>
          <p:grpSp>
            <p:nvGrpSpPr>
              <p:cNvPr id="16" name="Group 71"/>
              <p:cNvGrpSpPr>
                <a:grpSpLocks/>
              </p:cNvGrpSpPr>
              <p:nvPr/>
            </p:nvGrpSpPr>
            <p:grpSpPr bwMode="auto">
              <a:xfrm>
                <a:off x="1741" y="1455"/>
                <a:ext cx="259" cy="247"/>
                <a:chOff x="1741" y="1455"/>
                <a:chExt cx="259" cy="247"/>
              </a:xfrm>
            </p:grpSpPr>
            <p:grpSp>
              <p:nvGrpSpPr>
                <p:cNvPr id="25" name="Group 72"/>
                <p:cNvGrpSpPr>
                  <a:grpSpLocks/>
                </p:cNvGrpSpPr>
                <p:nvPr/>
              </p:nvGrpSpPr>
              <p:grpSpPr bwMode="auto">
                <a:xfrm>
                  <a:off x="1741" y="1455"/>
                  <a:ext cx="259" cy="247"/>
                  <a:chOff x="1741" y="1455"/>
                  <a:chExt cx="259" cy="247"/>
                </a:xfrm>
              </p:grpSpPr>
              <p:grpSp>
                <p:nvGrpSpPr>
                  <p:cNvPr id="30" name="Group 73"/>
                  <p:cNvGrpSpPr>
                    <a:grpSpLocks/>
                  </p:cNvGrpSpPr>
                  <p:nvPr/>
                </p:nvGrpSpPr>
                <p:grpSpPr bwMode="auto">
                  <a:xfrm>
                    <a:off x="1741" y="1455"/>
                    <a:ext cx="251" cy="247"/>
                    <a:chOff x="1741" y="1455"/>
                    <a:chExt cx="251" cy="247"/>
                  </a:xfrm>
                </p:grpSpPr>
                <p:sp>
                  <p:nvSpPr>
                    <p:cNvPr id="36" name="Freeform 74"/>
                    <p:cNvSpPr>
                      <a:spLocks/>
                    </p:cNvSpPr>
                    <p:nvPr/>
                  </p:nvSpPr>
                  <p:spPr bwMode="auto">
                    <a:xfrm>
                      <a:off x="1741" y="1455"/>
                      <a:ext cx="249" cy="244"/>
                    </a:xfrm>
                    <a:custGeom>
                      <a:avLst/>
                      <a:gdLst>
                        <a:gd name="T0" fmla="*/ 0 w 249"/>
                        <a:gd name="T1" fmla="*/ 74 h 244"/>
                        <a:gd name="T2" fmla="*/ 0 w 249"/>
                        <a:gd name="T3" fmla="*/ 198 h 244"/>
                        <a:gd name="T4" fmla="*/ 15 w 249"/>
                        <a:gd name="T5" fmla="*/ 218 h 244"/>
                        <a:gd name="T6" fmla="*/ 33 w 249"/>
                        <a:gd name="T7" fmla="*/ 229 h 244"/>
                        <a:gd name="T8" fmla="*/ 54 w 249"/>
                        <a:gd name="T9" fmla="*/ 236 h 244"/>
                        <a:gd name="T10" fmla="*/ 80 w 249"/>
                        <a:gd name="T11" fmla="*/ 241 h 244"/>
                        <a:gd name="T12" fmla="*/ 106 w 249"/>
                        <a:gd name="T13" fmla="*/ 243 h 244"/>
                        <a:gd name="T14" fmla="*/ 141 w 249"/>
                        <a:gd name="T15" fmla="*/ 243 h 244"/>
                        <a:gd name="T16" fmla="*/ 171 w 249"/>
                        <a:gd name="T17" fmla="*/ 242 h 244"/>
                        <a:gd name="T18" fmla="*/ 201 w 249"/>
                        <a:gd name="T19" fmla="*/ 236 h 244"/>
                        <a:gd name="T20" fmla="*/ 226 w 249"/>
                        <a:gd name="T21" fmla="*/ 225 h 244"/>
                        <a:gd name="T22" fmla="*/ 240 w 249"/>
                        <a:gd name="T23" fmla="*/ 216 h 244"/>
                        <a:gd name="T24" fmla="*/ 248 w 249"/>
                        <a:gd name="T25" fmla="*/ 200 h 244"/>
                        <a:gd name="T26" fmla="*/ 248 w 249"/>
                        <a:gd name="T27" fmla="*/ 73 h 244"/>
                        <a:gd name="T28" fmla="*/ 243 w 249"/>
                        <a:gd name="T29" fmla="*/ 49 h 244"/>
                        <a:gd name="T30" fmla="*/ 230 w 249"/>
                        <a:gd name="T31" fmla="*/ 33 h 244"/>
                        <a:gd name="T32" fmla="*/ 213 w 249"/>
                        <a:gd name="T33" fmla="*/ 24 h 244"/>
                        <a:gd name="T34" fmla="*/ 200 w 249"/>
                        <a:gd name="T35" fmla="*/ 15 h 244"/>
                        <a:gd name="T36" fmla="*/ 173 w 249"/>
                        <a:gd name="T37" fmla="*/ 7 h 244"/>
                        <a:gd name="T38" fmla="*/ 145 w 249"/>
                        <a:gd name="T39" fmla="*/ 3 h 244"/>
                        <a:gd name="T40" fmla="*/ 114 w 249"/>
                        <a:gd name="T41" fmla="*/ 0 h 244"/>
                        <a:gd name="T42" fmla="*/ 93 w 249"/>
                        <a:gd name="T43" fmla="*/ 3 h 244"/>
                        <a:gd name="T44" fmla="*/ 67 w 249"/>
                        <a:gd name="T45" fmla="*/ 8 h 244"/>
                        <a:gd name="T46" fmla="*/ 43 w 249"/>
                        <a:gd name="T47" fmla="*/ 17 h 244"/>
                        <a:gd name="T48" fmla="*/ 27 w 249"/>
                        <a:gd name="T49" fmla="*/ 28 h 244"/>
                        <a:gd name="T50" fmla="*/ 16 w 249"/>
                        <a:gd name="T51" fmla="*/ 38 h 244"/>
                        <a:gd name="T52" fmla="*/ 7 w 249"/>
                        <a:gd name="T53" fmla="*/ 49 h 244"/>
                        <a:gd name="T54" fmla="*/ 0 w 249"/>
                        <a:gd name="T55" fmla="*/ 74 h 24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49"/>
                        <a:gd name="T85" fmla="*/ 0 h 244"/>
                        <a:gd name="T86" fmla="*/ 249 w 249"/>
                        <a:gd name="T87" fmla="*/ 244 h 24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49" h="244">
                          <a:moveTo>
                            <a:pt x="0" y="74"/>
                          </a:moveTo>
                          <a:lnTo>
                            <a:pt x="0" y="198"/>
                          </a:lnTo>
                          <a:lnTo>
                            <a:pt x="15" y="218"/>
                          </a:lnTo>
                          <a:lnTo>
                            <a:pt x="33" y="229"/>
                          </a:lnTo>
                          <a:lnTo>
                            <a:pt x="54" y="236"/>
                          </a:lnTo>
                          <a:lnTo>
                            <a:pt x="80" y="241"/>
                          </a:lnTo>
                          <a:lnTo>
                            <a:pt x="106" y="243"/>
                          </a:lnTo>
                          <a:lnTo>
                            <a:pt x="141" y="243"/>
                          </a:lnTo>
                          <a:lnTo>
                            <a:pt x="171" y="242"/>
                          </a:lnTo>
                          <a:lnTo>
                            <a:pt x="201" y="236"/>
                          </a:lnTo>
                          <a:lnTo>
                            <a:pt x="226" y="225"/>
                          </a:lnTo>
                          <a:lnTo>
                            <a:pt x="240" y="216"/>
                          </a:lnTo>
                          <a:lnTo>
                            <a:pt x="248" y="200"/>
                          </a:lnTo>
                          <a:lnTo>
                            <a:pt x="248" y="73"/>
                          </a:lnTo>
                          <a:lnTo>
                            <a:pt x="243" y="49"/>
                          </a:lnTo>
                          <a:lnTo>
                            <a:pt x="230" y="33"/>
                          </a:lnTo>
                          <a:lnTo>
                            <a:pt x="213" y="24"/>
                          </a:lnTo>
                          <a:lnTo>
                            <a:pt x="200" y="15"/>
                          </a:lnTo>
                          <a:lnTo>
                            <a:pt x="173" y="7"/>
                          </a:lnTo>
                          <a:lnTo>
                            <a:pt x="145" y="3"/>
                          </a:lnTo>
                          <a:lnTo>
                            <a:pt x="114" y="0"/>
                          </a:lnTo>
                          <a:lnTo>
                            <a:pt x="93" y="3"/>
                          </a:lnTo>
                          <a:lnTo>
                            <a:pt x="67" y="8"/>
                          </a:lnTo>
                          <a:lnTo>
                            <a:pt x="43" y="17"/>
                          </a:lnTo>
                          <a:lnTo>
                            <a:pt x="27" y="28"/>
                          </a:lnTo>
                          <a:lnTo>
                            <a:pt x="16" y="38"/>
                          </a:lnTo>
                          <a:lnTo>
                            <a:pt x="7" y="49"/>
                          </a:lnTo>
                          <a:lnTo>
                            <a:pt x="0" y="74"/>
                          </a:lnTo>
                        </a:path>
                      </a:pathLst>
                    </a:custGeom>
                    <a:solidFill>
                      <a:srgbClr val="C0C0C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nvGrpSpPr>
                    <p:cNvPr id="37" name="Group 75"/>
                    <p:cNvGrpSpPr>
                      <a:grpSpLocks/>
                    </p:cNvGrpSpPr>
                    <p:nvPr/>
                  </p:nvGrpSpPr>
                  <p:grpSpPr bwMode="auto">
                    <a:xfrm>
                      <a:off x="1870" y="1465"/>
                      <a:ext cx="122" cy="237"/>
                      <a:chOff x="1870" y="1465"/>
                      <a:chExt cx="122" cy="237"/>
                    </a:xfrm>
                  </p:grpSpPr>
                  <p:sp>
                    <p:nvSpPr>
                      <p:cNvPr id="38" name="Freeform 76"/>
                      <p:cNvSpPr>
                        <a:spLocks/>
                      </p:cNvSpPr>
                      <p:nvPr/>
                    </p:nvSpPr>
                    <p:spPr bwMode="auto">
                      <a:xfrm>
                        <a:off x="1919" y="1465"/>
                        <a:ext cx="73" cy="237"/>
                      </a:xfrm>
                      <a:custGeom>
                        <a:avLst/>
                        <a:gdLst>
                          <a:gd name="T0" fmla="*/ 0 w 73"/>
                          <a:gd name="T1" fmla="*/ 236 h 237"/>
                          <a:gd name="T2" fmla="*/ 28 w 73"/>
                          <a:gd name="T3" fmla="*/ 229 h 237"/>
                          <a:gd name="T4" fmla="*/ 51 w 73"/>
                          <a:gd name="T5" fmla="*/ 220 h 237"/>
                          <a:gd name="T6" fmla="*/ 65 w 73"/>
                          <a:gd name="T7" fmla="*/ 211 h 237"/>
                          <a:gd name="T8" fmla="*/ 72 w 73"/>
                          <a:gd name="T9" fmla="*/ 194 h 237"/>
                          <a:gd name="T10" fmla="*/ 72 w 73"/>
                          <a:gd name="T11" fmla="*/ 66 h 237"/>
                          <a:gd name="T12" fmla="*/ 67 w 73"/>
                          <a:gd name="T13" fmla="*/ 42 h 237"/>
                          <a:gd name="T14" fmla="*/ 55 w 73"/>
                          <a:gd name="T15" fmla="*/ 27 h 237"/>
                          <a:gd name="T16" fmla="*/ 39 w 73"/>
                          <a:gd name="T17" fmla="*/ 16 h 237"/>
                          <a:gd name="T18" fmla="*/ 27 w 73"/>
                          <a:gd name="T19" fmla="*/ 7 h 237"/>
                          <a:gd name="T20" fmla="*/ 1 w 73"/>
                          <a:gd name="T21" fmla="*/ 0 h 237"/>
                          <a:gd name="T22" fmla="*/ 0 w 73"/>
                          <a:gd name="T23" fmla="*/ 236 h 2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3"/>
                          <a:gd name="T37" fmla="*/ 0 h 237"/>
                          <a:gd name="T38" fmla="*/ 73 w 73"/>
                          <a:gd name="T39" fmla="*/ 237 h 23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3" h="237">
                            <a:moveTo>
                              <a:pt x="0" y="236"/>
                            </a:moveTo>
                            <a:lnTo>
                              <a:pt x="28" y="229"/>
                            </a:lnTo>
                            <a:lnTo>
                              <a:pt x="51" y="220"/>
                            </a:lnTo>
                            <a:lnTo>
                              <a:pt x="65" y="211"/>
                            </a:lnTo>
                            <a:lnTo>
                              <a:pt x="72" y="194"/>
                            </a:lnTo>
                            <a:lnTo>
                              <a:pt x="72" y="66"/>
                            </a:lnTo>
                            <a:lnTo>
                              <a:pt x="67" y="42"/>
                            </a:lnTo>
                            <a:lnTo>
                              <a:pt x="55" y="27"/>
                            </a:lnTo>
                            <a:lnTo>
                              <a:pt x="39" y="16"/>
                            </a:lnTo>
                            <a:lnTo>
                              <a:pt x="27" y="7"/>
                            </a:lnTo>
                            <a:lnTo>
                              <a:pt x="1" y="0"/>
                            </a:lnTo>
                            <a:lnTo>
                              <a:pt x="0" y="236"/>
                            </a:lnTo>
                          </a:path>
                        </a:pathLst>
                      </a:custGeom>
                      <a:solidFill>
                        <a:srgbClr val="9F9F9F"/>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39" name="Freeform 77"/>
                      <p:cNvSpPr>
                        <a:spLocks/>
                      </p:cNvSpPr>
                      <p:nvPr/>
                    </p:nvSpPr>
                    <p:spPr bwMode="auto">
                      <a:xfrm>
                        <a:off x="1870" y="1617"/>
                        <a:ext cx="120" cy="84"/>
                      </a:xfrm>
                      <a:custGeom>
                        <a:avLst/>
                        <a:gdLst>
                          <a:gd name="T0" fmla="*/ 44 w 120"/>
                          <a:gd name="T1" fmla="*/ 83 h 84"/>
                          <a:gd name="T2" fmla="*/ 73 w 120"/>
                          <a:gd name="T3" fmla="*/ 77 h 84"/>
                          <a:gd name="T4" fmla="*/ 98 w 120"/>
                          <a:gd name="T5" fmla="*/ 67 h 84"/>
                          <a:gd name="T6" fmla="*/ 112 w 120"/>
                          <a:gd name="T7" fmla="*/ 58 h 84"/>
                          <a:gd name="T8" fmla="*/ 119 w 120"/>
                          <a:gd name="T9" fmla="*/ 43 h 84"/>
                          <a:gd name="T10" fmla="*/ 112 w 120"/>
                          <a:gd name="T11" fmla="*/ 29 h 84"/>
                          <a:gd name="T12" fmla="*/ 100 w 120"/>
                          <a:gd name="T13" fmla="*/ 19 h 84"/>
                          <a:gd name="T14" fmla="*/ 82 w 120"/>
                          <a:gd name="T15" fmla="*/ 10 h 84"/>
                          <a:gd name="T16" fmla="*/ 64 w 120"/>
                          <a:gd name="T17" fmla="*/ 3 h 84"/>
                          <a:gd name="T18" fmla="*/ 46 w 120"/>
                          <a:gd name="T19" fmla="*/ 0 h 84"/>
                          <a:gd name="T20" fmla="*/ 0 w 120"/>
                          <a:gd name="T21" fmla="*/ 19 h 84"/>
                          <a:gd name="T22" fmla="*/ 44 w 120"/>
                          <a:gd name="T23" fmla="*/ 83 h 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0"/>
                          <a:gd name="T37" fmla="*/ 0 h 84"/>
                          <a:gd name="T38" fmla="*/ 120 w 120"/>
                          <a:gd name="T39" fmla="*/ 84 h 8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0" h="84">
                            <a:moveTo>
                              <a:pt x="44" y="83"/>
                            </a:moveTo>
                            <a:lnTo>
                              <a:pt x="73" y="77"/>
                            </a:lnTo>
                            <a:lnTo>
                              <a:pt x="98" y="67"/>
                            </a:lnTo>
                            <a:lnTo>
                              <a:pt x="112" y="58"/>
                            </a:lnTo>
                            <a:lnTo>
                              <a:pt x="119" y="43"/>
                            </a:lnTo>
                            <a:lnTo>
                              <a:pt x="112" y="29"/>
                            </a:lnTo>
                            <a:lnTo>
                              <a:pt x="100" y="19"/>
                            </a:lnTo>
                            <a:lnTo>
                              <a:pt x="82" y="10"/>
                            </a:lnTo>
                            <a:lnTo>
                              <a:pt x="64" y="3"/>
                            </a:lnTo>
                            <a:lnTo>
                              <a:pt x="46" y="0"/>
                            </a:lnTo>
                            <a:lnTo>
                              <a:pt x="0" y="19"/>
                            </a:lnTo>
                            <a:lnTo>
                              <a:pt x="44" y="83"/>
                            </a:lnTo>
                          </a:path>
                        </a:pathLst>
                      </a:custGeom>
                      <a:solidFill>
                        <a:srgbClr val="3F3F3F"/>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grpSp>
              <p:grpSp>
                <p:nvGrpSpPr>
                  <p:cNvPr id="31" name="Group 78"/>
                  <p:cNvGrpSpPr>
                    <a:grpSpLocks/>
                  </p:cNvGrpSpPr>
                  <p:nvPr/>
                </p:nvGrpSpPr>
                <p:grpSpPr bwMode="auto">
                  <a:xfrm>
                    <a:off x="1743" y="1473"/>
                    <a:ext cx="257" cy="217"/>
                    <a:chOff x="1743" y="1473"/>
                    <a:chExt cx="257" cy="217"/>
                  </a:xfrm>
                </p:grpSpPr>
                <p:sp>
                  <p:nvSpPr>
                    <p:cNvPr id="32" name="Arc 79"/>
                    <p:cNvSpPr>
                      <a:spLocks/>
                    </p:cNvSpPr>
                    <p:nvPr/>
                  </p:nvSpPr>
                  <p:spPr bwMode="auto">
                    <a:xfrm>
                      <a:off x="1759" y="1473"/>
                      <a:ext cx="228" cy="59"/>
                    </a:xfrm>
                    <a:custGeom>
                      <a:avLst/>
                      <a:gdLst>
                        <a:gd name="T0" fmla="*/ 0 w 43172"/>
                        <a:gd name="T1" fmla="*/ 0 h 21600"/>
                        <a:gd name="T2" fmla="*/ 0 w 43172"/>
                        <a:gd name="T3" fmla="*/ 0 h 21600"/>
                        <a:gd name="T4" fmla="*/ 0 w 43172"/>
                        <a:gd name="T5" fmla="*/ 0 h 21600"/>
                        <a:gd name="T6" fmla="*/ 0 60000 65536"/>
                        <a:gd name="T7" fmla="*/ 0 60000 65536"/>
                        <a:gd name="T8" fmla="*/ 0 60000 65536"/>
                        <a:gd name="T9" fmla="*/ 0 w 43172"/>
                        <a:gd name="T10" fmla="*/ 0 h 21600"/>
                        <a:gd name="T11" fmla="*/ 43172 w 43172"/>
                        <a:gd name="T12" fmla="*/ 21600 h 21600"/>
                      </a:gdLst>
                      <a:ahLst/>
                      <a:cxnLst>
                        <a:cxn ang="T6">
                          <a:pos x="T0" y="T1"/>
                        </a:cxn>
                        <a:cxn ang="T7">
                          <a:pos x="T2" y="T3"/>
                        </a:cxn>
                        <a:cxn ang="T8">
                          <a:pos x="T4" y="T5"/>
                        </a:cxn>
                      </a:cxnLst>
                      <a:rect l="T9" t="T10" r="T11" b="T12"/>
                      <a:pathLst>
                        <a:path w="43172" h="21600" fill="none" extrusionOk="0">
                          <a:moveTo>
                            <a:pt x="-1" y="20502"/>
                          </a:moveTo>
                          <a:cubicBezTo>
                            <a:pt x="584" y="9014"/>
                            <a:pt x="10069" y="-1"/>
                            <a:pt x="21572" y="0"/>
                          </a:cubicBezTo>
                          <a:cubicBezTo>
                            <a:pt x="33501" y="0"/>
                            <a:pt x="43172" y="9670"/>
                            <a:pt x="43172" y="21600"/>
                          </a:cubicBezTo>
                        </a:path>
                        <a:path w="43172" h="21600" stroke="0" extrusionOk="0">
                          <a:moveTo>
                            <a:pt x="-1" y="20502"/>
                          </a:moveTo>
                          <a:cubicBezTo>
                            <a:pt x="584" y="9014"/>
                            <a:pt x="10069" y="-1"/>
                            <a:pt x="21572" y="0"/>
                          </a:cubicBezTo>
                          <a:cubicBezTo>
                            <a:pt x="33501" y="0"/>
                            <a:pt x="43172" y="9670"/>
                            <a:pt x="43172" y="21600"/>
                          </a:cubicBezTo>
                          <a:lnTo>
                            <a:pt x="21572" y="21600"/>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33" name="Line 80"/>
                    <p:cNvSpPr>
                      <a:spLocks noChangeShapeType="1"/>
                    </p:cNvSpPr>
                    <p:nvPr/>
                  </p:nvSpPr>
                  <p:spPr bwMode="auto">
                    <a:xfrm>
                      <a:off x="1743" y="1550"/>
                      <a:ext cx="0" cy="92"/>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sp>
                  <p:nvSpPr>
                    <p:cNvPr id="34" name="Line 81"/>
                    <p:cNvSpPr>
                      <a:spLocks noChangeShapeType="1"/>
                    </p:cNvSpPr>
                    <p:nvPr/>
                  </p:nvSpPr>
                  <p:spPr bwMode="auto">
                    <a:xfrm>
                      <a:off x="2000" y="1548"/>
                      <a:ext cx="0" cy="92"/>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sp>
                  <p:nvSpPr>
                    <p:cNvPr id="35" name="Arc 82"/>
                    <p:cNvSpPr>
                      <a:spLocks/>
                    </p:cNvSpPr>
                    <p:nvPr/>
                  </p:nvSpPr>
                  <p:spPr bwMode="auto">
                    <a:xfrm>
                      <a:off x="1760" y="1654"/>
                      <a:ext cx="227" cy="36"/>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 name="T9" fmla="*/ 0 w 43200"/>
                        <a:gd name="T10" fmla="*/ 0 h 21600"/>
                        <a:gd name="T11" fmla="*/ 43200 w 43200"/>
                        <a:gd name="T12" fmla="*/ 21600 h 21600"/>
                      </a:gdLst>
                      <a:ahLst/>
                      <a:cxnLst>
                        <a:cxn ang="T6">
                          <a:pos x="T0" y="T1"/>
                        </a:cxn>
                        <a:cxn ang="T7">
                          <a:pos x="T2" y="T3"/>
                        </a:cxn>
                        <a:cxn ang="T8">
                          <a:pos x="T4" y="T5"/>
                        </a:cxn>
                      </a:cxnLst>
                      <a:rect l="T9" t="T10" r="T11" b="T12"/>
                      <a:pathLst>
                        <a:path w="43200" h="21600" fill="none" extrusionOk="0">
                          <a:moveTo>
                            <a:pt x="43200" y="0"/>
                          </a:moveTo>
                          <a:cubicBezTo>
                            <a:pt x="43200" y="11929"/>
                            <a:pt x="33529" y="21600"/>
                            <a:pt x="21600" y="21600"/>
                          </a:cubicBezTo>
                          <a:cubicBezTo>
                            <a:pt x="9670" y="21600"/>
                            <a:pt x="0" y="11929"/>
                            <a:pt x="0" y="0"/>
                          </a:cubicBezTo>
                        </a:path>
                        <a:path w="43200" h="21600" stroke="0" extrusionOk="0">
                          <a:moveTo>
                            <a:pt x="43200" y="0"/>
                          </a:moveTo>
                          <a:cubicBezTo>
                            <a:pt x="43200" y="11929"/>
                            <a:pt x="33529" y="21600"/>
                            <a:pt x="21600" y="21600"/>
                          </a:cubicBezTo>
                          <a:cubicBezTo>
                            <a:pt x="9670" y="21600"/>
                            <a:pt x="0" y="11929"/>
                            <a:pt x="0" y="0"/>
                          </a:cubicBezTo>
                          <a:lnTo>
                            <a:pt x="21600" y="0"/>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grpSp>
            </p:grpSp>
            <p:grpSp>
              <p:nvGrpSpPr>
                <p:cNvPr id="26" name="Group 83"/>
                <p:cNvGrpSpPr>
                  <a:grpSpLocks/>
                </p:cNvGrpSpPr>
                <p:nvPr/>
              </p:nvGrpSpPr>
              <p:grpSpPr bwMode="auto">
                <a:xfrm>
                  <a:off x="1757" y="1495"/>
                  <a:ext cx="28" cy="124"/>
                  <a:chOff x="1757" y="1495"/>
                  <a:chExt cx="28" cy="124"/>
                </a:xfrm>
              </p:grpSpPr>
              <p:sp>
                <p:nvSpPr>
                  <p:cNvPr id="27" name="Line 84"/>
                  <p:cNvSpPr>
                    <a:spLocks noChangeShapeType="1"/>
                  </p:cNvSpPr>
                  <p:nvPr/>
                </p:nvSpPr>
                <p:spPr bwMode="auto">
                  <a:xfrm>
                    <a:off x="1757" y="1522"/>
                    <a:ext cx="0" cy="97"/>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sp>
                <p:nvSpPr>
                  <p:cNvPr id="28" name="Line 85"/>
                  <p:cNvSpPr>
                    <a:spLocks noChangeShapeType="1"/>
                  </p:cNvSpPr>
                  <p:nvPr/>
                </p:nvSpPr>
                <p:spPr bwMode="auto">
                  <a:xfrm>
                    <a:off x="1771" y="1506"/>
                    <a:ext cx="0" cy="99"/>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sp>
                <p:nvSpPr>
                  <p:cNvPr id="29" name="Line 86"/>
                  <p:cNvSpPr>
                    <a:spLocks noChangeShapeType="1"/>
                  </p:cNvSpPr>
                  <p:nvPr/>
                </p:nvSpPr>
                <p:spPr bwMode="auto">
                  <a:xfrm>
                    <a:off x="1785" y="1495"/>
                    <a:ext cx="0" cy="99"/>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grpSp>
          </p:grpSp>
          <p:grpSp>
            <p:nvGrpSpPr>
              <p:cNvPr id="17" name="Group 87"/>
              <p:cNvGrpSpPr>
                <a:grpSpLocks/>
              </p:cNvGrpSpPr>
              <p:nvPr/>
            </p:nvGrpSpPr>
            <p:grpSpPr bwMode="auto">
              <a:xfrm>
                <a:off x="1781" y="1639"/>
                <a:ext cx="176" cy="305"/>
                <a:chOff x="1781" y="1639"/>
                <a:chExt cx="176" cy="305"/>
              </a:xfrm>
            </p:grpSpPr>
            <p:grpSp>
              <p:nvGrpSpPr>
                <p:cNvPr id="18" name="Group 88"/>
                <p:cNvGrpSpPr>
                  <a:grpSpLocks/>
                </p:cNvGrpSpPr>
                <p:nvPr/>
              </p:nvGrpSpPr>
              <p:grpSpPr bwMode="auto">
                <a:xfrm>
                  <a:off x="1781" y="1639"/>
                  <a:ext cx="173" cy="305"/>
                  <a:chOff x="1781" y="1639"/>
                  <a:chExt cx="173" cy="305"/>
                </a:xfrm>
              </p:grpSpPr>
              <p:sp>
                <p:nvSpPr>
                  <p:cNvPr id="23" name="Freeform 89"/>
                  <p:cNvSpPr>
                    <a:spLocks/>
                  </p:cNvSpPr>
                  <p:nvPr/>
                </p:nvSpPr>
                <p:spPr bwMode="auto">
                  <a:xfrm>
                    <a:off x="1781" y="1639"/>
                    <a:ext cx="173" cy="305"/>
                  </a:xfrm>
                  <a:custGeom>
                    <a:avLst/>
                    <a:gdLst>
                      <a:gd name="T0" fmla="*/ 0 w 173"/>
                      <a:gd name="T1" fmla="*/ 243 h 305"/>
                      <a:gd name="T2" fmla="*/ 0 w 173"/>
                      <a:gd name="T3" fmla="*/ 34 h 305"/>
                      <a:gd name="T4" fmla="*/ 14 w 173"/>
                      <a:gd name="T5" fmla="*/ 16 h 305"/>
                      <a:gd name="T6" fmla="*/ 33 w 173"/>
                      <a:gd name="T7" fmla="*/ 7 h 305"/>
                      <a:gd name="T8" fmla="*/ 58 w 173"/>
                      <a:gd name="T9" fmla="*/ 2 h 305"/>
                      <a:gd name="T10" fmla="*/ 86 w 173"/>
                      <a:gd name="T11" fmla="*/ 0 h 305"/>
                      <a:gd name="T12" fmla="*/ 108 w 173"/>
                      <a:gd name="T13" fmla="*/ 2 h 305"/>
                      <a:gd name="T14" fmla="*/ 135 w 173"/>
                      <a:gd name="T15" fmla="*/ 7 h 305"/>
                      <a:gd name="T16" fmla="*/ 156 w 173"/>
                      <a:gd name="T17" fmla="*/ 16 h 305"/>
                      <a:gd name="T18" fmla="*/ 172 w 173"/>
                      <a:gd name="T19" fmla="*/ 34 h 305"/>
                      <a:gd name="T20" fmla="*/ 172 w 173"/>
                      <a:gd name="T21" fmla="*/ 243 h 305"/>
                      <a:gd name="T22" fmla="*/ 160 w 173"/>
                      <a:gd name="T23" fmla="*/ 269 h 305"/>
                      <a:gd name="T24" fmla="*/ 142 w 173"/>
                      <a:gd name="T25" fmla="*/ 289 h 305"/>
                      <a:gd name="T26" fmla="*/ 128 w 173"/>
                      <a:gd name="T27" fmla="*/ 297 h 305"/>
                      <a:gd name="T28" fmla="*/ 107 w 173"/>
                      <a:gd name="T29" fmla="*/ 302 h 305"/>
                      <a:gd name="T30" fmla="*/ 86 w 173"/>
                      <a:gd name="T31" fmla="*/ 304 h 305"/>
                      <a:gd name="T32" fmla="*/ 69 w 173"/>
                      <a:gd name="T33" fmla="*/ 302 h 305"/>
                      <a:gd name="T34" fmla="*/ 49 w 173"/>
                      <a:gd name="T35" fmla="*/ 298 h 305"/>
                      <a:gd name="T36" fmla="*/ 30 w 173"/>
                      <a:gd name="T37" fmla="*/ 289 h 305"/>
                      <a:gd name="T38" fmla="*/ 16 w 173"/>
                      <a:gd name="T39" fmla="*/ 277 h 305"/>
                      <a:gd name="T40" fmla="*/ 5 w 173"/>
                      <a:gd name="T41" fmla="*/ 260 h 305"/>
                      <a:gd name="T42" fmla="*/ 0 w 173"/>
                      <a:gd name="T43" fmla="*/ 243 h 30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3"/>
                      <a:gd name="T67" fmla="*/ 0 h 305"/>
                      <a:gd name="T68" fmla="*/ 173 w 173"/>
                      <a:gd name="T69" fmla="*/ 305 h 30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3" h="305">
                        <a:moveTo>
                          <a:pt x="0" y="243"/>
                        </a:moveTo>
                        <a:lnTo>
                          <a:pt x="0" y="34"/>
                        </a:lnTo>
                        <a:lnTo>
                          <a:pt x="14" y="16"/>
                        </a:lnTo>
                        <a:lnTo>
                          <a:pt x="33" y="7"/>
                        </a:lnTo>
                        <a:lnTo>
                          <a:pt x="58" y="2"/>
                        </a:lnTo>
                        <a:lnTo>
                          <a:pt x="86" y="0"/>
                        </a:lnTo>
                        <a:lnTo>
                          <a:pt x="108" y="2"/>
                        </a:lnTo>
                        <a:lnTo>
                          <a:pt x="135" y="7"/>
                        </a:lnTo>
                        <a:lnTo>
                          <a:pt x="156" y="16"/>
                        </a:lnTo>
                        <a:lnTo>
                          <a:pt x="172" y="34"/>
                        </a:lnTo>
                        <a:lnTo>
                          <a:pt x="172" y="243"/>
                        </a:lnTo>
                        <a:lnTo>
                          <a:pt x="160" y="269"/>
                        </a:lnTo>
                        <a:lnTo>
                          <a:pt x="142" y="289"/>
                        </a:lnTo>
                        <a:lnTo>
                          <a:pt x="128" y="297"/>
                        </a:lnTo>
                        <a:lnTo>
                          <a:pt x="107" y="302"/>
                        </a:lnTo>
                        <a:lnTo>
                          <a:pt x="86" y="304"/>
                        </a:lnTo>
                        <a:lnTo>
                          <a:pt x="69" y="302"/>
                        </a:lnTo>
                        <a:lnTo>
                          <a:pt x="49" y="298"/>
                        </a:lnTo>
                        <a:lnTo>
                          <a:pt x="30" y="289"/>
                        </a:lnTo>
                        <a:lnTo>
                          <a:pt x="16" y="277"/>
                        </a:lnTo>
                        <a:lnTo>
                          <a:pt x="5" y="260"/>
                        </a:lnTo>
                        <a:lnTo>
                          <a:pt x="0" y="243"/>
                        </a:lnTo>
                      </a:path>
                    </a:pathLst>
                  </a:custGeom>
                  <a:solidFill>
                    <a:srgbClr val="C0C0C0"/>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sp>
                <p:nvSpPr>
                  <p:cNvPr id="24" name="Freeform 90"/>
                  <p:cNvSpPr>
                    <a:spLocks/>
                  </p:cNvSpPr>
                  <p:nvPr/>
                </p:nvSpPr>
                <p:spPr bwMode="auto">
                  <a:xfrm>
                    <a:off x="1870" y="1639"/>
                    <a:ext cx="84" cy="305"/>
                  </a:xfrm>
                  <a:custGeom>
                    <a:avLst/>
                    <a:gdLst>
                      <a:gd name="T0" fmla="*/ 0 w 84"/>
                      <a:gd name="T1" fmla="*/ 0 h 305"/>
                      <a:gd name="T2" fmla="*/ 21 w 84"/>
                      <a:gd name="T3" fmla="*/ 2 h 305"/>
                      <a:gd name="T4" fmla="*/ 47 w 84"/>
                      <a:gd name="T5" fmla="*/ 7 h 305"/>
                      <a:gd name="T6" fmla="*/ 68 w 84"/>
                      <a:gd name="T7" fmla="*/ 16 h 305"/>
                      <a:gd name="T8" fmla="*/ 83 w 84"/>
                      <a:gd name="T9" fmla="*/ 34 h 305"/>
                      <a:gd name="T10" fmla="*/ 83 w 84"/>
                      <a:gd name="T11" fmla="*/ 243 h 305"/>
                      <a:gd name="T12" fmla="*/ 72 w 84"/>
                      <a:gd name="T13" fmla="*/ 269 h 305"/>
                      <a:gd name="T14" fmla="*/ 54 w 84"/>
                      <a:gd name="T15" fmla="*/ 289 h 305"/>
                      <a:gd name="T16" fmla="*/ 40 w 84"/>
                      <a:gd name="T17" fmla="*/ 297 h 305"/>
                      <a:gd name="T18" fmla="*/ 20 w 84"/>
                      <a:gd name="T19" fmla="*/ 302 h 305"/>
                      <a:gd name="T20" fmla="*/ 0 w 84"/>
                      <a:gd name="T21" fmla="*/ 304 h 305"/>
                      <a:gd name="T22" fmla="*/ 0 w 84"/>
                      <a:gd name="T23" fmla="*/ 0 h 30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4"/>
                      <a:gd name="T37" fmla="*/ 0 h 305"/>
                      <a:gd name="T38" fmla="*/ 84 w 84"/>
                      <a:gd name="T39" fmla="*/ 305 h 30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4" h="305">
                        <a:moveTo>
                          <a:pt x="0" y="0"/>
                        </a:moveTo>
                        <a:lnTo>
                          <a:pt x="21" y="2"/>
                        </a:lnTo>
                        <a:lnTo>
                          <a:pt x="47" y="7"/>
                        </a:lnTo>
                        <a:lnTo>
                          <a:pt x="68" y="16"/>
                        </a:lnTo>
                        <a:lnTo>
                          <a:pt x="83" y="34"/>
                        </a:lnTo>
                        <a:lnTo>
                          <a:pt x="83" y="243"/>
                        </a:lnTo>
                        <a:lnTo>
                          <a:pt x="72" y="269"/>
                        </a:lnTo>
                        <a:lnTo>
                          <a:pt x="54" y="289"/>
                        </a:lnTo>
                        <a:lnTo>
                          <a:pt x="40" y="297"/>
                        </a:lnTo>
                        <a:lnTo>
                          <a:pt x="20" y="302"/>
                        </a:lnTo>
                        <a:lnTo>
                          <a:pt x="0" y="304"/>
                        </a:lnTo>
                        <a:lnTo>
                          <a:pt x="0" y="0"/>
                        </a:lnTo>
                      </a:path>
                    </a:pathLst>
                  </a:custGeom>
                  <a:solidFill>
                    <a:srgbClr val="5F5F5F"/>
                  </a:solidFill>
                  <a:ln w="9525" cap="rnd">
                    <a:noFill/>
                    <a:round/>
                    <a:headEnd type="none" w="sm" len="sm"/>
                    <a:tailEnd type="none" w="sm" len="sm"/>
                  </a:ln>
                </p:spPr>
                <p:txBody>
                  <a:bodyPr>
                    <a:prstTxWarp prst="textNoShape">
                      <a:avLst/>
                    </a:prstTxWarp>
                  </a:bodyPr>
                  <a:lstStyle/>
                  <a:p>
                    <a:endParaRPr lang="en-CA" sz="2400">
                      <a:ea typeface="ＭＳ Ｐゴシック" pitchFamily="-84" charset="-128"/>
                      <a:cs typeface="ＭＳ Ｐゴシック" pitchFamily="-84" charset="-128"/>
                    </a:endParaRPr>
                  </a:p>
                </p:txBody>
              </p:sp>
            </p:grpSp>
            <p:sp>
              <p:nvSpPr>
                <p:cNvPr id="19" name="Arc 91"/>
                <p:cNvSpPr>
                  <a:spLocks/>
                </p:cNvSpPr>
                <p:nvPr/>
              </p:nvSpPr>
              <p:spPr bwMode="auto">
                <a:xfrm>
                  <a:off x="1800" y="1656"/>
                  <a:ext cx="147" cy="17"/>
                </a:xfrm>
                <a:custGeom>
                  <a:avLst/>
                  <a:gdLst>
                    <a:gd name="T0" fmla="*/ 0 w 42722"/>
                    <a:gd name="T1" fmla="*/ 0 h 21600"/>
                    <a:gd name="T2" fmla="*/ 0 w 42722"/>
                    <a:gd name="T3" fmla="*/ 0 h 21600"/>
                    <a:gd name="T4" fmla="*/ 0 w 42722"/>
                    <a:gd name="T5" fmla="*/ 0 h 21600"/>
                    <a:gd name="T6" fmla="*/ 0 60000 65536"/>
                    <a:gd name="T7" fmla="*/ 0 60000 65536"/>
                    <a:gd name="T8" fmla="*/ 0 60000 65536"/>
                    <a:gd name="T9" fmla="*/ 0 w 42722"/>
                    <a:gd name="T10" fmla="*/ 0 h 21600"/>
                    <a:gd name="T11" fmla="*/ 42722 w 42722"/>
                    <a:gd name="T12" fmla="*/ 21600 h 21600"/>
                  </a:gdLst>
                  <a:ahLst/>
                  <a:cxnLst>
                    <a:cxn ang="T6">
                      <a:pos x="T0" y="T1"/>
                    </a:cxn>
                    <a:cxn ang="T7">
                      <a:pos x="T2" y="T3"/>
                    </a:cxn>
                    <a:cxn ang="T8">
                      <a:pos x="T4" y="T5"/>
                    </a:cxn>
                  </a:cxnLst>
                  <a:rect l="T9" t="T10" r="T11" b="T12"/>
                  <a:pathLst>
                    <a:path w="42722" h="21600" fill="none" extrusionOk="0">
                      <a:moveTo>
                        <a:pt x="0" y="17871"/>
                      </a:moveTo>
                      <a:cubicBezTo>
                        <a:pt x="1811" y="7537"/>
                        <a:pt x="10785" y="-1"/>
                        <a:pt x="21276" y="0"/>
                      </a:cubicBezTo>
                      <a:cubicBezTo>
                        <a:pt x="32209" y="0"/>
                        <a:pt x="41418" y="8169"/>
                        <a:pt x="42721" y="19025"/>
                      </a:cubicBezTo>
                    </a:path>
                    <a:path w="42722" h="21600" stroke="0" extrusionOk="0">
                      <a:moveTo>
                        <a:pt x="0" y="17871"/>
                      </a:moveTo>
                      <a:cubicBezTo>
                        <a:pt x="1811" y="7537"/>
                        <a:pt x="10785" y="-1"/>
                        <a:pt x="21276" y="0"/>
                      </a:cubicBezTo>
                      <a:cubicBezTo>
                        <a:pt x="32209" y="0"/>
                        <a:pt x="41418" y="8169"/>
                        <a:pt x="42721" y="19025"/>
                      </a:cubicBezTo>
                      <a:lnTo>
                        <a:pt x="21276" y="21600"/>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20" name="Arc 92"/>
                <p:cNvSpPr>
                  <a:spLocks/>
                </p:cNvSpPr>
                <p:nvPr/>
              </p:nvSpPr>
              <p:spPr bwMode="auto">
                <a:xfrm>
                  <a:off x="1797" y="1881"/>
                  <a:ext cx="149" cy="52"/>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 name="T9" fmla="*/ 0 w 43200"/>
                    <a:gd name="T10" fmla="*/ 0 h 21600"/>
                    <a:gd name="T11" fmla="*/ 43200 w 43200"/>
                    <a:gd name="T12" fmla="*/ 21600 h 21600"/>
                  </a:gdLst>
                  <a:ahLst/>
                  <a:cxnLst>
                    <a:cxn ang="T6">
                      <a:pos x="T0" y="T1"/>
                    </a:cxn>
                    <a:cxn ang="T7">
                      <a:pos x="T2" y="T3"/>
                    </a:cxn>
                    <a:cxn ang="T8">
                      <a:pos x="T4" y="T5"/>
                    </a:cxn>
                  </a:cxnLst>
                  <a:rect l="T9" t="T10" r="T11" b="T12"/>
                  <a:pathLst>
                    <a:path w="43200" h="21600" fill="none" extrusionOk="0">
                      <a:moveTo>
                        <a:pt x="43200" y="0"/>
                      </a:moveTo>
                      <a:cubicBezTo>
                        <a:pt x="43200" y="11929"/>
                        <a:pt x="33529" y="21600"/>
                        <a:pt x="21600" y="21600"/>
                      </a:cubicBezTo>
                      <a:cubicBezTo>
                        <a:pt x="9670" y="21600"/>
                        <a:pt x="0" y="11929"/>
                        <a:pt x="0" y="0"/>
                      </a:cubicBezTo>
                    </a:path>
                    <a:path w="43200" h="21600" stroke="0" extrusionOk="0">
                      <a:moveTo>
                        <a:pt x="43200" y="0"/>
                      </a:moveTo>
                      <a:cubicBezTo>
                        <a:pt x="43200" y="11929"/>
                        <a:pt x="33529" y="21600"/>
                        <a:pt x="21600" y="21600"/>
                      </a:cubicBezTo>
                      <a:cubicBezTo>
                        <a:pt x="9670" y="21600"/>
                        <a:pt x="0" y="11929"/>
                        <a:pt x="0" y="0"/>
                      </a:cubicBezTo>
                      <a:lnTo>
                        <a:pt x="21600" y="0"/>
                      </a:lnTo>
                      <a:close/>
                    </a:path>
                  </a:pathLst>
                </a:custGeom>
                <a:noFill/>
                <a:ln w="25400" cap="rnd">
                  <a:solidFill>
                    <a:srgbClr val="000000"/>
                  </a:solidFill>
                  <a:round/>
                  <a:headEnd type="none" w="sm" len="sm"/>
                  <a:tailEnd type="none" w="sm" len="sm"/>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21" name="Line 93"/>
                <p:cNvSpPr>
                  <a:spLocks noChangeShapeType="1"/>
                </p:cNvSpPr>
                <p:nvPr/>
              </p:nvSpPr>
              <p:spPr bwMode="auto">
                <a:xfrm>
                  <a:off x="1781" y="1692"/>
                  <a:ext cx="0" cy="179"/>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sp>
              <p:nvSpPr>
                <p:cNvPr id="22" name="Line 94"/>
                <p:cNvSpPr>
                  <a:spLocks noChangeShapeType="1"/>
                </p:cNvSpPr>
                <p:nvPr/>
              </p:nvSpPr>
              <p:spPr bwMode="auto">
                <a:xfrm>
                  <a:off x="1957" y="1694"/>
                  <a:ext cx="0" cy="178"/>
                </a:xfrm>
                <a:prstGeom prst="line">
                  <a:avLst/>
                </a:prstGeom>
                <a:noFill/>
                <a:ln w="25400">
                  <a:solidFill>
                    <a:srgbClr val="000000"/>
                  </a:solidFill>
                  <a:round/>
                  <a:headEnd type="none" w="sm" len="sm"/>
                  <a:tailEnd type="none" w="sm" len="sm"/>
                </a:ln>
              </p:spPr>
              <p:txBody>
                <a:bodyPr wrap="none" anchor="ctr">
                  <a:prstTxWarp prst="textNoShape">
                    <a:avLst/>
                  </a:prstTxWarp>
                </a:bodyPr>
                <a:lstStyle/>
                <a:p>
                  <a:endParaRPr lang="en-US"/>
                </a:p>
              </p:txBody>
            </p:sp>
          </p:grpSp>
        </p:grpSp>
        <p:sp>
          <p:nvSpPr>
            <p:cNvPr id="11" name="Oval 98"/>
            <p:cNvSpPr>
              <a:spLocks noChangeArrowheads="1"/>
            </p:cNvSpPr>
            <p:nvPr/>
          </p:nvSpPr>
          <p:spPr bwMode="auto">
            <a:xfrm>
              <a:off x="1504" y="2606"/>
              <a:ext cx="66" cy="65"/>
            </a:xfrm>
            <a:prstGeom prst="ellipse">
              <a:avLst/>
            </a:prstGeom>
            <a:noFill/>
            <a:ln w="50800">
              <a:solidFill>
                <a:schemeClr val="bg2"/>
              </a:solidFill>
              <a:round/>
              <a:headEnd/>
              <a:tailEn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12" name="Line 99"/>
            <p:cNvSpPr>
              <a:spLocks noChangeShapeType="1"/>
            </p:cNvSpPr>
            <p:nvPr/>
          </p:nvSpPr>
          <p:spPr bwMode="auto">
            <a:xfrm>
              <a:off x="1520" y="2675"/>
              <a:ext cx="692" cy="369"/>
            </a:xfrm>
            <a:prstGeom prst="line">
              <a:avLst/>
            </a:prstGeom>
            <a:noFill/>
            <a:ln w="50800">
              <a:solidFill>
                <a:schemeClr val="bg2"/>
              </a:solidFill>
              <a:round/>
              <a:headEnd type="none" w="sm" len="sm"/>
              <a:tailEnd type="stealth" w="med" len="med"/>
            </a:ln>
          </p:spPr>
          <p:txBody>
            <a:bodyPr wrap="none" anchor="ctr">
              <a:prstTxWarp prst="textNoShape">
                <a:avLst/>
              </a:prstTxWarp>
            </a:bodyPr>
            <a:lstStyle/>
            <a:p>
              <a:endParaRPr lang="en-US"/>
            </a:p>
          </p:txBody>
        </p:sp>
        <p:sp>
          <p:nvSpPr>
            <p:cNvPr id="13" name="Rectangle 101"/>
            <p:cNvSpPr>
              <a:spLocks noChangeArrowheads="1"/>
            </p:cNvSpPr>
            <p:nvPr/>
          </p:nvSpPr>
          <p:spPr bwMode="auto">
            <a:xfrm>
              <a:off x="1263" y="2580"/>
              <a:ext cx="862" cy="336"/>
            </a:xfrm>
            <a:prstGeom prst="rect">
              <a:avLst/>
            </a:prstGeom>
            <a:solidFill>
              <a:srgbClr val="FFFF00"/>
            </a:solidFill>
            <a:ln w="9525">
              <a:noFill/>
              <a:miter lim="800000"/>
              <a:headEnd/>
              <a:tailEnd/>
            </a:ln>
            <a:effectLst>
              <a:outerShdw blurRad="63500" dist="38099" dir="2700000" algn="ctr" rotWithShape="0">
                <a:schemeClr val="bg2">
                  <a:alpha val="74998"/>
                </a:schemeClr>
              </a:outerShdw>
            </a:effectLst>
          </p:spPr>
          <p:txBody>
            <a:bodyPr lIns="90488" tIns="44450" rIns="90488" bIns="44450">
              <a:prstTxWarp prst="textNoShape">
                <a:avLst/>
              </a:prstTxWarp>
              <a:spAutoFit/>
            </a:bodyPr>
            <a:lstStyle/>
            <a:p>
              <a:pPr algn="ctr">
                <a:defRPr/>
              </a:pPr>
              <a:r>
                <a:rPr lang="en-US" sz="3200" b="1" dirty="0">
                  <a:solidFill>
                    <a:srgbClr val="009900"/>
                  </a:solidFill>
                  <a:effectLst>
                    <a:outerShdw blurRad="38100" dist="38100" dir="2700000" algn="tl">
                      <a:srgbClr val="000000"/>
                    </a:outerShdw>
                  </a:effectLst>
                  <a:latin typeface="Book Antiqua" pitchFamily="-84" charset="0"/>
                  <a:ea typeface="ＭＳ Ｐゴシック" pitchFamily="-84" charset="-128"/>
                  <a:cs typeface="ＭＳ Ｐゴシック" pitchFamily="-84" charset="-128"/>
                </a:rPr>
                <a:t>4.5 hr</a:t>
              </a:r>
            </a:p>
          </p:txBody>
        </p:sp>
        <p:sp>
          <p:nvSpPr>
            <p:cNvPr id="14" name="Arc 102"/>
            <p:cNvSpPr>
              <a:spLocks/>
            </p:cNvSpPr>
            <p:nvPr/>
          </p:nvSpPr>
          <p:spPr bwMode="auto">
            <a:xfrm>
              <a:off x="1620" y="2108"/>
              <a:ext cx="592" cy="888"/>
            </a:xfrm>
            <a:custGeom>
              <a:avLst/>
              <a:gdLst>
                <a:gd name="T0" fmla="*/ 0 w 22164"/>
                <a:gd name="T1" fmla="*/ 194 h 27023"/>
                <a:gd name="T2" fmla="*/ 652707 w 22164"/>
                <a:gd name="T3" fmla="*/ 747872 h 27023"/>
                <a:gd name="T4" fmla="*/ 17145 w 22164"/>
                <a:gd name="T5" fmla="*/ 597788 h 27023"/>
                <a:gd name="T6" fmla="*/ 0 60000 65536"/>
                <a:gd name="T7" fmla="*/ 0 60000 65536"/>
                <a:gd name="T8" fmla="*/ 0 60000 65536"/>
                <a:gd name="T9" fmla="*/ 0 w 22164"/>
                <a:gd name="T10" fmla="*/ 0 h 27023"/>
                <a:gd name="T11" fmla="*/ 22164 w 22164"/>
                <a:gd name="T12" fmla="*/ 27023 h 27023"/>
              </a:gdLst>
              <a:ahLst/>
              <a:cxnLst>
                <a:cxn ang="T6">
                  <a:pos x="T0" y="T1"/>
                </a:cxn>
                <a:cxn ang="T7">
                  <a:pos x="T2" y="T3"/>
                </a:cxn>
                <a:cxn ang="T8">
                  <a:pos x="T4" y="T5"/>
                </a:cxn>
              </a:cxnLst>
              <a:rect l="T9" t="T10" r="T11" b="T12"/>
              <a:pathLst>
                <a:path w="22164" h="27023" fill="none" extrusionOk="0">
                  <a:moveTo>
                    <a:pt x="0" y="7"/>
                  </a:moveTo>
                  <a:cubicBezTo>
                    <a:pt x="187" y="2"/>
                    <a:pt x="375" y="-1"/>
                    <a:pt x="564" y="0"/>
                  </a:cubicBezTo>
                  <a:cubicBezTo>
                    <a:pt x="12493" y="0"/>
                    <a:pt x="22164" y="9670"/>
                    <a:pt x="22164" y="21600"/>
                  </a:cubicBezTo>
                  <a:cubicBezTo>
                    <a:pt x="22164" y="23429"/>
                    <a:pt x="21931" y="25251"/>
                    <a:pt x="21472" y="27023"/>
                  </a:cubicBezTo>
                </a:path>
                <a:path w="22164" h="27023" stroke="0" extrusionOk="0">
                  <a:moveTo>
                    <a:pt x="0" y="7"/>
                  </a:moveTo>
                  <a:cubicBezTo>
                    <a:pt x="187" y="2"/>
                    <a:pt x="375" y="-1"/>
                    <a:pt x="564" y="0"/>
                  </a:cubicBezTo>
                  <a:cubicBezTo>
                    <a:pt x="12493" y="0"/>
                    <a:pt x="22164" y="9670"/>
                    <a:pt x="22164" y="21600"/>
                  </a:cubicBezTo>
                  <a:cubicBezTo>
                    <a:pt x="22164" y="23429"/>
                    <a:pt x="21931" y="25251"/>
                    <a:pt x="21472" y="27023"/>
                  </a:cubicBezTo>
                  <a:lnTo>
                    <a:pt x="564" y="21600"/>
                  </a:lnTo>
                  <a:close/>
                </a:path>
              </a:pathLst>
            </a:custGeom>
            <a:noFill/>
            <a:ln w="76200" cap="rnd">
              <a:solidFill>
                <a:srgbClr val="FC0128"/>
              </a:solidFill>
              <a:round/>
              <a:headEnd type="none" w="sm" len="sm"/>
              <a:tailEnd type="stealth" w="med" len="med"/>
            </a:ln>
          </p:spPr>
          <p:txBody>
            <a:bodyPr wrap="none" anchor="ctr">
              <a:prstTxWarp prst="textNoShape">
                <a:avLst/>
              </a:prstTxWarp>
            </a:bodyPr>
            <a:lstStyle/>
            <a:p>
              <a:endParaRPr lang="en-CA" sz="2400">
                <a:ea typeface="ＭＳ Ｐゴシック" pitchFamily="-84" charset="-128"/>
                <a:cs typeface="ＭＳ Ｐゴシック" pitchFamily="-84" charset="-128"/>
              </a:endParaRPr>
            </a:p>
          </p:txBody>
        </p:sp>
        <p:sp>
          <p:nvSpPr>
            <p:cNvPr id="15" name="Line 104"/>
            <p:cNvSpPr>
              <a:spLocks noChangeShapeType="1"/>
            </p:cNvSpPr>
            <p:nvPr/>
          </p:nvSpPr>
          <p:spPr bwMode="auto">
            <a:xfrm flipH="1" flipV="1">
              <a:off x="1530" y="2061"/>
              <a:ext cx="14" cy="577"/>
            </a:xfrm>
            <a:prstGeom prst="line">
              <a:avLst/>
            </a:prstGeom>
            <a:noFill/>
            <a:ln w="50800">
              <a:solidFill>
                <a:schemeClr val="bg2"/>
              </a:solidFill>
              <a:round/>
              <a:headEnd type="none" w="sm" len="sm"/>
              <a:tailEnd type="stealth" w="med" len="med"/>
            </a:ln>
          </p:spPr>
          <p:txBody>
            <a:bodyPr wrap="none" anchor="ctr">
              <a:prstTxWarp prst="textNoShape">
                <a:avLst/>
              </a:prstTxWarp>
            </a:bodyPr>
            <a:lstStyle/>
            <a:p>
              <a:endParaRPr lang="en-US"/>
            </a:p>
          </p:txBody>
        </p:sp>
      </p:grpSp>
      <p:sp>
        <p:nvSpPr>
          <p:cNvPr id="105" name="Rectangle 4"/>
          <p:cNvSpPr>
            <a:spLocks noChangeArrowheads="1"/>
          </p:cNvSpPr>
          <p:nvPr/>
        </p:nvSpPr>
        <p:spPr bwMode="auto">
          <a:xfrm>
            <a:off x="4350318" y="4203154"/>
            <a:ext cx="1584325" cy="1554163"/>
          </a:xfrm>
          <a:prstGeom prst="rect">
            <a:avLst/>
          </a:prstGeom>
          <a:gradFill rotWithShape="1">
            <a:gsLst>
              <a:gs pos="0">
                <a:srgbClr val="CCECFF">
                  <a:gamma/>
                  <a:shade val="73725"/>
                  <a:invGamma/>
                </a:srgbClr>
              </a:gs>
              <a:gs pos="50000">
                <a:srgbClr val="CCECFF">
                  <a:alpha val="87000"/>
                </a:srgbClr>
              </a:gs>
              <a:gs pos="100000">
                <a:srgbClr val="CCECFF">
                  <a:gamma/>
                  <a:shade val="73725"/>
                  <a:invGamma/>
                </a:srgbClr>
              </a:gs>
            </a:gsLst>
            <a:lin ang="5400000" scaled="1"/>
          </a:gradFill>
          <a:ln w="9525">
            <a:noFill/>
            <a:miter lim="800000"/>
            <a:headEnd/>
            <a:tailEnd/>
          </a:ln>
        </p:spPr>
        <p:txBody>
          <a:bodyPr>
            <a:prstTxWarp prst="textNoShape">
              <a:avLst/>
            </a:prstTxWarp>
            <a:spAutoFit/>
          </a:bodyPr>
          <a:lstStyle/>
          <a:p>
            <a:pPr algn="ctr">
              <a:defRPr/>
            </a:pPr>
            <a:r>
              <a:rPr lang="en-US" sz="3200" b="1" dirty="0">
                <a:solidFill>
                  <a:srgbClr val="800000"/>
                </a:solidFill>
                <a:latin typeface="Calibri" pitchFamily="-84" charset="0"/>
                <a:ea typeface="ＭＳ Ｐゴシック" pitchFamily="-84" charset="-128"/>
                <a:cs typeface="ＭＳ Ｐゴシック" pitchFamily="-84" charset="-128"/>
              </a:rPr>
              <a:t>Time </a:t>
            </a:r>
            <a:br>
              <a:rPr lang="en-US" sz="3200" b="1" dirty="0">
                <a:solidFill>
                  <a:srgbClr val="800000"/>
                </a:solidFill>
                <a:latin typeface="Calibri" pitchFamily="-84" charset="0"/>
                <a:ea typeface="ＭＳ Ｐゴシック" pitchFamily="-84" charset="-128"/>
                <a:cs typeface="ＭＳ Ｐゴシック" pitchFamily="-84" charset="-128"/>
              </a:rPr>
            </a:br>
            <a:r>
              <a:rPr lang="en-US" sz="3200" b="1" dirty="0">
                <a:solidFill>
                  <a:srgbClr val="800000"/>
                </a:solidFill>
                <a:latin typeface="Calibri" pitchFamily="-84" charset="0"/>
                <a:ea typeface="ＭＳ Ｐゴシック" pitchFamily="-84" charset="-128"/>
                <a:cs typeface="ＭＳ Ｐゴシック" pitchFamily="-84" charset="-128"/>
              </a:rPr>
              <a:t>is </a:t>
            </a:r>
            <a:br>
              <a:rPr lang="en-US" sz="3200" b="1" dirty="0">
                <a:solidFill>
                  <a:srgbClr val="800000"/>
                </a:solidFill>
                <a:latin typeface="Calibri" pitchFamily="-84" charset="0"/>
                <a:ea typeface="ＭＳ Ｐゴシック" pitchFamily="-84" charset="-128"/>
                <a:cs typeface="ＭＳ Ｐゴシック" pitchFamily="-84" charset="-128"/>
              </a:rPr>
            </a:br>
            <a:r>
              <a:rPr lang="en-US" sz="3200" b="1" dirty="0">
                <a:solidFill>
                  <a:srgbClr val="800000"/>
                </a:solidFill>
                <a:latin typeface="Calibri" pitchFamily="-84" charset="0"/>
                <a:ea typeface="ＭＳ Ｐゴシック" pitchFamily="-84" charset="-128"/>
                <a:cs typeface="ＭＳ Ｐゴシック" pitchFamily="-84" charset="-128"/>
              </a:rPr>
              <a:t>Brain</a:t>
            </a:r>
            <a:endParaRPr lang="fr-CA" sz="3200" b="1" dirty="0">
              <a:solidFill>
                <a:srgbClr val="800000"/>
              </a:solidFill>
              <a:latin typeface="Calibri" pitchFamily="-84" charset="0"/>
              <a:ea typeface="ＭＳ Ｐゴシック" pitchFamily="-84" charset="-128"/>
              <a:cs typeface="ＭＳ Ｐゴシック" pitchFamily="-84" charset="-12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8229600" cy="685800"/>
          </a:xfrm>
        </p:spPr>
        <p:txBody>
          <a:bodyPr>
            <a:normAutofit fontScale="90000"/>
          </a:bodyPr>
          <a:lstStyle/>
          <a:p>
            <a:pPr algn="ctr"/>
            <a:r>
              <a:rPr lang="en-US" dirty="0" smtClean="0"/>
              <a:t>Administration Time for Acute </a:t>
            </a:r>
            <a:r>
              <a:rPr lang="en-US" dirty="0" err="1" smtClean="0"/>
              <a:t>Thrombolysis</a:t>
            </a:r>
            <a:r>
              <a:rPr lang="en-US" dirty="0" smtClean="0"/>
              <a:t/>
            </a:r>
            <a:br>
              <a:rPr lang="en-US" dirty="0" smtClean="0"/>
            </a:br>
            <a:endParaRPr lang="en-US" dirty="0"/>
          </a:p>
        </p:txBody>
      </p:sp>
      <p:sp>
        <p:nvSpPr>
          <p:cNvPr id="3" name="Content Placeholder 2"/>
          <p:cNvSpPr>
            <a:spLocks noGrp="1"/>
          </p:cNvSpPr>
          <p:nvPr>
            <p:ph idx="1"/>
          </p:nvPr>
        </p:nvSpPr>
        <p:spPr>
          <a:xfrm>
            <a:off x="381000" y="4114800"/>
            <a:ext cx="8305800" cy="2133600"/>
          </a:xfrm>
        </p:spPr>
        <p:txBody>
          <a:bodyPr>
            <a:normAutofit fontScale="85000" lnSpcReduction="20000"/>
          </a:bodyPr>
          <a:lstStyle/>
          <a:p>
            <a:pPr marL="342900" indent="-342900">
              <a:spcBef>
                <a:spcPct val="20000"/>
              </a:spcBef>
              <a:buClr>
                <a:schemeClr val="bg2"/>
              </a:buClr>
              <a:buSzPct val="75000"/>
              <a:buNone/>
            </a:pPr>
            <a:r>
              <a:rPr lang="en-US" b="1" i="1" u="sng" dirty="0" smtClean="0">
                <a:solidFill>
                  <a:srgbClr val="800000"/>
                </a:solidFill>
              </a:rPr>
              <a:t>Why</a:t>
            </a:r>
            <a:r>
              <a:rPr lang="en-US" b="1" i="1" dirty="0" smtClean="0">
                <a:solidFill>
                  <a:srgbClr val="800000"/>
                </a:solidFill>
              </a:rPr>
              <a:t> </a:t>
            </a:r>
            <a:r>
              <a:rPr lang="en-US" dirty="0" smtClean="0">
                <a:solidFill>
                  <a:srgbClr val="000066"/>
                </a:solidFill>
              </a:rPr>
              <a:t>it is important:</a:t>
            </a:r>
          </a:p>
          <a:p>
            <a:pPr marL="342900" indent="-342900">
              <a:spcBef>
                <a:spcPct val="20000"/>
              </a:spcBef>
              <a:buClr>
                <a:schemeClr val="bg2"/>
              </a:buClr>
              <a:buSzPct val="75000"/>
              <a:buFont typeface="Wingdings" pitchFamily="-84" charset="2"/>
              <a:buChar char="n"/>
            </a:pPr>
            <a:r>
              <a:rPr lang="en-US" dirty="0" smtClean="0">
                <a:solidFill>
                  <a:srgbClr val="000066"/>
                </a:solidFill>
              </a:rPr>
              <a:t>tPA is safe only when given within a therapeutic window up to 4.5 hours from symptom onset, so </a:t>
            </a:r>
            <a:r>
              <a:rPr lang="en-US" dirty="0" err="1" smtClean="0">
                <a:solidFill>
                  <a:srgbClr val="000066"/>
                </a:solidFill>
              </a:rPr>
              <a:t>ED’s</a:t>
            </a:r>
            <a:r>
              <a:rPr lang="en-US" dirty="0" smtClean="0">
                <a:solidFill>
                  <a:srgbClr val="000066"/>
                </a:solidFill>
              </a:rPr>
              <a:t> must mobilize rapidly and efficiently</a:t>
            </a:r>
          </a:p>
          <a:p>
            <a:pPr marL="342900" indent="-342900">
              <a:spcBef>
                <a:spcPct val="20000"/>
              </a:spcBef>
              <a:buClr>
                <a:schemeClr val="bg2"/>
              </a:buClr>
              <a:buSzPct val="75000"/>
              <a:buFont typeface="Wingdings" pitchFamily="-84" charset="2"/>
              <a:buChar char="n"/>
            </a:pPr>
            <a:r>
              <a:rPr lang="en-US" dirty="0" smtClean="0">
                <a:solidFill>
                  <a:srgbClr val="000066"/>
                </a:solidFill>
              </a:rPr>
              <a:t>Inverse relationship between treatment delay and clinical outcomes ( quicker is better)</a:t>
            </a:r>
            <a:endParaRPr lang="en-US" i="1" dirty="0" smtClean="0">
              <a:solidFill>
                <a:srgbClr val="000066"/>
              </a:solidFill>
            </a:endParaRPr>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42</a:t>
            </a:fld>
            <a:endParaRPr lang="en-CA"/>
          </a:p>
        </p:txBody>
      </p:sp>
      <p:sp>
        <p:nvSpPr>
          <p:cNvPr id="5" name="Text Box 5"/>
          <p:cNvSpPr txBox="1">
            <a:spLocks noChangeArrowheads="1"/>
          </p:cNvSpPr>
          <p:nvPr/>
        </p:nvSpPr>
        <p:spPr bwMode="auto">
          <a:xfrm>
            <a:off x="468313" y="1916113"/>
            <a:ext cx="8267700" cy="1955800"/>
          </a:xfrm>
          <a:prstGeom prst="rect">
            <a:avLst/>
          </a:prstGeom>
          <a:noFill/>
          <a:ln w="38100" cap="rnd">
            <a:solidFill>
              <a:srgbClr val="00FF00"/>
            </a:solidFill>
            <a:prstDash val="sysDot"/>
            <a:miter lim="800000"/>
            <a:headEnd/>
            <a:tailEnd/>
          </a:ln>
        </p:spPr>
        <p:txBody>
          <a:bodyPr>
            <a:prstTxWarp prst="textNoShape">
              <a:avLst/>
            </a:prstTxWarp>
            <a:spAutoFit/>
          </a:bodyPr>
          <a:lstStyle/>
          <a:p>
            <a:pPr eaLnBrk="1" hangingPunct="1">
              <a:spcBef>
                <a:spcPct val="50000"/>
              </a:spcBef>
            </a:pPr>
            <a:r>
              <a:rPr lang="en-US" sz="2400" b="1" i="1" dirty="0">
                <a:solidFill>
                  <a:srgbClr val="000066"/>
                </a:solidFill>
              </a:rPr>
              <a:t>Canadian Best Practice Recommendations for Stroke Care 3.5:  </a:t>
            </a:r>
            <a:r>
              <a:rPr lang="en-US" sz="2400" i="1" dirty="0">
                <a:solidFill>
                  <a:srgbClr val="000066"/>
                </a:solidFill>
              </a:rPr>
              <a:t>All patients with disabling acute ischemic stroke who can be treated within 4.5 hours after symptom onset should be evaluated </a:t>
            </a:r>
            <a:r>
              <a:rPr lang="en-US" sz="2400" b="1" i="1" dirty="0">
                <a:solidFill>
                  <a:srgbClr val="000066"/>
                </a:solidFill>
              </a:rPr>
              <a:t>without delay</a:t>
            </a:r>
            <a:r>
              <a:rPr lang="en-US" sz="2400" i="1" dirty="0">
                <a:solidFill>
                  <a:srgbClr val="000066"/>
                </a:solidFill>
              </a:rPr>
              <a:t> to determine their eligibility for treatment with IV tPA</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8229600" cy="685800"/>
          </a:xfrm>
        </p:spPr>
        <p:txBody>
          <a:bodyPr>
            <a:normAutofit fontScale="90000"/>
          </a:bodyPr>
          <a:lstStyle/>
          <a:p>
            <a:pPr algn="ctr"/>
            <a:r>
              <a:rPr lang="en-US" dirty="0" smtClean="0"/>
              <a:t>Administration Time for Acute </a:t>
            </a:r>
            <a:r>
              <a:rPr lang="en-US" dirty="0" err="1" smtClean="0"/>
              <a:t>Thrombolysis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pPr>
              <a:lnSpc>
                <a:spcPct val="90000"/>
              </a:lnSpc>
              <a:buNone/>
            </a:pPr>
            <a:r>
              <a:rPr lang="en-US" b="1" i="1" u="sng" dirty="0" smtClean="0">
                <a:solidFill>
                  <a:srgbClr val="800000"/>
                </a:solidFill>
              </a:rPr>
              <a:t>Who</a:t>
            </a:r>
          </a:p>
          <a:p>
            <a:pPr>
              <a:lnSpc>
                <a:spcPct val="90000"/>
              </a:lnSpc>
            </a:pPr>
            <a:r>
              <a:rPr lang="en-US" b="1" dirty="0" smtClean="0"/>
              <a:t> </a:t>
            </a:r>
            <a:r>
              <a:rPr lang="en-US" dirty="0" smtClean="0">
                <a:solidFill>
                  <a:srgbClr val="000066"/>
                </a:solidFill>
              </a:rPr>
              <a:t>Ischemic Stroke</a:t>
            </a:r>
            <a:r>
              <a:rPr lang="en-US" dirty="0" smtClean="0"/>
              <a:t> patients </a:t>
            </a:r>
            <a:r>
              <a:rPr lang="en-US" dirty="0" smtClean="0">
                <a:solidFill>
                  <a:srgbClr val="000066"/>
                </a:solidFill>
              </a:rPr>
              <a:t>that</a:t>
            </a:r>
            <a:r>
              <a:rPr lang="en-US" dirty="0" smtClean="0"/>
              <a:t> receive tPA</a:t>
            </a:r>
            <a:endParaRPr lang="en-US" dirty="0" smtClean="0">
              <a:solidFill>
                <a:schemeClr val="accent1"/>
              </a:solidFill>
            </a:endParaRPr>
          </a:p>
          <a:p>
            <a:pPr>
              <a:lnSpc>
                <a:spcPct val="90000"/>
              </a:lnSpc>
              <a:buNone/>
            </a:pPr>
            <a:endParaRPr lang="en-US" sz="1050" dirty="0" smtClean="0"/>
          </a:p>
          <a:p>
            <a:pPr>
              <a:lnSpc>
                <a:spcPct val="90000"/>
              </a:lnSpc>
              <a:buNone/>
            </a:pPr>
            <a:r>
              <a:rPr lang="en-US" b="1" i="1" u="sng" dirty="0" smtClean="0">
                <a:solidFill>
                  <a:srgbClr val="800000"/>
                </a:solidFill>
              </a:rPr>
              <a:t>What</a:t>
            </a:r>
          </a:p>
          <a:p>
            <a:pPr>
              <a:lnSpc>
                <a:spcPct val="90000"/>
              </a:lnSpc>
            </a:pPr>
            <a:r>
              <a:rPr lang="en-US" dirty="0" smtClean="0"/>
              <a:t>What is the door-to-needle time for tPA administration?</a:t>
            </a:r>
          </a:p>
          <a:p>
            <a:pPr>
              <a:lnSpc>
                <a:spcPct val="90000"/>
              </a:lnSpc>
            </a:pPr>
            <a:r>
              <a:rPr lang="en-US" dirty="0" smtClean="0"/>
              <a:t>Did the patient receive </a:t>
            </a:r>
            <a:r>
              <a:rPr lang="en-US" dirty="0" err="1" smtClean="0"/>
              <a:t>Alteplase</a:t>
            </a:r>
            <a:r>
              <a:rPr lang="en-US" dirty="0" smtClean="0"/>
              <a:t> (tissue plasminogen activase, Activase, tPA, </a:t>
            </a:r>
            <a:r>
              <a:rPr lang="en-US" dirty="0" err="1" smtClean="0"/>
              <a:t>rtPA</a:t>
            </a:r>
            <a:r>
              <a:rPr lang="en-US" dirty="0" smtClean="0"/>
              <a:t>) as their treatment for acute ischemic stroke within 60 minutes of arrival to ED (Current benchmark target)?</a:t>
            </a:r>
          </a:p>
          <a:p>
            <a:pPr>
              <a:lnSpc>
                <a:spcPct val="90000"/>
              </a:lnSpc>
              <a:buNone/>
            </a:pPr>
            <a:endParaRPr lang="en-US" sz="1050" dirty="0" smtClean="0"/>
          </a:p>
          <a:p>
            <a:pPr>
              <a:lnSpc>
                <a:spcPct val="90000"/>
              </a:lnSpc>
              <a:buNone/>
            </a:pPr>
            <a:r>
              <a:rPr lang="en-US" b="1" i="1" u="sng" dirty="0" smtClean="0">
                <a:solidFill>
                  <a:srgbClr val="800000"/>
                </a:solidFill>
              </a:rPr>
              <a:t>When</a:t>
            </a:r>
          </a:p>
          <a:p>
            <a:pPr>
              <a:lnSpc>
                <a:spcPct val="90000"/>
              </a:lnSpc>
            </a:pPr>
            <a:r>
              <a:rPr lang="en-US" dirty="0" smtClean="0"/>
              <a:t>In ED within the first few hours of arrival</a:t>
            </a:r>
          </a:p>
          <a:p>
            <a:pPr>
              <a:lnSpc>
                <a:spcPct val="90000"/>
              </a:lnSpc>
            </a:pPr>
            <a:r>
              <a:rPr lang="en-US" dirty="0" smtClean="0"/>
              <a:t>Triage time used as start time for DTNT calculations</a:t>
            </a:r>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43</a:t>
            </a:fld>
            <a:endParaRPr lang="en-CA"/>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8229600" cy="685800"/>
          </a:xfrm>
        </p:spPr>
        <p:txBody>
          <a:bodyPr>
            <a:normAutofit fontScale="90000"/>
          </a:bodyPr>
          <a:lstStyle/>
          <a:p>
            <a:pPr algn="ctr"/>
            <a:r>
              <a:rPr lang="en-US" dirty="0" smtClean="0"/>
              <a:t>Administration Time for Acute </a:t>
            </a:r>
            <a:r>
              <a:rPr lang="en-US" dirty="0" err="1" smtClean="0"/>
              <a:t>Thrombolysis</a:t>
            </a:r>
            <a:r>
              <a:rPr lang="en-US" dirty="0" smtClean="0"/>
              <a:t/>
            </a:r>
            <a:br>
              <a:rPr lang="en-US" dirty="0" smtClean="0"/>
            </a:br>
            <a:endParaRPr lang="en-US" dirty="0"/>
          </a:p>
        </p:txBody>
      </p:sp>
      <p:sp>
        <p:nvSpPr>
          <p:cNvPr id="3" name="Content Placeholder 2"/>
          <p:cNvSpPr>
            <a:spLocks noGrp="1"/>
          </p:cNvSpPr>
          <p:nvPr>
            <p:ph idx="1"/>
          </p:nvPr>
        </p:nvSpPr>
        <p:spPr>
          <a:xfrm>
            <a:off x="381000" y="1676400"/>
            <a:ext cx="8229600" cy="4325112"/>
          </a:xfrm>
        </p:spPr>
        <p:txBody>
          <a:bodyPr>
            <a:normAutofit fontScale="92500" lnSpcReduction="20000"/>
          </a:bodyPr>
          <a:lstStyle/>
          <a:p>
            <a:pPr marL="342900" indent="-342900">
              <a:spcBef>
                <a:spcPct val="20000"/>
              </a:spcBef>
              <a:buClr>
                <a:schemeClr val="bg2"/>
              </a:buClr>
              <a:buSzPct val="75000"/>
              <a:buNone/>
            </a:pPr>
            <a:r>
              <a:rPr lang="en-US" b="1" i="1" u="sng" dirty="0" smtClean="0">
                <a:solidFill>
                  <a:srgbClr val="800000"/>
                </a:solidFill>
              </a:rPr>
              <a:t>Where</a:t>
            </a:r>
            <a:r>
              <a:rPr lang="en-US" dirty="0" smtClean="0">
                <a:solidFill>
                  <a:srgbClr val="000066"/>
                </a:solidFill>
              </a:rPr>
              <a:t> you will find it:</a:t>
            </a:r>
          </a:p>
          <a:p>
            <a:pPr marL="342900" indent="-342900">
              <a:spcBef>
                <a:spcPct val="20000"/>
              </a:spcBef>
              <a:buClr>
                <a:schemeClr val="bg2"/>
              </a:buClr>
              <a:buSzPct val="75000"/>
              <a:buNone/>
            </a:pPr>
            <a:endParaRPr lang="en-US" sz="900" dirty="0" smtClean="0">
              <a:solidFill>
                <a:srgbClr val="000066"/>
              </a:solidFill>
            </a:endParaRPr>
          </a:p>
          <a:p>
            <a:pPr>
              <a:spcAft>
                <a:spcPts val="600"/>
              </a:spcAft>
            </a:pPr>
            <a:r>
              <a:rPr lang="en-US" dirty="0" smtClean="0"/>
              <a:t>tPA is given by an RN in the ED</a:t>
            </a:r>
          </a:p>
          <a:p>
            <a:pPr lvl="1">
              <a:spcAft>
                <a:spcPts val="600"/>
              </a:spcAft>
            </a:pPr>
            <a:r>
              <a:rPr lang="en-US" dirty="0" smtClean="0"/>
              <a:t>ED medication record</a:t>
            </a:r>
          </a:p>
          <a:p>
            <a:pPr lvl="1">
              <a:spcAft>
                <a:spcPts val="600"/>
              </a:spcAft>
            </a:pPr>
            <a:r>
              <a:rPr lang="en-US" dirty="0" smtClean="0"/>
              <a:t>Medication profile, single order medication</a:t>
            </a:r>
          </a:p>
          <a:p>
            <a:pPr lvl="1">
              <a:spcAft>
                <a:spcPts val="600"/>
              </a:spcAft>
            </a:pPr>
            <a:r>
              <a:rPr lang="en-US" dirty="0" smtClean="0"/>
              <a:t>Signature on MD order</a:t>
            </a:r>
          </a:p>
          <a:p>
            <a:pPr lvl="1">
              <a:spcAft>
                <a:spcPts val="600"/>
              </a:spcAft>
            </a:pPr>
            <a:r>
              <a:rPr lang="en-US" dirty="0" smtClean="0"/>
              <a:t>Nurses notes</a:t>
            </a:r>
          </a:p>
          <a:p>
            <a:pPr lvl="1">
              <a:spcAft>
                <a:spcPts val="600"/>
              </a:spcAft>
            </a:pPr>
            <a:r>
              <a:rPr lang="en-US" dirty="0" smtClean="0"/>
              <a:t>tPA standing order sheet</a:t>
            </a:r>
          </a:p>
          <a:p>
            <a:pPr>
              <a:spcAft>
                <a:spcPts val="600"/>
              </a:spcAft>
            </a:pPr>
            <a:r>
              <a:rPr lang="en-US" i="1" dirty="0" smtClean="0"/>
              <a:t>Should always have the exact time of administration</a:t>
            </a:r>
          </a:p>
          <a:p>
            <a:pPr>
              <a:spcAft>
                <a:spcPts val="600"/>
              </a:spcAft>
            </a:pPr>
            <a:r>
              <a:rPr lang="en-US" i="1" dirty="0" smtClean="0"/>
              <a:t>Time to record is the start time of administration (medication is infused over 1 hour)</a:t>
            </a:r>
          </a:p>
          <a:p>
            <a:pPr lvl="1">
              <a:buNone/>
            </a:pPr>
            <a:endParaRPr lang="en-US" dirty="0" smtClean="0"/>
          </a:p>
          <a:p>
            <a:pPr lvl="1">
              <a:buNone/>
            </a:pPr>
            <a:endParaRPr lang="en-US" dirty="0" smtClean="0"/>
          </a:p>
        </p:txBody>
      </p:sp>
      <p:sp>
        <p:nvSpPr>
          <p:cNvPr id="4" name="Slide Number Placeholder 3"/>
          <p:cNvSpPr>
            <a:spLocks noGrp="1"/>
          </p:cNvSpPr>
          <p:nvPr>
            <p:ph type="sldNum" sz="quarter" idx="12"/>
          </p:nvPr>
        </p:nvSpPr>
        <p:spPr/>
        <p:txBody>
          <a:bodyPr/>
          <a:lstStyle/>
          <a:p>
            <a:fld id="{1A845F49-7BDB-447F-AFAB-B94578827E97}" type="slidenum">
              <a:rPr lang="en-CA" smtClean="0"/>
              <a:pPr/>
              <a:t>44</a:t>
            </a:fld>
            <a:endParaRPr lang="en-CA"/>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8229600" cy="685800"/>
          </a:xfrm>
        </p:spPr>
        <p:txBody>
          <a:bodyPr>
            <a:normAutofit fontScale="90000"/>
          </a:bodyPr>
          <a:lstStyle/>
          <a:p>
            <a:pPr algn="ctr"/>
            <a:r>
              <a:rPr lang="en-US" dirty="0" smtClean="0"/>
              <a:t>Administration Time for Acute </a:t>
            </a:r>
            <a:r>
              <a:rPr lang="en-US" dirty="0" err="1" smtClean="0"/>
              <a:t>Thrombolysis</a:t>
            </a:r>
            <a:r>
              <a:rPr lang="en-US" dirty="0" smtClean="0"/>
              <a:t/>
            </a:r>
            <a:br>
              <a:rPr lang="en-US" dirty="0" smtClean="0"/>
            </a:br>
            <a:endParaRPr lang="en-US" dirty="0"/>
          </a:p>
        </p:txBody>
      </p:sp>
      <p:sp>
        <p:nvSpPr>
          <p:cNvPr id="3" name="Content Placeholder 2"/>
          <p:cNvSpPr>
            <a:spLocks noGrp="1"/>
          </p:cNvSpPr>
          <p:nvPr>
            <p:ph idx="1"/>
          </p:nvPr>
        </p:nvSpPr>
        <p:spPr>
          <a:xfrm>
            <a:off x="381000" y="2286000"/>
            <a:ext cx="8229600" cy="2578788"/>
          </a:xfrm>
        </p:spPr>
        <p:txBody>
          <a:bodyPr/>
          <a:lstStyle/>
          <a:p>
            <a:pPr>
              <a:lnSpc>
                <a:spcPct val="80000"/>
              </a:lnSpc>
              <a:spcAft>
                <a:spcPts val="600"/>
              </a:spcAft>
              <a:buNone/>
            </a:pPr>
            <a:r>
              <a:rPr lang="en-US" b="1" dirty="0" smtClean="0"/>
              <a:t>CIHI Data Entry (Fields 83 – 90): </a:t>
            </a:r>
          </a:p>
          <a:p>
            <a:pPr>
              <a:lnSpc>
                <a:spcPct val="80000"/>
              </a:lnSpc>
              <a:spcAft>
                <a:spcPts val="600"/>
              </a:spcAft>
            </a:pPr>
            <a:r>
              <a:rPr lang="en-US" dirty="0" smtClean="0"/>
              <a:t>Enter</a:t>
            </a:r>
            <a:r>
              <a:rPr lang="en-US" b="1" dirty="0" smtClean="0"/>
              <a:t> Month, Day, Hour, Minutes</a:t>
            </a:r>
          </a:p>
          <a:p>
            <a:pPr>
              <a:lnSpc>
                <a:spcPct val="80000"/>
              </a:lnSpc>
              <a:spcAft>
                <a:spcPts val="600"/>
              </a:spcAft>
            </a:pPr>
            <a:r>
              <a:rPr lang="en-US" dirty="0" smtClean="0"/>
              <a:t>For unknown data record </a:t>
            </a:r>
            <a:r>
              <a:rPr lang="en-US" b="1" dirty="0" smtClean="0"/>
              <a:t>9</a:t>
            </a:r>
          </a:p>
          <a:p>
            <a:pPr>
              <a:lnSpc>
                <a:spcPct val="80000"/>
              </a:lnSpc>
              <a:spcAft>
                <a:spcPts val="600"/>
              </a:spcAft>
            </a:pPr>
            <a:r>
              <a:rPr lang="en-US" dirty="0" smtClean="0"/>
              <a:t>For not applicable record </a:t>
            </a:r>
            <a:r>
              <a:rPr lang="en-US" b="1" dirty="0" smtClean="0"/>
              <a:t>88888888</a:t>
            </a:r>
            <a:r>
              <a:rPr lang="en-US" dirty="0" smtClean="0"/>
              <a:t> (ICH, SAH, TIA, or if hospital does not give tPA, or the patient DID NOT receive tPA even if they were ischemic)</a:t>
            </a:r>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45</a:t>
            </a:fld>
            <a:endParaRPr lang="en-CA"/>
          </a:p>
        </p:txBody>
      </p:sp>
      <p:graphicFrame>
        <p:nvGraphicFramePr>
          <p:cNvPr id="5" name="Group 168"/>
          <p:cNvGraphicFramePr>
            <a:graphicFrameLocks/>
          </p:cNvGraphicFramePr>
          <p:nvPr/>
        </p:nvGraphicFramePr>
        <p:xfrm>
          <a:off x="577627" y="5211256"/>
          <a:ext cx="8204936" cy="818197"/>
        </p:xfrm>
        <a:graphic>
          <a:graphicData uri="http://schemas.openxmlformats.org/drawingml/2006/table">
            <a:tbl>
              <a:tblPr/>
              <a:tblGrid>
                <a:gridCol w="895140"/>
                <a:gridCol w="393922"/>
                <a:gridCol w="392390"/>
                <a:gridCol w="393923"/>
                <a:gridCol w="352538"/>
                <a:gridCol w="433775"/>
                <a:gridCol w="393923"/>
                <a:gridCol w="392390"/>
                <a:gridCol w="392390"/>
                <a:gridCol w="393922"/>
                <a:gridCol w="392390"/>
                <a:gridCol w="393923"/>
                <a:gridCol w="392390"/>
                <a:gridCol w="393922"/>
                <a:gridCol w="393923"/>
                <a:gridCol w="392390"/>
                <a:gridCol w="519610"/>
                <a:gridCol w="892075"/>
              </a:tblGrid>
              <a:tr h="3000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340</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D</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D</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H</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H</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Univers" pitchFamily="34" charset="0"/>
                          <a:ea typeface="Times New Roman" pitchFamily="-84" charset="0"/>
                          <a:cs typeface="Times New Roman" pitchFamily="-84" charset="0"/>
                        </a:rPr>
                        <a:t>YY</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YY</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Arial" pitchFamily="-84" charset="0"/>
                          <a:ea typeface="ヒラギノ角ゴ Pro W3" pitchFamily="-84" charset="-128"/>
                          <a:cs typeface="ヒラギノ角ゴ Pro W3" pitchFamily="-84" charset="-128"/>
                        </a:rPr>
                        <a:t>MM</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Arial" pitchFamily="-84" charset="0"/>
                          <a:ea typeface="ヒラギノ角ゴ Pro W3" pitchFamily="-84" charset="-128"/>
                          <a:cs typeface="ヒラギノ角ゴ Pro W3" pitchFamily="-84" charset="-128"/>
                        </a:rPr>
                        <a:t>D</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Arial" pitchFamily="-84" charset="0"/>
                          <a:ea typeface="ヒラギノ角ゴ Pro W3" pitchFamily="-84" charset="-128"/>
                          <a:cs typeface="ヒラギノ角ゴ Pro W3" pitchFamily="-84" charset="-128"/>
                        </a:rPr>
                        <a:t>D</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HHMM</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r>
              <a:tr h="3000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79</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80</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81</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82</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83</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84</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85</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86</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87</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88</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89</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90</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91</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92</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93</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94</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95</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96</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0"/>
            <a:ext cx="8229600" cy="685800"/>
          </a:xfrm>
        </p:spPr>
        <p:txBody>
          <a:bodyPr>
            <a:normAutofit fontScale="90000"/>
          </a:bodyPr>
          <a:lstStyle/>
          <a:p>
            <a:pPr algn="ctr"/>
            <a:r>
              <a:rPr lang="en-US" dirty="0" smtClean="0"/>
              <a:t>Prescription for Antithrombotic   Medication at Discharge</a:t>
            </a:r>
            <a:br>
              <a:rPr lang="en-US" dirty="0" smtClean="0"/>
            </a:br>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46</a:t>
            </a:fld>
            <a:endParaRPr lang="en-CA"/>
          </a:p>
        </p:txBody>
      </p:sp>
      <p:pic>
        <p:nvPicPr>
          <p:cNvPr id="5" name="Picture 110" descr="MCj02509240000[1]"/>
          <p:cNvPicPr>
            <a:picLocks noChangeAspect="1" noChangeArrowheads="1"/>
          </p:cNvPicPr>
          <p:nvPr/>
        </p:nvPicPr>
        <p:blipFill>
          <a:blip r:embed="rId3"/>
          <a:srcRect/>
          <a:stretch>
            <a:fillRect/>
          </a:stretch>
        </p:blipFill>
        <p:spPr bwMode="auto">
          <a:xfrm>
            <a:off x="6429375" y="2803525"/>
            <a:ext cx="1784350" cy="2376487"/>
          </a:xfrm>
          <a:prstGeom prst="rect">
            <a:avLst/>
          </a:prstGeom>
          <a:noFill/>
          <a:ln w="9525">
            <a:noFill/>
            <a:miter lim="800000"/>
            <a:headEnd/>
            <a:tailEnd/>
          </a:ln>
        </p:spPr>
      </p:pic>
      <p:pic>
        <p:nvPicPr>
          <p:cNvPr id="6" name="Picture 112" descr="MCj02396570000[1]"/>
          <p:cNvPicPr>
            <a:picLocks noChangeAspect="1" noChangeArrowheads="1"/>
          </p:cNvPicPr>
          <p:nvPr/>
        </p:nvPicPr>
        <p:blipFill>
          <a:blip r:embed="rId4"/>
          <a:srcRect/>
          <a:stretch>
            <a:fillRect/>
          </a:stretch>
        </p:blipFill>
        <p:spPr bwMode="auto">
          <a:xfrm>
            <a:off x="381000" y="2514600"/>
            <a:ext cx="3527425" cy="2741612"/>
          </a:xfrm>
          <a:prstGeom prst="rect">
            <a:avLst/>
          </a:prstGeom>
          <a:noFill/>
          <a:ln w="9525">
            <a:noFill/>
            <a:miter lim="800000"/>
            <a:headEnd/>
            <a:tailEnd/>
          </a:ln>
        </p:spPr>
      </p:pic>
      <p:sp>
        <p:nvSpPr>
          <p:cNvPr id="7" name="AutoShape 113"/>
          <p:cNvSpPr>
            <a:spLocks noChangeArrowheads="1"/>
          </p:cNvSpPr>
          <p:nvPr/>
        </p:nvSpPr>
        <p:spPr bwMode="auto">
          <a:xfrm>
            <a:off x="4197350" y="3667125"/>
            <a:ext cx="2017712" cy="504825"/>
          </a:xfrm>
          <a:custGeom>
            <a:avLst/>
            <a:gdLst>
              <a:gd name="T0" fmla="*/ 1513284 w 21600"/>
              <a:gd name="T1" fmla="*/ 0 h 21600"/>
              <a:gd name="T2" fmla="*/ 0 w 21600"/>
              <a:gd name="T3" fmla="*/ 252413 h 21600"/>
              <a:gd name="T4" fmla="*/ 1513284 w 21600"/>
              <a:gd name="T5" fmla="*/ 504825 h 21600"/>
              <a:gd name="T6" fmla="*/ 2017712 w 21600"/>
              <a:gd name="T7" fmla="*/ 252413 h 21600"/>
              <a:gd name="T8" fmla="*/ 3 60000 65536"/>
              <a:gd name="T9" fmla="*/ 2 60000 65536"/>
              <a:gd name="T10" fmla="*/ 1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FF"/>
          </a:solidFill>
          <a:ln w="9525">
            <a:solidFill>
              <a:schemeClr val="tx1"/>
            </a:solidFill>
            <a:miter lim="800000"/>
            <a:headEnd/>
            <a:tailEnd/>
          </a:ln>
        </p:spPr>
        <p:txBody>
          <a:bodyPr wrap="none" anchor="ct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914400"/>
            <a:ext cx="8229600" cy="838200"/>
          </a:xfrm>
        </p:spPr>
        <p:txBody>
          <a:bodyPr>
            <a:normAutofit fontScale="90000"/>
          </a:bodyPr>
          <a:lstStyle/>
          <a:p>
            <a:r>
              <a:rPr lang="en-US" dirty="0" smtClean="0"/>
              <a:t>Prescription for Antithrombotic   Medication at Discharge</a:t>
            </a:r>
            <a:br>
              <a:rPr lang="en-US" dirty="0" smtClean="0"/>
            </a:br>
            <a:endParaRPr lang="en-US" dirty="0"/>
          </a:p>
        </p:txBody>
      </p:sp>
      <p:sp>
        <p:nvSpPr>
          <p:cNvPr id="3" name="Content Placeholder 2"/>
          <p:cNvSpPr>
            <a:spLocks noGrp="1"/>
          </p:cNvSpPr>
          <p:nvPr>
            <p:ph idx="1"/>
          </p:nvPr>
        </p:nvSpPr>
        <p:spPr>
          <a:xfrm>
            <a:off x="381000" y="4038600"/>
            <a:ext cx="8229600" cy="1886712"/>
          </a:xfrm>
        </p:spPr>
        <p:txBody>
          <a:bodyPr>
            <a:normAutofit lnSpcReduction="10000"/>
          </a:bodyPr>
          <a:lstStyle/>
          <a:p>
            <a:pPr marL="342900" indent="-342900">
              <a:spcBef>
                <a:spcPct val="20000"/>
              </a:spcBef>
              <a:buClr>
                <a:schemeClr val="bg2"/>
              </a:buClr>
              <a:buSzPct val="75000"/>
              <a:buNone/>
            </a:pPr>
            <a:r>
              <a:rPr lang="en-US" sz="3200" b="1" i="1" u="sng" dirty="0" smtClean="0">
                <a:solidFill>
                  <a:srgbClr val="800000"/>
                </a:solidFill>
              </a:rPr>
              <a:t>Why</a:t>
            </a:r>
            <a:r>
              <a:rPr lang="en-US" sz="3200" b="1" i="1" dirty="0" smtClean="0">
                <a:solidFill>
                  <a:srgbClr val="800000"/>
                </a:solidFill>
              </a:rPr>
              <a:t> </a:t>
            </a:r>
            <a:r>
              <a:rPr lang="en-US" sz="3200" dirty="0" smtClean="0">
                <a:solidFill>
                  <a:srgbClr val="000066"/>
                </a:solidFill>
              </a:rPr>
              <a:t>it is important:</a:t>
            </a:r>
          </a:p>
          <a:p>
            <a:r>
              <a:rPr lang="en-US" dirty="0" smtClean="0"/>
              <a:t>Studies on </a:t>
            </a:r>
            <a:r>
              <a:rPr lang="en-US" dirty="0" err="1" smtClean="0"/>
              <a:t>antiplatelets</a:t>
            </a:r>
            <a:r>
              <a:rPr lang="en-US" dirty="0" smtClean="0"/>
              <a:t> for stroke have found they can reduce further vascular events by more than 25%</a:t>
            </a:r>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47</a:t>
            </a:fld>
            <a:endParaRPr lang="en-CA"/>
          </a:p>
        </p:txBody>
      </p:sp>
      <p:sp>
        <p:nvSpPr>
          <p:cNvPr id="5" name="Text Box 6"/>
          <p:cNvSpPr txBox="1">
            <a:spLocks noChangeArrowheads="1"/>
          </p:cNvSpPr>
          <p:nvPr/>
        </p:nvSpPr>
        <p:spPr bwMode="auto">
          <a:xfrm>
            <a:off x="571500" y="1828800"/>
            <a:ext cx="8001000" cy="1955800"/>
          </a:xfrm>
          <a:prstGeom prst="rect">
            <a:avLst/>
          </a:prstGeom>
          <a:noFill/>
          <a:ln w="38100" cap="rnd">
            <a:solidFill>
              <a:srgbClr val="00FF00"/>
            </a:solidFill>
            <a:prstDash val="sysDot"/>
            <a:miter lim="800000"/>
            <a:headEnd/>
            <a:tailEnd/>
          </a:ln>
        </p:spPr>
        <p:txBody>
          <a:bodyPr>
            <a:prstTxWarp prst="textNoShape">
              <a:avLst/>
            </a:prstTxWarp>
            <a:spAutoFit/>
          </a:bodyPr>
          <a:lstStyle/>
          <a:p>
            <a:pPr eaLnBrk="1" hangingPunct="1">
              <a:spcBef>
                <a:spcPct val="50000"/>
              </a:spcBef>
            </a:pPr>
            <a:r>
              <a:rPr lang="en-US" sz="2400" b="1" i="1">
                <a:solidFill>
                  <a:srgbClr val="000066"/>
                </a:solidFill>
              </a:rPr>
              <a:t>Canadian Best Practice Recommendations for Stroke Care 2.5: </a:t>
            </a:r>
            <a:r>
              <a:rPr lang="en-US" sz="2400" i="1">
                <a:solidFill>
                  <a:srgbClr val="000066"/>
                </a:solidFill>
              </a:rPr>
              <a:t> All patients with Ischemic Stroke or TIA should be prescribed antiplatelet therapy for secondary  prevention of recurrent stroke unless there is an indication for an anticoagulant</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90600"/>
            <a:ext cx="8229600" cy="685800"/>
          </a:xfrm>
        </p:spPr>
        <p:txBody>
          <a:bodyPr>
            <a:normAutofit fontScale="90000"/>
          </a:bodyPr>
          <a:lstStyle/>
          <a:p>
            <a:r>
              <a:rPr lang="en-US" dirty="0" smtClean="0"/>
              <a:t>Prescription for Antithrombotic   Medication at Discharge</a:t>
            </a:r>
            <a:br>
              <a:rPr lang="en-US" dirty="0" smtClean="0"/>
            </a:br>
            <a:endParaRPr lang="en-US" dirty="0"/>
          </a:p>
        </p:txBody>
      </p:sp>
      <p:sp>
        <p:nvSpPr>
          <p:cNvPr id="3" name="Content Placeholder 2"/>
          <p:cNvSpPr>
            <a:spLocks noGrp="1"/>
          </p:cNvSpPr>
          <p:nvPr>
            <p:ph idx="1"/>
          </p:nvPr>
        </p:nvSpPr>
        <p:spPr>
          <a:xfrm>
            <a:off x="381000" y="4038600"/>
            <a:ext cx="8229600" cy="1886712"/>
          </a:xfrm>
        </p:spPr>
        <p:txBody>
          <a:bodyPr>
            <a:normAutofit fontScale="92500" lnSpcReduction="20000"/>
          </a:bodyPr>
          <a:lstStyle/>
          <a:p>
            <a:pPr marL="344488" indent="-344488">
              <a:buNone/>
            </a:pPr>
            <a:r>
              <a:rPr lang="en-US" sz="3200" b="1" i="1" u="sng" dirty="0" smtClean="0">
                <a:solidFill>
                  <a:srgbClr val="800000"/>
                </a:solidFill>
              </a:rPr>
              <a:t>Why?</a:t>
            </a:r>
          </a:p>
          <a:p>
            <a:pPr marL="344488" indent="-344488">
              <a:buFontTx/>
              <a:buChar char="•"/>
            </a:pPr>
            <a:r>
              <a:rPr lang="en-US" dirty="0" smtClean="0">
                <a:solidFill>
                  <a:srgbClr val="000066"/>
                </a:solidFill>
              </a:rPr>
              <a:t>Stroke caused by </a:t>
            </a:r>
            <a:r>
              <a:rPr lang="en-US" dirty="0" err="1" smtClean="0">
                <a:solidFill>
                  <a:srgbClr val="000066"/>
                </a:solidFill>
              </a:rPr>
              <a:t>atrial</a:t>
            </a:r>
            <a:r>
              <a:rPr lang="en-US" dirty="0" smtClean="0">
                <a:solidFill>
                  <a:srgbClr val="000066"/>
                </a:solidFill>
              </a:rPr>
              <a:t> fibrillation is highly preventable if patients are treated with anticoagulants (blood thinning medications).  The risk of another stroke can be reduced by one-third or more in compliant patients.</a:t>
            </a:r>
            <a:endParaRPr lang="en-US" dirty="0" smtClean="0"/>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48</a:t>
            </a:fld>
            <a:endParaRPr lang="en-CA"/>
          </a:p>
        </p:txBody>
      </p:sp>
      <p:sp>
        <p:nvSpPr>
          <p:cNvPr id="6" name="Text Box 6"/>
          <p:cNvSpPr txBox="1">
            <a:spLocks noChangeArrowheads="1"/>
          </p:cNvSpPr>
          <p:nvPr/>
        </p:nvSpPr>
        <p:spPr bwMode="auto">
          <a:xfrm>
            <a:off x="571500" y="1828800"/>
            <a:ext cx="8001000" cy="2079625"/>
          </a:xfrm>
          <a:prstGeom prst="rect">
            <a:avLst/>
          </a:prstGeom>
          <a:noFill/>
          <a:ln w="38100" cap="rnd">
            <a:solidFill>
              <a:srgbClr val="00FF00"/>
            </a:solidFill>
            <a:prstDash val="sysDot"/>
            <a:miter lim="800000"/>
            <a:headEnd/>
            <a:tailEnd/>
          </a:ln>
        </p:spPr>
        <p:txBody>
          <a:bodyPr>
            <a:prstTxWarp prst="textNoShape">
              <a:avLst/>
            </a:prstTxWarp>
            <a:spAutoFit/>
          </a:bodyPr>
          <a:lstStyle/>
          <a:p>
            <a:pPr eaLnBrk="1" hangingPunct="1">
              <a:spcBef>
                <a:spcPct val="50000"/>
              </a:spcBef>
            </a:pPr>
            <a:r>
              <a:rPr lang="en-US" sz="2400" b="1" i="1" dirty="0">
                <a:solidFill>
                  <a:srgbClr val="000066"/>
                </a:solidFill>
              </a:rPr>
              <a:t>Canadian Best Practice Recommendations for Stroke Care 2.6: </a:t>
            </a:r>
            <a:r>
              <a:rPr lang="en-US" sz="2400" i="1" dirty="0">
                <a:solidFill>
                  <a:srgbClr val="000066"/>
                </a:solidFill>
              </a:rPr>
              <a:t> </a:t>
            </a:r>
            <a:r>
              <a:rPr lang="en-US" sz="2000" i="1" dirty="0">
                <a:solidFill>
                  <a:srgbClr val="000066"/>
                </a:solidFill>
              </a:rPr>
              <a:t>For the secondary prevention of stroke, patients with </a:t>
            </a:r>
            <a:r>
              <a:rPr lang="en-US" sz="2000" i="1" dirty="0" err="1">
                <a:solidFill>
                  <a:srgbClr val="000066"/>
                </a:solidFill>
              </a:rPr>
              <a:t>atrial</a:t>
            </a:r>
            <a:r>
              <a:rPr lang="en-US" sz="2000" i="1" dirty="0">
                <a:solidFill>
                  <a:srgbClr val="000066"/>
                </a:solidFill>
              </a:rPr>
              <a:t> fibrillation who have had a stroke/TIA  should be treated with </a:t>
            </a:r>
            <a:r>
              <a:rPr lang="en-US" sz="2000" i="1" dirty="0" err="1">
                <a:solidFill>
                  <a:srgbClr val="000066"/>
                </a:solidFill>
              </a:rPr>
              <a:t>warfarin</a:t>
            </a:r>
            <a:r>
              <a:rPr lang="en-US" sz="2000" i="1" dirty="0">
                <a:solidFill>
                  <a:srgbClr val="000066"/>
                </a:solidFill>
              </a:rPr>
              <a:t> at a target international normalized ratio of 2.5, range 2.0 to 3.0, if they are likely to be compliant with the required monitoring and are not at high risk for bleeding complications.</a:t>
            </a:r>
            <a:r>
              <a:rPr lang="en-US" sz="2000" dirty="0">
                <a:solidFill>
                  <a:srgbClr val="000066"/>
                </a:solidFill>
              </a:rPr>
              <a:t>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Prescription for Antithrombotic   Medication at Discharge</a:t>
            </a:r>
            <a:endParaRPr lang="en-US" dirty="0"/>
          </a:p>
        </p:txBody>
      </p:sp>
      <p:sp>
        <p:nvSpPr>
          <p:cNvPr id="3" name="Content Placeholder 2"/>
          <p:cNvSpPr>
            <a:spLocks noGrp="1"/>
          </p:cNvSpPr>
          <p:nvPr>
            <p:ph idx="1"/>
          </p:nvPr>
        </p:nvSpPr>
        <p:spPr>
          <a:xfrm>
            <a:off x="381000" y="1752600"/>
            <a:ext cx="8229600" cy="4325112"/>
          </a:xfrm>
        </p:spPr>
        <p:txBody>
          <a:bodyPr>
            <a:normAutofit fontScale="92500" lnSpcReduction="10000"/>
          </a:bodyPr>
          <a:lstStyle/>
          <a:p>
            <a:pPr>
              <a:spcAft>
                <a:spcPct val="20000"/>
              </a:spcAft>
              <a:buNone/>
            </a:pPr>
            <a:r>
              <a:rPr lang="en-US" b="1" i="1" u="sng" dirty="0" smtClean="0">
                <a:solidFill>
                  <a:srgbClr val="800000"/>
                </a:solidFill>
              </a:rPr>
              <a:t>Who</a:t>
            </a:r>
          </a:p>
          <a:p>
            <a:pPr>
              <a:spcAft>
                <a:spcPct val="20000"/>
              </a:spcAft>
            </a:pPr>
            <a:r>
              <a:rPr lang="en-US" b="1" dirty="0" smtClean="0"/>
              <a:t> </a:t>
            </a:r>
            <a:r>
              <a:rPr lang="en-US" dirty="0" smtClean="0"/>
              <a:t>Ischemic  Stroke and TIA patients</a:t>
            </a:r>
          </a:p>
          <a:p>
            <a:pPr>
              <a:spcAft>
                <a:spcPct val="20000"/>
              </a:spcAft>
              <a:buNone/>
            </a:pPr>
            <a:endParaRPr lang="en-US" sz="1400" dirty="0" smtClean="0"/>
          </a:p>
          <a:p>
            <a:pPr>
              <a:spcAft>
                <a:spcPct val="20000"/>
              </a:spcAft>
              <a:buNone/>
            </a:pPr>
            <a:r>
              <a:rPr lang="en-US" b="1" i="1" u="sng" dirty="0" smtClean="0">
                <a:solidFill>
                  <a:srgbClr val="800000"/>
                </a:solidFill>
              </a:rPr>
              <a:t>What</a:t>
            </a:r>
          </a:p>
          <a:p>
            <a:pPr>
              <a:spcAft>
                <a:spcPct val="20000"/>
              </a:spcAft>
            </a:pPr>
            <a:r>
              <a:rPr lang="en-US" dirty="0" smtClean="0"/>
              <a:t>Was the patient prescribed antithrombotic medications for ongoing stroke prevention at discharge?</a:t>
            </a:r>
          </a:p>
          <a:p>
            <a:pPr>
              <a:spcAft>
                <a:spcPct val="20000"/>
              </a:spcAft>
              <a:buNone/>
            </a:pPr>
            <a:endParaRPr lang="en-US" sz="1050" dirty="0" smtClean="0"/>
          </a:p>
          <a:p>
            <a:pPr>
              <a:spcAft>
                <a:spcPct val="20000"/>
              </a:spcAft>
              <a:buNone/>
            </a:pPr>
            <a:r>
              <a:rPr lang="en-US" b="1" i="1" u="sng" dirty="0" smtClean="0">
                <a:solidFill>
                  <a:srgbClr val="800000"/>
                </a:solidFill>
              </a:rPr>
              <a:t>When</a:t>
            </a:r>
          </a:p>
          <a:p>
            <a:pPr>
              <a:spcAft>
                <a:spcPct val="20000"/>
              </a:spcAft>
            </a:pPr>
            <a:r>
              <a:rPr lang="en-US" dirty="0" smtClean="0"/>
              <a:t>At discharge from hospital- either from the ED or inpatient setting</a:t>
            </a:r>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49</a:t>
            </a:fld>
            <a:endParaRPr lang="en-CA"/>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Common Antithrombotic Agents</a:t>
            </a:r>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50</a:t>
            </a:fld>
            <a:endParaRPr lang="en-CA"/>
          </a:p>
        </p:txBody>
      </p:sp>
      <p:sp>
        <p:nvSpPr>
          <p:cNvPr id="5" name="Rectangle 5"/>
          <p:cNvSpPr txBox="1">
            <a:spLocks noChangeArrowheads="1"/>
          </p:cNvSpPr>
          <p:nvPr/>
        </p:nvSpPr>
        <p:spPr bwMode="auto">
          <a:xfrm>
            <a:off x="381000" y="1752600"/>
            <a:ext cx="4327525" cy="2743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5000"/>
              </a:spcBef>
              <a:spcAft>
                <a:spcPct val="30000"/>
              </a:spcAft>
              <a:buClr>
                <a:srgbClr val="CC0000"/>
              </a:buClr>
              <a:buSzPct val="80000"/>
              <a:buFont typeface="Wingdings" pitchFamily="-84" charset="2"/>
              <a:buNone/>
              <a:tabLst/>
              <a:defRPr/>
            </a:pPr>
            <a:r>
              <a:rPr kumimoji="0" lang="en-US" sz="2400" b="1" i="0" u="none" strike="noStrike" kern="0" cap="none" spc="0" normalizeH="0" baseline="0" noProof="0" dirty="0" smtClean="0">
                <a:ln>
                  <a:noFill/>
                </a:ln>
                <a:solidFill>
                  <a:srgbClr val="212267"/>
                </a:solidFill>
                <a:effectLst/>
                <a:uLnTx/>
                <a:uFillTx/>
                <a:latin typeface="+mn-lt"/>
                <a:ea typeface="+mn-ea"/>
                <a:cs typeface="+mn-cs"/>
              </a:rPr>
              <a:t>Antiplatelet Agents:</a:t>
            </a:r>
          </a:p>
          <a:p>
            <a:pPr marL="742950" marR="0" lvl="1" indent="-285750" algn="l" defTabSz="914400" rtl="0" eaLnBrk="1" fontAlgn="base" latinLnBrk="0" hangingPunct="1">
              <a:lnSpc>
                <a:spcPct val="100000"/>
              </a:lnSpc>
              <a:spcBef>
                <a:spcPct val="5000"/>
              </a:spcBef>
              <a:spcAft>
                <a:spcPct val="30000"/>
              </a:spcAft>
              <a:buClr>
                <a:srgbClr val="CC0000"/>
              </a:buClr>
              <a:buSzPct val="75000"/>
              <a:buFontTx/>
              <a:buChar char="o"/>
              <a:tabLst/>
              <a:defRPr/>
            </a:pPr>
            <a:r>
              <a:rPr kumimoji="0" lang="en-US" sz="2400" b="0" i="0" u="none" strike="noStrike" kern="0" cap="none" spc="0" normalizeH="0" baseline="0" noProof="0" dirty="0" smtClean="0">
                <a:ln>
                  <a:noFill/>
                </a:ln>
                <a:solidFill>
                  <a:srgbClr val="212267"/>
                </a:solidFill>
                <a:effectLst/>
                <a:uLnTx/>
                <a:uFillTx/>
                <a:latin typeface="+mn-lt"/>
                <a:ea typeface="+mn-ea"/>
                <a:cs typeface="+mn-cs"/>
              </a:rPr>
              <a:t>Aspirin </a:t>
            </a:r>
            <a:r>
              <a:rPr kumimoji="0" lang="en-US" sz="2400" b="0" i="1" u="none" strike="noStrike" kern="0" cap="none" spc="0" normalizeH="0" baseline="0" noProof="0" dirty="0" smtClean="0">
                <a:ln>
                  <a:noFill/>
                </a:ln>
                <a:solidFill>
                  <a:srgbClr val="212267"/>
                </a:solidFill>
                <a:effectLst/>
                <a:uLnTx/>
                <a:uFillTx/>
                <a:latin typeface="+mn-lt"/>
                <a:ea typeface="+mn-ea"/>
                <a:cs typeface="+mn-cs"/>
              </a:rPr>
              <a:t>(ASA, ECASA)</a:t>
            </a:r>
          </a:p>
          <a:p>
            <a:pPr marL="742950" marR="0" lvl="1" indent="-285750" algn="l" defTabSz="914400" rtl="0" eaLnBrk="1" fontAlgn="base" latinLnBrk="0" hangingPunct="1">
              <a:lnSpc>
                <a:spcPct val="100000"/>
              </a:lnSpc>
              <a:spcBef>
                <a:spcPct val="5000"/>
              </a:spcBef>
              <a:spcAft>
                <a:spcPct val="30000"/>
              </a:spcAft>
              <a:buClr>
                <a:srgbClr val="CC0000"/>
              </a:buClr>
              <a:buSzPct val="75000"/>
              <a:buFontTx/>
              <a:buChar char="o"/>
              <a:tabLst/>
              <a:defRPr/>
            </a:pPr>
            <a:r>
              <a:rPr kumimoji="0" lang="en-US" sz="2400" b="0" i="0" u="none" strike="noStrike" kern="0" cap="none" spc="0" normalizeH="0" baseline="0" noProof="0" dirty="0" err="1" smtClean="0">
                <a:ln>
                  <a:noFill/>
                </a:ln>
                <a:solidFill>
                  <a:srgbClr val="212267"/>
                </a:solidFill>
                <a:effectLst/>
                <a:uLnTx/>
                <a:uFillTx/>
                <a:latin typeface="+mn-lt"/>
                <a:ea typeface="+mn-ea"/>
                <a:cs typeface="+mn-cs"/>
              </a:rPr>
              <a:t>Clopidogrel</a:t>
            </a:r>
            <a:r>
              <a:rPr kumimoji="0" lang="en-US" sz="2400" b="0" i="0" u="none" strike="noStrike" kern="0" cap="none" spc="0" normalizeH="0" baseline="0" noProof="0" dirty="0" smtClean="0">
                <a:ln>
                  <a:noFill/>
                </a:ln>
                <a:solidFill>
                  <a:srgbClr val="212267"/>
                </a:solidFill>
                <a:effectLst/>
                <a:uLnTx/>
                <a:uFillTx/>
                <a:latin typeface="+mn-lt"/>
                <a:ea typeface="+mn-ea"/>
                <a:cs typeface="+mn-cs"/>
              </a:rPr>
              <a:t> </a:t>
            </a:r>
            <a:r>
              <a:rPr kumimoji="0" lang="en-US" sz="2400" b="0" i="1" u="none" strike="noStrike" kern="0" cap="none" spc="0" normalizeH="0" baseline="0" noProof="0" dirty="0" smtClean="0">
                <a:ln>
                  <a:noFill/>
                </a:ln>
                <a:solidFill>
                  <a:srgbClr val="212267"/>
                </a:solidFill>
                <a:effectLst/>
                <a:uLnTx/>
                <a:uFillTx/>
                <a:latin typeface="+mn-lt"/>
                <a:ea typeface="+mn-ea"/>
                <a:cs typeface="+mn-cs"/>
              </a:rPr>
              <a:t>(</a:t>
            </a:r>
            <a:r>
              <a:rPr kumimoji="0" lang="en-US" sz="2400" b="0" i="1" u="none" strike="noStrike" kern="0" cap="none" spc="0" normalizeH="0" baseline="0" noProof="0" dirty="0" err="1" smtClean="0">
                <a:ln>
                  <a:noFill/>
                </a:ln>
                <a:solidFill>
                  <a:srgbClr val="212267"/>
                </a:solidFill>
                <a:effectLst/>
                <a:uLnTx/>
                <a:uFillTx/>
                <a:latin typeface="+mn-lt"/>
                <a:ea typeface="+mn-ea"/>
                <a:cs typeface="+mn-cs"/>
              </a:rPr>
              <a:t>Plavix</a:t>
            </a:r>
            <a:r>
              <a:rPr kumimoji="0" lang="en-US" sz="2400" b="0" i="1" u="none" strike="noStrike" kern="0" cap="none" spc="0" normalizeH="0" baseline="0" noProof="0" dirty="0" smtClean="0">
                <a:ln>
                  <a:noFill/>
                </a:ln>
                <a:solidFill>
                  <a:srgbClr val="212267"/>
                </a:solidFill>
                <a:effectLst/>
                <a:uLnTx/>
                <a:uFillTx/>
                <a:latin typeface="+mn-lt"/>
                <a:ea typeface="+mn-ea"/>
                <a:cs typeface="+mn-cs"/>
              </a:rPr>
              <a:t>)</a:t>
            </a:r>
          </a:p>
          <a:p>
            <a:pPr marL="742950" marR="0" lvl="1" indent="-285750" algn="l" defTabSz="914400" rtl="0" eaLnBrk="1" fontAlgn="base" latinLnBrk="0" hangingPunct="1">
              <a:lnSpc>
                <a:spcPct val="100000"/>
              </a:lnSpc>
              <a:spcBef>
                <a:spcPct val="5000"/>
              </a:spcBef>
              <a:spcAft>
                <a:spcPct val="30000"/>
              </a:spcAft>
              <a:buClr>
                <a:srgbClr val="CC0000"/>
              </a:buClr>
              <a:buSzPct val="75000"/>
              <a:buFontTx/>
              <a:buChar char="o"/>
              <a:tabLst/>
              <a:defRPr/>
            </a:pPr>
            <a:r>
              <a:rPr kumimoji="0" lang="en-US" sz="2400" b="0" i="0" u="none" strike="noStrike" kern="0" cap="none" spc="0" normalizeH="0" baseline="0" noProof="0" dirty="0" err="1" smtClean="0">
                <a:ln>
                  <a:noFill/>
                </a:ln>
                <a:solidFill>
                  <a:srgbClr val="212267"/>
                </a:solidFill>
                <a:effectLst/>
                <a:uLnTx/>
                <a:uFillTx/>
                <a:latin typeface="+mn-lt"/>
                <a:ea typeface="+mn-ea"/>
                <a:cs typeface="+mn-cs"/>
              </a:rPr>
              <a:t>Dipyridamole</a:t>
            </a:r>
            <a:r>
              <a:rPr kumimoji="0" lang="en-US" sz="2400" b="0" i="0" u="none" strike="noStrike" kern="0" cap="none" spc="0" normalizeH="0" baseline="0" noProof="0" dirty="0" smtClean="0">
                <a:ln>
                  <a:noFill/>
                </a:ln>
                <a:solidFill>
                  <a:srgbClr val="212267"/>
                </a:solidFill>
                <a:effectLst/>
                <a:uLnTx/>
                <a:uFillTx/>
                <a:latin typeface="+mn-lt"/>
                <a:ea typeface="+mn-ea"/>
                <a:cs typeface="+mn-cs"/>
              </a:rPr>
              <a:t> plus ASA (</a:t>
            </a:r>
            <a:r>
              <a:rPr kumimoji="0" lang="en-US" sz="2400" b="0" i="1" u="none" strike="noStrike" kern="0" cap="none" spc="0" normalizeH="0" baseline="0" noProof="0" dirty="0" err="1" smtClean="0">
                <a:ln>
                  <a:noFill/>
                </a:ln>
                <a:solidFill>
                  <a:srgbClr val="212267"/>
                </a:solidFill>
                <a:effectLst/>
                <a:uLnTx/>
                <a:uFillTx/>
                <a:latin typeface="+mn-lt"/>
                <a:ea typeface="+mn-ea"/>
                <a:cs typeface="+mn-cs"/>
              </a:rPr>
              <a:t>Aggrenox</a:t>
            </a:r>
            <a:r>
              <a:rPr kumimoji="0" lang="en-US" sz="2400" b="0" i="1" u="none" strike="noStrike" kern="0" cap="none" spc="0" normalizeH="0" baseline="0" noProof="0" dirty="0" smtClean="0">
                <a:ln>
                  <a:noFill/>
                </a:ln>
                <a:solidFill>
                  <a:srgbClr val="212267"/>
                </a:solidFill>
                <a:effectLst/>
                <a:uLnTx/>
                <a:uFillTx/>
                <a:latin typeface="+mn-lt"/>
                <a:ea typeface="+mn-ea"/>
                <a:cs typeface="+mn-cs"/>
              </a:rPr>
              <a:t>)</a:t>
            </a:r>
          </a:p>
          <a:p>
            <a:pPr marL="742950" marR="0" lvl="1" indent="-285750" algn="l" defTabSz="914400" rtl="0" eaLnBrk="1" fontAlgn="base" latinLnBrk="0" hangingPunct="1">
              <a:lnSpc>
                <a:spcPct val="100000"/>
              </a:lnSpc>
              <a:spcBef>
                <a:spcPct val="5000"/>
              </a:spcBef>
              <a:spcAft>
                <a:spcPct val="30000"/>
              </a:spcAft>
              <a:buClr>
                <a:srgbClr val="CC0000"/>
              </a:buClr>
              <a:buSzPct val="75000"/>
              <a:buFontTx/>
              <a:buChar char="o"/>
              <a:tabLst/>
              <a:defRPr/>
            </a:pPr>
            <a:r>
              <a:rPr kumimoji="0" lang="en-US" sz="2400" b="0" i="0" u="none" strike="noStrike" kern="0" cap="none" spc="0" normalizeH="0" baseline="0" noProof="0" dirty="0" err="1" smtClean="0">
                <a:ln>
                  <a:noFill/>
                </a:ln>
                <a:solidFill>
                  <a:srgbClr val="212267"/>
                </a:solidFill>
                <a:effectLst/>
                <a:uLnTx/>
                <a:uFillTx/>
                <a:latin typeface="+mn-lt"/>
                <a:ea typeface="+mn-ea"/>
                <a:cs typeface="+mn-cs"/>
              </a:rPr>
              <a:t>Ticlopidine</a:t>
            </a:r>
            <a:r>
              <a:rPr kumimoji="0" lang="en-US" sz="2400" b="0" i="0" u="none" strike="noStrike" kern="0" cap="none" spc="0" normalizeH="0" baseline="0" noProof="0" dirty="0" smtClean="0">
                <a:ln>
                  <a:noFill/>
                </a:ln>
                <a:solidFill>
                  <a:srgbClr val="212267"/>
                </a:solidFill>
                <a:effectLst/>
                <a:uLnTx/>
                <a:uFillTx/>
                <a:latin typeface="+mn-lt"/>
                <a:ea typeface="+mn-ea"/>
                <a:cs typeface="+mn-cs"/>
              </a:rPr>
              <a:t> </a:t>
            </a:r>
            <a:r>
              <a:rPr kumimoji="0" lang="en-US" sz="2400" b="0" i="1" u="none" strike="noStrike" kern="0" cap="none" spc="0" normalizeH="0" baseline="0" noProof="0" dirty="0" smtClean="0">
                <a:ln>
                  <a:noFill/>
                </a:ln>
                <a:solidFill>
                  <a:srgbClr val="212267"/>
                </a:solidFill>
                <a:effectLst/>
                <a:uLnTx/>
                <a:uFillTx/>
                <a:latin typeface="+mn-lt"/>
                <a:ea typeface="+mn-ea"/>
                <a:cs typeface="+mn-cs"/>
              </a:rPr>
              <a:t>(</a:t>
            </a:r>
            <a:r>
              <a:rPr kumimoji="0" lang="en-US" sz="2400" b="0" i="1" u="none" strike="noStrike" kern="0" cap="none" spc="0" normalizeH="0" baseline="0" noProof="0" dirty="0" err="1" smtClean="0">
                <a:ln>
                  <a:noFill/>
                </a:ln>
                <a:solidFill>
                  <a:srgbClr val="212267"/>
                </a:solidFill>
                <a:effectLst/>
                <a:uLnTx/>
                <a:uFillTx/>
                <a:latin typeface="+mn-lt"/>
                <a:ea typeface="+mn-ea"/>
                <a:cs typeface="+mn-cs"/>
              </a:rPr>
              <a:t>Ticlid</a:t>
            </a:r>
            <a:r>
              <a:rPr kumimoji="0" lang="en-US" sz="2400" b="0" i="1" u="none" strike="noStrike" kern="0" cap="none" spc="0" normalizeH="0" baseline="0" noProof="0" dirty="0" smtClean="0">
                <a:ln>
                  <a:noFill/>
                </a:ln>
                <a:solidFill>
                  <a:srgbClr val="212267"/>
                </a:solidFill>
                <a:effectLst/>
                <a:uLnTx/>
                <a:uFillTx/>
                <a:latin typeface="+mn-lt"/>
                <a:ea typeface="+mn-ea"/>
                <a:cs typeface="+mn-cs"/>
              </a:rPr>
              <a:t>)</a:t>
            </a:r>
            <a:endParaRPr kumimoji="0" lang="en-US" sz="2400" b="0" i="1" u="none" strike="noStrike" kern="0" cap="none" spc="0" normalizeH="0" baseline="0" noProof="0" dirty="0">
              <a:ln>
                <a:noFill/>
              </a:ln>
              <a:solidFill>
                <a:srgbClr val="212267"/>
              </a:solidFill>
              <a:effectLst/>
              <a:uLnTx/>
              <a:uFillTx/>
              <a:latin typeface="+mn-lt"/>
              <a:ea typeface="+mn-ea"/>
              <a:cs typeface="+mn-cs"/>
            </a:endParaRPr>
          </a:p>
        </p:txBody>
      </p:sp>
      <p:sp>
        <p:nvSpPr>
          <p:cNvPr id="6" name="Rectangle 3"/>
          <p:cNvSpPr>
            <a:spLocks noChangeArrowheads="1"/>
          </p:cNvSpPr>
          <p:nvPr/>
        </p:nvSpPr>
        <p:spPr bwMode="auto">
          <a:xfrm>
            <a:off x="4572000" y="1752600"/>
            <a:ext cx="4321175" cy="3524250"/>
          </a:xfrm>
          <a:prstGeom prst="rect">
            <a:avLst/>
          </a:prstGeom>
          <a:noFill/>
          <a:ln w="9525">
            <a:noFill/>
            <a:miter lim="800000"/>
            <a:headEnd/>
            <a:tailEnd/>
          </a:ln>
        </p:spPr>
        <p:txBody>
          <a:bodyPr>
            <a:prstTxWarp prst="textNoShape">
              <a:avLst/>
            </a:prstTxWarp>
          </a:bodyPr>
          <a:lstStyle/>
          <a:p>
            <a:pPr marL="609600" indent="-609600" eaLnBrk="1" hangingPunct="1">
              <a:spcBef>
                <a:spcPct val="5000"/>
              </a:spcBef>
              <a:spcAft>
                <a:spcPct val="30000"/>
              </a:spcAft>
              <a:buClr>
                <a:srgbClr val="CC0000"/>
              </a:buClr>
              <a:buSzPct val="80000"/>
              <a:buFont typeface="Wingdings" pitchFamily="-84" charset="2"/>
              <a:buNone/>
            </a:pPr>
            <a:r>
              <a:rPr lang="en-US" sz="2400" b="1" dirty="0" smtClean="0">
                <a:solidFill>
                  <a:srgbClr val="212267"/>
                </a:solidFill>
              </a:rPr>
              <a:t>Anticoagulants:</a:t>
            </a:r>
            <a:endParaRPr lang="en-US" sz="2400" b="1" dirty="0">
              <a:solidFill>
                <a:srgbClr val="212267"/>
              </a:solidFill>
            </a:endParaRPr>
          </a:p>
          <a:p>
            <a:pPr marL="990600" lvl="1" indent="-533400" eaLnBrk="1" hangingPunct="1">
              <a:spcBef>
                <a:spcPct val="5000"/>
              </a:spcBef>
              <a:spcAft>
                <a:spcPct val="30000"/>
              </a:spcAft>
              <a:buClr>
                <a:srgbClr val="CC0000"/>
              </a:buClr>
              <a:buSzPct val="75000"/>
              <a:buFontTx/>
              <a:buChar char="o"/>
            </a:pPr>
            <a:r>
              <a:rPr lang="en-US" sz="2400" dirty="0">
                <a:solidFill>
                  <a:srgbClr val="212267"/>
                </a:solidFill>
              </a:rPr>
              <a:t>Warfarin </a:t>
            </a:r>
            <a:r>
              <a:rPr lang="en-US" sz="2400" i="1" dirty="0">
                <a:solidFill>
                  <a:srgbClr val="212267"/>
                </a:solidFill>
              </a:rPr>
              <a:t>( Coumadin</a:t>
            </a:r>
            <a:r>
              <a:rPr lang="en-US" sz="2400" i="1" dirty="0" smtClean="0">
                <a:solidFill>
                  <a:srgbClr val="212267"/>
                </a:solidFill>
              </a:rPr>
              <a:t>)</a:t>
            </a:r>
          </a:p>
          <a:p>
            <a:pPr marL="990600" lvl="1" indent="-533400" eaLnBrk="1" hangingPunct="1">
              <a:spcBef>
                <a:spcPct val="5000"/>
              </a:spcBef>
              <a:spcAft>
                <a:spcPct val="30000"/>
              </a:spcAft>
              <a:buClr>
                <a:srgbClr val="CC0000"/>
              </a:buClr>
              <a:buSzPct val="75000"/>
              <a:buFontTx/>
              <a:buChar char="o"/>
            </a:pPr>
            <a:r>
              <a:rPr lang="en-US" sz="2400" dirty="0" err="1" smtClean="0">
                <a:solidFill>
                  <a:srgbClr val="212267"/>
                </a:solidFill>
              </a:rPr>
              <a:t>Dabigitran</a:t>
            </a:r>
            <a:r>
              <a:rPr lang="en-US" sz="2400" i="1" dirty="0" smtClean="0">
                <a:solidFill>
                  <a:srgbClr val="212267"/>
                </a:solidFill>
              </a:rPr>
              <a:t> (</a:t>
            </a:r>
            <a:r>
              <a:rPr lang="en-US" sz="2400" i="1" dirty="0" err="1" smtClean="0">
                <a:solidFill>
                  <a:srgbClr val="212267"/>
                </a:solidFill>
              </a:rPr>
              <a:t>Pradax</a:t>
            </a:r>
            <a:r>
              <a:rPr lang="en-US" sz="2400" i="1" dirty="0" smtClean="0">
                <a:solidFill>
                  <a:srgbClr val="212267"/>
                </a:solidFill>
              </a:rPr>
              <a:t>)</a:t>
            </a:r>
          </a:p>
          <a:p>
            <a:pPr marL="990600" lvl="1" indent="-533400" eaLnBrk="1" hangingPunct="1">
              <a:spcBef>
                <a:spcPct val="5000"/>
              </a:spcBef>
              <a:spcAft>
                <a:spcPct val="30000"/>
              </a:spcAft>
              <a:buClr>
                <a:srgbClr val="CC0000"/>
              </a:buClr>
              <a:buSzPct val="75000"/>
              <a:buFontTx/>
              <a:buChar char="o"/>
            </a:pPr>
            <a:r>
              <a:rPr lang="en-US" sz="2400" dirty="0" err="1" smtClean="0">
                <a:solidFill>
                  <a:srgbClr val="212267"/>
                </a:solidFill>
              </a:rPr>
              <a:t>Rivaroxaban</a:t>
            </a:r>
            <a:r>
              <a:rPr lang="en-US" sz="2400" dirty="0" smtClean="0">
                <a:solidFill>
                  <a:srgbClr val="212267"/>
                </a:solidFill>
              </a:rPr>
              <a:t> </a:t>
            </a:r>
            <a:r>
              <a:rPr lang="en-US" sz="2400" i="1" dirty="0" smtClean="0">
                <a:solidFill>
                  <a:srgbClr val="212267"/>
                </a:solidFill>
              </a:rPr>
              <a:t>(</a:t>
            </a:r>
            <a:r>
              <a:rPr lang="en-US" sz="2400" i="1" dirty="0" err="1" smtClean="0">
                <a:solidFill>
                  <a:srgbClr val="212267"/>
                </a:solidFill>
              </a:rPr>
              <a:t>Xarelto</a:t>
            </a:r>
            <a:r>
              <a:rPr lang="en-US" sz="2400" i="1" dirty="0" smtClean="0">
                <a:solidFill>
                  <a:srgbClr val="212267"/>
                </a:solidFill>
              </a:rPr>
              <a:t>)</a:t>
            </a:r>
          </a:p>
          <a:p>
            <a:pPr marL="990600" lvl="1" indent="-533400" eaLnBrk="1" hangingPunct="1">
              <a:spcBef>
                <a:spcPct val="5000"/>
              </a:spcBef>
              <a:spcAft>
                <a:spcPct val="30000"/>
              </a:spcAft>
              <a:buClr>
                <a:srgbClr val="CC0000"/>
              </a:buClr>
              <a:buSzPct val="75000"/>
              <a:buFontTx/>
              <a:buChar char="o"/>
            </a:pPr>
            <a:r>
              <a:rPr lang="en-US" sz="2400" dirty="0" err="1" smtClean="0">
                <a:solidFill>
                  <a:srgbClr val="212267"/>
                </a:solidFill>
              </a:rPr>
              <a:t>Apixaban</a:t>
            </a:r>
            <a:r>
              <a:rPr lang="en-US" sz="2400" dirty="0" smtClean="0">
                <a:solidFill>
                  <a:srgbClr val="212267"/>
                </a:solidFill>
              </a:rPr>
              <a:t> </a:t>
            </a:r>
            <a:r>
              <a:rPr lang="en-US" sz="2400" i="1" dirty="0" smtClean="0">
                <a:solidFill>
                  <a:srgbClr val="212267"/>
                </a:solidFill>
              </a:rPr>
              <a:t>(</a:t>
            </a:r>
            <a:r>
              <a:rPr lang="en-US" sz="2400" i="1" dirty="0" err="1" smtClean="0">
                <a:solidFill>
                  <a:srgbClr val="212267"/>
                </a:solidFill>
              </a:rPr>
              <a:t>Eliquis</a:t>
            </a:r>
            <a:r>
              <a:rPr lang="en-US" sz="2400" i="1" dirty="0" smtClean="0">
                <a:solidFill>
                  <a:srgbClr val="212267"/>
                </a:solidFill>
              </a:rPr>
              <a:t>)</a:t>
            </a:r>
          </a:p>
          <a:p>
            <a:pPr marL="990600" lvl="1" indent="-533400" eaLnBrk="1" hangingPunct="1">
              <a:spcBef>
                <a:spcPct val="5000"/>
              </a:spcBef>
              <a:spcAft>
                <a:spcPct val="30000"/>
              </a:spcAft>
              <a:buClr>
                <a:srgbClr val="CC0000"/>
              </a:buClr>
              <a:buSzPct val="75000"/>
            </a:pPr>
            <a:endParaRPr lang="en-US" sz="900" i="1" dirty="0">
              <a:solidFill>
                <a:srgbClr val="212267"/>
              </a:solidFill>
            </a:endParaRPr>
          </a:p>
          <a:p>
            <a:pPr marL="609600" indent="-609600" eaLnBrk="1" hangingPunct="1">
              <a:spcBef>
                <a:spcPct val="5000"/>
              </a:spcBef>
              <a:spcAft>
                <a:spcPct val="30000"/>
              </a:spcAft>
              <a:buClr>
                <a:srgbClr val="CC0000"/>
              </a:buClr>
              <a:buSzPct val="80000"/>
              <a:buFont typeface="Wingdings" pitchFamily="-84" charset="2"/>
              <a:buNone/>
            </a:pPr>
            <a:r>
              <a:rPr lang="en-US" sz="2400" b="1" dirty="0" err="1">
                <a:solidFill>
                  <a:srgbClr val="212267"/>
                </a:solidFill>
              </a:rPr>
              <a:t>Heparinoids</a:t>
            </a:r>
            <a:r>
              <a:rPr lang="en-US" sz="2400" b="1" dirty="0">
                <a:solidFill>
                  <a:srgbClr val="212267"/>
                </a:solidFill>
              </a:rPr>
              <a:t> </a:t>
            </a:r>
            <a:r>
              <a:rPr lang="en-US" sz="2400" dirty="0">
                <a:solidFill>
                  <a:srgbClr val="212267"/>
                </a:solidFill>
              </a:rPr>
              <a:t>(Injections):</a:t>
            </a:r>
          </a:p>
          <a:p>
            <a:pPr marL="990600" lvl="1" indent="-533400" eaLnBrk="1" hangingPunct="1">
              <a:spcBef>
                <a:spcPct val="5000"/>
              </a:spcBef>
              <a:spcAft>
                <a:spcPct val="30000"/>
              </a:spcAft>
              <a:buClr>
                <a:srgbClr val="CC0000"/>
              </a:buClr>
              <a:buSzPct val="75000"/>
              <a:buFontTx/>
              <a:buChar char="o"/>
            </a:pPr>
            <a:r>
              <a:rPr lang="en-US" sz="2400" dirty="0">
                <a:solidFill>
                  <a:srgbClr val="212267"/>
                </a:solidFill>
              </a:rPr>
              <a:t>Heparin, </a:t>
            </a:r>
            <a:r>
              <a:rPr lang="en-US" sz="2400" dirty="0" err="1">
                <a:solidFill>
                  <a:srgbClr val="212267"/>
                </a:solidFill>
              </a:rPr>
              <a:t>Enoxaparin</a:t>
            </a:r>
            <a:r>
              <a:rPr lang="en-US" sz="2400" dirty="0">
                <a:solidFill>
                  <a:srgbClr val="212267"/>
                </a:solidFill>
              </a:rPr>
              <a:t> </a:t>
            </a:r>
            <a:r>
              <a:rPr lang="en-US" sz="2400" i="1" dirty="0">
                <a:solidFill>
                  <a:srgbClr val="212267"/>
                </a:solidFill>
              </a:rPr>
              <a:t>(</a:t>
            </a:r>
            <a:r>
              <a:rPr lang="en-US" sz="2400" i="1" dirty="0" err="1">
                <a:solidFill>
                  <a:srgbClr val="212267"/>
                </a:solidFill>
              </a:rPr>
              <a:t>Lovenox</a:t>
            </a:r>
            <a:r>
              <a:rPr lang="en-US" sz="2400" i="1" dirty="0">
                <a:solidFill>
                  <a:srgbClr val="212267"/>
                </a:solidFill>
              </a:rPr>
              <a:t>)</a:t>
            </a:r>
          </a:p>
          <a:p>
            <a:pPr marL="990600" lvl="1" indent="-533400" eaLnBrk="1" hangingPunct="1">
              <a:spcBef>
                <a:spcPct val="5000"/>
              </a:spcBef>
              <a:spcAft>
                <a:spcPct val="30000"/>
              </a:spcAft>
              <a:buClr>
                <a:srgbClr val="CC0000"/>
              </a:buClr>
              <a:buSzPct val="75000"/>
              <a:buFontTx/>
              <a:buChar char="o"/>
            </a:pPr>
            <a:r>
              <a:rPr lang="en-US" sz="2400" dirty="0" err="1">
                <a:solidFill>
                  <a:srgbClr val="212267"/>
                </a:solidFill>
              </a:rPr>
              <a:t>Fondaparinux</a:t>
            </a:r>
            <a:r>
              <a:rPr lang="en-US" sz="2400" dirty="0">
                <a:solidFill>
                  <a:srgbClr val="212267"/>
                </a:solidFill>
              </a:rPr>
              <a:t> </a:t>
            </a:r>
            <a:r>
              <a:rPr lang="en-US" sz="2400" i="1" dirty="0">
                <a:solidFill>
                  <a:srgbClr val="212267"/>
                </a:solidFill>
              </a:rPr>
              <a:t>(</a:t>
            </a:r>
            <a:r>
              <a:rPr lang="en-US" sz="2000" i="1" dirty="0" err="1">
                <a:solidFill>
                  <a:srgbClr val="212267"/>
                </a:solidFill>
              </a:rPr>
              <a:t>Atrixa</a:t>
            </a:r>
            <a:r>
              <a:rPr lang="en-US" sz="2000" i="1" dirty="0">
                <a:solidFill>
                  <a:srgbClr val="212267"/>
                </a:solidFill>
              </a:rPr>
              <a:t>)</a:t>
            </a:r>
          </a:p>
          <a:p>
            <a:pPr marL="990600" lvl="1" indent="-533400" eaLnBrk="1" hangingPunct="1">
              <a:spcBef>
                <a:spcPct val="5000"/>
              </a:spcBef>
              <a:spcAft>
                <a:spcPct val="30000"/>
              </a:spcAft>
              <a:buClr>
                <a:srgbClr val="CC0000"/>
              </a:buClr>
              <a:buSzPct val="75000"/>
              <a:buFontTx/>
              <a:buChar char="o"/>
            </a:pPr>
            <a:endParaRPr lang="en-US" sz="2000" i="1" dirty="0">
              <a:solidFill>
                <a:srgbClr val="212267"/>
              </a:solidFill>
            </a:endParaRPr>
          </a:p>
        </p:txBody>
      </p:sp>
      <p:pic>
        <p:nvPicPr>
          <p:cNvPr id="7" name="Picture 5" descr="MCj04039830000[1]"/>
          <p:cNvPicPr>
            <a:picLocks noChangeAspect="1" noChangeArrowheads="1"/>
          </p:cNvPicPr>
          <p:nvPr/>
        </p:nvPicPr>
        <p:blipFill>
          <a:blip r:embed="rId3"/>
          <a:srcRect/>
          <a:stretch>
            <a:fillRect/>
          </a:stretch>
        </p:blipFill>
        <p:spPr bwMode="auto">
          <a:xfrm>
            <a:off x="2057400" y="5029200"/>
            <a:ext cx="1073150" cy="1073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908720"/>
            <a:ext cx="8229600" cy="685800"/>
          </a:xfrm>
        </p:spPr>
        <p:txBody>
          <a:bodyPr>
            <a:normAutofit fontScale="90000"/>
          </a:bodyPr>
          <a:lstStyle/>
          <a:p>
            <a:r>
              <a:rPr lang="en-US" dirty="0" smtClean="0"/>
              <a:t>Prescription for Antithrombotic   Medication at Discharge</a:t>
            </a:r>
            <a:br>
              <a:rPr lang="en-US" dirty="0" smtClean="0"/>
            </a:br>
            <a:endParaRPr lang="en-US" dirty="0"/>
          </a:p>
        </p:txBody>
      </p:sp>
      <p:sp>
        <p:nvSpPr>
          <p:cNvPr id="3" name="Content Placeholder 2"/>
          <p:cNvSpPr>
            <a:spLocks noGrp="1"/>
          </p:cNvSpPr>
          <p:nvPr>
            <p:ph idx="1"/>
          </p:nvPr>
        </p:nvSpPr>
        <p:spPr/>
        <p:txBody>
          <a:bodyPr/>
          <a:lstStyle/>
          <a:p>
            <a:pPr>
              <a:buNone/>
            </a:pPr>
            <a:r>
              <a:rPr lang="en-US" b="1" i="1" u="sng" dirty="0" smtClean="0">
                <a:solidFill>
                  <a:srgbClr val="800000"/>
                </a:solidFill>
              </a:rPr>
              <a:t>Where</a:t>
            </a:r>
            <a:r>
              <a:rPr lang="en-US" b="1" i="1" dirty="0" smtClean="0">
                <a:solidFill>
                  <a:srgbClr val="800000"/>
                </a:solidFill>
              </a:rPr>
              <a:t> </a:t>
            </a:r>
            <a:r>
              <a:rPr lang="en-US" dirty="0" smtClean="0"/>
              <a:t>you will find it</a:t>
            </a:r>
          </a:p>
          <a:p>
            <a:r>
              <a:rPr lang="en-US" dirty="0" smtClean="0"/>
              <a:t>Discharge summary</a:t>
            </a:r>
          </a:p>
          <a:p>
            <a:r>
              <a:rPr lang="en-US" dirty="0" smtClean="0"/>
              <a:t>Discharge medication list </a:t>
            </a:r>
          </a:p>
          <a:p>
            <a:r>
              <a:rPr lang="en-US" dirty="0" smtClean="0"/>
              <a:t>Discharge prescription copy</a:t>
            </a:r>
          </a:p>
          <a:p>
            <a:r>
              <a:rPr lang="en-US" dirty="0" smtClean="0"/>
              <a:t>Face sheet</a:t>
            </a:r>
          </a:p>
          <a:p>
            <a:r>
              <a:rPr lang="en-US" dirty="0" smtClean="0"/>
              <a:t>Discharge communication tool</a:t>
            </a:r>
          </a:p>
          <a:p>
            <a:r>
              <a:rPr lang="en-US" dirty="0" smtClean="0"/>
              <a:t>Inter-facility Transfer Sheet</a:t>
            </a:r>
          </a:p>
          <a:p>
            <a:r>
              <a:rPr lang="en-US" dirty="0" smtClean="0"/>
              <a:t>MD orders</a:t>
            </a:r>
          </a:p>
          <a:p>
            <a:r>
              <a:rPr lang="en-US" dirty="0" smtClean="0"/>
              <a:t>Nurses Notes</a:t>
            </a:r>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51</a:t>
            </a:fld>
            <a:endParaRPr lang="en-CA"/>
          </a:p>
        </p:txBody>
      </p:sp>
      <p:pic>
        <p:nvPicPr>
          <p:cNvPr id="5" name="Picture 8" descr="MPj04096680000[1]"/>
          <p:cNvPicPr>
            <a:picLocks noChangeAspect="1" noChangeArrowheads="1"/>
          </p:cNvPicPr>
          <p:nvPr/>
        </p:nvPicPr>
        <p:blipFill>
          <a:blip r:embed="rId3"/>
          <a:srcRect/>
          <a:stretch>
            <a:fillRect/>
          </a:stretch>
        </p:blipFill>
        <p:spPr bwMode="auto">
          <a:xfrm>
            <a:off x="6019800" y="2438400"/>
            <a:ext cx="2295525" cy="2295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066800"/>
            <a:ext cx="8229600" cy="685800"/>
          </a:xfrm>
        </p:spPr>
        <p:txBody>
          <a:bodyPr>
            <a:normAutofit fontScale="90000"/>
          </a:bodyPr>
          <a:lstStyle/>
          <a:p>
            <a:r>
              <a:rPr lang="en-US" dirty="0" smtClean="0"/>
              <a:t>Prescription for Antithrombotic   Medication at Discharge</a:t>
            </a:r>
            <a:br>
              <a:rPr lang="en-US" dirty="0" smtClean="0"/>
            </a:br>
            <a:endParaRPr lang="en-US" dirty="0"/>
          </a:p>
        </p:txBody>
      </p:sp>
      <p:sp>
        <p:nvSpPr>
          <p:cNvPr id="3" name="Content Placeholder 2"/>
          <p:cNvSpPr>
            <a:spLocks noGrp="1"/>
          </p:cNvSpPr>
          <p:nvPr>
            <p:ph idx="1"/>
          </p:nvPr>
        </p:nvSpPr>
        <p:spPr>
          <a:xfrm>
            <a:off x="381000" y="1828800"/>
            <a:ext cx="8229600" cy="4325112"/>
          </a:xfrm>
        </p:spPr>
        <p:txBody>
          <a:bodyPr/>
          <a:lstStyle/>
          <a:p>
            <a:pPr>
              <a:lnSpc>
                <a:spcPct val="90000"/>
              </a:lnSpc>
              <a:spcAft>
                <a:spcPts val="600"/>
              </a:spcAft>
              <a:buNone/>
            </a:pPr>
            <a:r>
              <a:rPr lang="en-US" sz="3200" b="1" dirty="0" smtClean="0"/>
              <a:t>CIHI Data Entry (Field 91):  Yes / No</a:t>
            </a:r>
          </a:p>
          <a:p>
            <a:pPr>
              <a:lnSpc>
                <a:spcPct val="90000"/>
              </a:lnSpc>
              <a:spcAft>
                <a:spcPts val="600"/>
              </a:spcAft>
            </a:pPr>
            <a:r>
              <a:rPr lang="en-US" b="1" dirty="0" smtClean="0"/>
              <a:t>Y </a:t>
            </a:r>
            <a:r>
              <a:rPr lang="en-US" dirty="0" smtClean="0"/>
              <a:t>if there is documentation that the patient was given a prescription for </a:t>
            </a:r>
            <a:r>
              <a:rPr lang="en-US" dirty="0" err="1" smtClean="0"/>
              <a:t>Antithrombotics</a:t>
            </a:r>
            <a:endParaRPr lang="en-US" dirty="0" smtClean="0"/>
          </a:p>
          <a:p>
            <a:pPr>
              <a:lnSpc>
                <a:spcPct val="90000"/>
              </a:lnSpc>
              <a:spcAft>
                <a:spcPts val="600"/>
              </a:spcAft>
            </a:pPr>
            <a:r>
              <a:rPr lang="en-US" b="1" dirty="0" smtClean="0"/>
              <a:t>N</a:t>
            </a:r>
            <a:r>
              <a:rPr lang="en-US" dirty="0" smtClean="0"/>
              <a:t> if the patient was not prescribed </a:t>
            </a:r>
            <a:r>
              <a:rPr lang="en-US" dirty="0" err="1" smtClean="0"/>
              <a:t>Antithrombotics</a:t>
            </a:r>
            <a:r>
              <a:rPr lang="en-US" dirty="0" smtClean="0"/>
              <a:t> or there is no documentation that the patient was given a prescription for </a:t>
            </a:r>
            <a:r>
              <a:rPr lang="en-US" dirty="0" err="1" smtClean="0"/>
              <a:t>Antithrombotics</a:t>
            </a:r>
            <a:endParaRPr lang="en-US" dirty="0" smtClean="0"/>
          </a:p>
          <a:p>
            <a:pPr>
              <a:lnSpc>
                <a:spcPct val="90000"/>
              </a:lnSpc>
              <a:spcAft>
                <a:spcPts val="600"/>
              </a:spcAft>
            </a:pPr>
            <a:r>
              <a:rPr lang="en-US" b="1" dirty="0" smtClean="0"/>
              <a:t>9</a:t>
            </a:r>
            <a:r>
              <a:rPr lang="en-US" dirty="0" smtClean="0"/>
              <a:t> if discharge notes/summary not available</a:t>
            </a:r>
          </a:p>
          <a:p>
            <a:pPr>
              <a:lnSpc>
                <a:spcPct val="90000"/>
              </a:lnSpc>
              <a:spcAft>
                <a:spcPts val="600"/>
              </a:spcAft>
            </a:pPr>
            <a:r>
              <a:rPr lang="en-US" b="1" dirty="0" smtClean="0"/>
              <a:t>8</a:t>
            </a:r>
            <a:r>
              <a:rPr lang="en-US" dirty="0" smtClean="0"/>
              <a:t> Not applicable (ICH,SAH)</a:t>
            </a:r>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52</a:t>
            </a:fld>
            <a:endParaRPr lang="en-CA"/>
          </a:p>
        </p:txBody>
      </p:sp>
      <p:graphicFrame>
        <p:nvGraphicFramePr>
          <p:cNvPr id="6" name="Group 168"/>
          <p:cNvGraphicFramePr>
            <a:graphicFrameLocks/>
          </p:cNvGraphicFramePr>
          <p:nvPr/>
        </p:nvGraphicFramePr>
        <p:xfrm>
          <a:off x="577627" y="5891799"/>
          <a:ext cx="8204936" cy="818197"/>
        </p:xfrm>
        <a:graphic>
          <a:graphicData uri="http://schemas.openxmlformats.org/drawingml/2006/table">
            <a:tbl>
              <a:tblPr/>
              <a:tblGrid>
                <a:gridCol w="895140"/>
                <a:gridCol w="393922"/>
                <a:gridCol w="392390"/>
                <a:gridCol w="393923"/>
                <a:gridCol w="352538"/>
                <a:gridCol w="433775"/>
                <a:gridCol w="393923"/>
                <a:gridCol w="392390"/>
                <a:gridCol w="392390"/>
                <a:gridCol w="393922"/>
                <a:gridCol w="392390"/>
                <a:gridCol w="393923"/>
                <a:gridCol w="392390"/>
                <a:gridCol w="393922"/>
                <a:gridCol w="393923"/>
                <a:gridCol w="392390"/>
                <a:gridCol w="519610"/>
                <a:gridCol w="892075"/>
              </a:tblGrid>
              <a:tr h="27004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340</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D</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D</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H</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H</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14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X</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Univers" pitchFamily="34" charset="0"/>
                          <a:ea typeface="Times New Roman" pitchFamily="-84" charset="0"/>
                          <a:cs typeface="Times New Roman" pitchFamily="-84" charset="0"/>
                        </a:rPr>
                        <a:t>YY</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YY</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Arial" pitchFamily="-84" charset="0"/>
                          <a:ea typeface="ヒラギノ角ゴ Pro W3" pitchFamily="-84" charset="-128"/>
                          <a:cs typeface="ヒラギノ角ゴ Pro W3" pitchFamily="-84" charset="-128"/>
                        </a:rPr>
                        <a:t>MM</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Arial" pitchFamily="-84" charset="0"/>
                          <a:ea typeface="ヒラギノ角ゴ Pro W3" pitchFamily="-84" charset="-128"/>
                          <a:cs typeface="ヒラギノ角ゴ Pro W3" pitchFamily="-84" charset="-128"/>
                        </a:rPr>
                        <a:t>D</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Arial" pitchFamily="-84" charset="0"/>
                          <a:ea typeface="ヒラギノ角ゴ Pro W3" pitchFamily="-84" charset="-128"/>
                          <a:cs typeface="ヒラギノ角ゴ Pro W3" pitchFamily="-84" charset="-128"/>
                        </a:rPr>
                        <a:t>D</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4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HHMM</a:t>
                      </a:r>
                      <a:endParaRPr kumimoji="0" lang="en-CA" sz="14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FF"/>
                    </a:solidFill>
                  </a:tcPr>
                </a:tc>
              </a:tr>
              <a:tr h="3000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79</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80</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81</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82</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83</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84</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85</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86</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87</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88</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89</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90</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91</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92</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93</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94</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95</a:t>
                      </a:r>
                      <a:endParaRPr kumimoji="0" lang="en-CA" sz="1200" b="1"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2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96</a:t>
                      </a:r>
                      <a:endParaRPr kumimoji="0" lang="en-CA" sz="1200" b="1"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143000"/>
          </a:xfrm>
        </p:spPr>
        <p:txBody>
          <a:bodyPr>
            <a:normAutofit fontScale="90000"/>
          </a:bodyPr>
          <a:lstStyle/>
          <a:p>
            <a:r>
              <a:rPr lang="en-US" dirty="0" smtClean="0"/>
              <a:t>Referral to Stroke Prevention Services/Clinic at Discharge from the ED</a:t>
            </a:r>
            <a:br>
              <a:rPr lang="en-US" dirty="0" smtClean="0"/>
            </a:br>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53</a:t>
            </a:fld>
            <a:endParaRPr lang="en-CA"/>
          </a:p>
        </p:txBody>
      </p:sp>
      <p:pic>
        <p:nvPicPr>
          <p:cNvPr id="5" name="Picture 7" descr="MCj02396570000[1]"/>
          <p:cNvPicPr>
            <a:picLocks noChangeAspect="1" noChangeArrowheads="1"/>
          </p:cNvPicPr>
          <p:nvPr/>
        </p:nvPicPr>
        <p:blipFill>
          <a:blip r:embed="rId3"/>
          <a:srcRect/>
          <a:stretch>
            <a:fillRect/>
          </a:stretch>
        </p:blipFill>
        <p:spPr bwMode="auto">
          <a:xfrm>
            <a:off x="381000" y="2590800"/>
            <a:ext cx="3527425" cy="2741612"/>
          </a:xfrm>
          <a:prstGeom prst="rect">
            <a:avLst/>
          </a:prstGeom>
          <a:noFill/>
          <a:ln w="9525">
            <a:noFill/>
            <a:miter lim="800000"/>
            <a:headEnd/>
            <a:tailEnd/>
          </a:ln>
        </p:spPr>
      </p:pic>
      <p:sp>
        <p:nvSpPr>
          <p:cNvPr id="6" name="AutoShape 8"/>
          <p:cNvSpPr>
            <a:spLocks noChangeArrowheads="1"/>
          </p:cNvSpPr>
          <p:nvPr/>
        </p:nvSpPr>
        <p:spPr bwMode="auto">
          <a:xfrm>
            <a:off x="4119562" y="3743325"/>
            <a:ext cx="1169988" cy="504825"/>
          </a:xfrm>
          <a:custGeom>
            <a:avLst/>
            <a:gdLst>
              <a:gd name="T0" fmla="*/ 877491 w 21600"/>
              <a:gd name="T1" fmla="*/ 0 h 21600"/>
              <a:gd name="T2" fmla="*/ 0 w 21600"/>
              <a:gd name="T3" fmla="*/ 252413 h 21600"/>
              <a:gd name="T4" fmla="*/ 877491 w 21600"/>
              <a:gd name="T5" fmla="*/ 504825 h 21600"/>
              <a:gd name="T6" fmla="*/ 1169988 w 21600"/>
              <a:gd name="T7" fmla="*/ 252413 h 21600"/>
              <a:gd name="T8" fmla="*/ 3 60000 65536"/>
              <a:gd name="T9" fmla="*/ 2 60000 65536"/>
              <a:gd name="T10" fmla="*/ 1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FF"/>
          </a:solidFill>
          <a:ln w="9525">
            <a:solidFill>
              <a:schemeClr val="tx1"/>
            </a:solidFill>
            <a:miter lim="800000"/>
            <a:headEnd/>
            <a:tailEnd/>
          </a:ln>
        </p:spPr>
        <p:txBody>
          <a:bodyPr wrap="none" anchor="ctr">
            <a:prstTxWarp prst="textNoShape">
              <a:avLst/>
            </a:prstTxWarp>
          </a:bodyPr>
          <a:lstStyle/>
          <a:p>
            <a:endParaRPr lang="en-US"/>
          </a:p>
        </p:txBody>
      </p:sp>
      <p:grpSp>
        <p:nvGrpSpPr>
          <p:cNvPr id="7" name="Group 14"/>
          <p:cNvGrpSpPr>
            <a:grpSpLocks/>
          </p:cNvGrpSpPr>
          <p:nvPr/>
        </p:nvGrpSpPr>
        <p:grpSpPr bwMode="auto">
          <a:xfrm>
            <a:off x="5399087" y="2489200"/>
            <a:ext cx="3289300" cy="2890837"/>
            <a:chOff x="3688" y="1942"/>
            <a:chExt cx="2072" cy="1821"/>
          </a:xfrm>
        </p:grpSpPr>
        <p:grpSp>
          <p:nvGrpSpPr>
            <p:cNvPr id="8" name="Group 11"/>
            <p:cNvGrpSpPr>
              <a:grpSpLocks/>
            </p:cNvGrpSpPr>
            <p:nvPr/>
          </p:nvGrpSpPr>
          <p:grpSpPr bwMode="auto">
            <a:xfrm>
              <a:off x="3688" y="1942"/>
              <a:ext cx="2072" cy="1821"/>
              <a:chOff x="3688" y="1942"/>
              <a:chExt cx="2072" cy="1821"/>
            </a:xfrm>
          </p:grpSpPr>
          <p:pic>
            <p:nvPicPr>
              <p:cNvPr id="10" name="Picture 9" descr="MCBS00405_0000[1]"/>
              <p:cNvPicPr>
                <a:picLocks noChangeAspect="1" noChangeArrowheads="1"/>
              </p:cNvPicPr>
              <p:nvPr/>
            </p:nvPicPr>
            <p:blipFill>
              <a:blip r:embed="rId4"/>
              <a:srcRect/>
              <a:stretch>
                <a:fillRect/>
              </a:stretch>
            </p:blipFill>
            <p:spPr bwMode="auto">
              <a:xfrm>
                <a:off x="3688" y="1942"/>
                <a:ext cx="2072" cy="1821"/>
              </a:xfrm>
              <a:prstGeom prst="rect">
                <a:avLst/>
              </a:prstGeom>
              <a:noFill/>
              <a:ln w="9525">
                <a:noFill/>
                <a:miter lim="800000"/>
                <a:headEnd/>
                <a:tailEnd/>
              </a:ln>
            </p:spPr>
          </p:pic>
          <p:sp>
            <p:nvSpPr>
              <p:cNvPr id="11" name="Text Box 10"/>
              <p:cNvSpPr txBox="1">
                <a:spLocks noChangeArrowheads="1"/>
              </p:cNvSpPr>
              <p:nvPr/>
            </p:nvSpPr>
            <p:spPr bwMode="auto">
              <a:xfrm rot="715477">
                <a:off x="3844" y="2144"/>
                <a:ext cx="1117" cy="301"/>
              </a:xfrm>
              <a:prstGeom prst="rect">
                <a:avLst/>
              </a:prstGeom>
              <a:noFill/>
              <a:ln w="9525">
                <a:noFill/>
                <a:miter lim="800000"/>
                <a:headEnd/>
                <a:tailEnd/>
              </a:ln>
            </p:spPr>
            <p:txBody>
              <a:bodyPr>
                <a:prstTxWarp prst="textNoShape">
                  <a:avLst/>
                </a:prstTxWarp>
                <a:spAutoFit/>
              </a:bodyPr>
              <a:lstStyle/>
              <a:p>
                <a:pPr>
                  <a:lnSpc>
                    <a:spcPct val="55000"/>
                  </a:lnSpc>
                </a:pPr>
                <a:r>
                  <a:rPr lang="en-US" sz="1000" b="1">
                    <a:solidFill>
                      <a:srgbClr val="800000"/>
                    </a:solidFill>
                  </a:rPr>
                  <a:t>Stroke Prevention </a:t>
                </a:r>
              </a:p>
              <a:p>
                <a:pPr>
                  <a:lnSpc>
                    <a:spcPct val="55000"/>
                  </a:lnSpc>
                </a:pPr>
                <a:r>
                  <a:rPr lang="en-US" sz="1000" b="1">
                    <a:solidFill>
                      <a:srgbClr val="800000"/>
                    </a:solidFill>
                  </a:rPr>
                  <a:t>Clinic</a:t>
                </a:r>
                <a:r>
                  <a:rPr lang="en-US"/>
                  <a:t> </a:t>
                </a:r>
              </a:p>
            </p:txBody>
          </p:sp>
        </p:grpSp>
        <p:pic>
          <p:nvPicPr>
            <p:cNvPr id="9" name="Picture 13" descr="MCj01975660000[1]"/>
            <p:cNvPicPr>
              <a:picLocks noChangeAspect="1" noChangeArrowheads="1"/>
            </p:cNvPicPr>
            <p:nvPr/>
          </p:nvPicPr>
          <p:blipFill>
            <a:blip r:embed="rId5"/>
            <a:srcRect/>
            <a:stretch>
              <a:fillRect/>
            </a:stretch>
          </p:blipFill>
          <p:spPr bwMode="auto">
            <a:xfrm>
              <a:off x="4635" y="2232"/>
              <a:ext cx="445" cy="438"/>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914400"/>
          </a:xfrm>
        </p:spPr>
        <p:txBody>
          <a:bodyPr>
            <a:normAutofit fontScale="90000"/>
          </a:bodyPr>
          <a:lstStyle/>
          <a:p>
            <a:r>
              <a:rPr lang="en-US" dirty="0" smtClean="0"/>
              <a:t>Referral to Stroke Prevention Services/Clinic at Discharge from the ED</a:t>
            </a:r>
            <a:br>
              <a:rPr lang="en-US" dirty="0" smtClean="0"/>
            </a:br>
            <a:endParaRPr lang="en-US" dirty="0"/>
          </a:p>
        </p:txBody>
      </p:sp>
      <p:sp>
        <p:nvSpPr>
          <p:cNvPr id="3" name="Content Placeholder 2"/>
          <p:cNvSpPr>
            <a:spLocks noGrp="1"/>
          </p:cNvSpPr>
          <p:nvPr>
            <p:ph idx="1"/>
          </p:nvPr>
        </p:nvSpPr>
        <p:spPr>
          <a:xfrm>
            <a:off x="381000" y="4343400"/>
            <a:ext cx="8229600" cy="1810512"/>
          </a:xfrm>
        </p:spPr>
        <p:txBody>
          <a:bodyPr>
            <a:normAutofit fontScale="92500" lnSpcReduction="20000"/>
          </a:bodyPr>
          <a:lstStyle/>
          <a:p>
            <a:pPr marL="342900" indent="-342900">
              <a:spcBef>
                <a:spcPct val="20000"/>
              </a:spcBef>
              <a:buClr>
                <a:schemeClr val="bg2"/>
              </a:buClr>
              <a:buSzPct val="75000"/>
              <a:buNone/>
            </a:pPr>
            <a:r>
              <a:rPr lang="en-US" b="1" i="1" u="sng" dirty="0" smtClean="0">
                <a:solidFill>
                  <a:srgbClr val="800000"/>
                </a:solidFill>
              </a:rPr>
              <a:t>Why</a:t>
            </a:r>
            <a:r>
              <a:rPr lang="en-US" b="1" i="1" dirty="0" smtClean="0">
                <a:solidFill>
                  <a:srgbClr val="800000"/>
                </a:solidFill>
              </a:rPr>
              <a:t> </a:t>
            </a:r>
            <a:r>
              <a:rPr lang="en-US" dirty="0" smtClean="0">
                <a:solidFill>
                  <a:srgbClr val="000066"/>
                </a:solidFill>
              </a:rPr>
              <a:t>it is important:</a:t>
            </a:r>
            <a:endParaRPr lang="en-US" dirty="0" smtClean="0"/>
          </a:p>
          <a:p>
            <a:r>
              <a:rPr lang="en-US" dirty="0" smtClean="0">
                <a:solidFill>
                  <a:srgbClr val="000066"/>
                </a:solidFill>
              </a:rPr>
              <a:t>The risk of recurrent stroke after a transient ischemic attack is 10% to 20% within 90 days, and the risk is “front-loaded” with half of strokes occurring in the first 2 days. </a:t>
            </a:r>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54</a:t>
            </a:fld>
            <a:endParaRPr lang="en-CA"/>
          </a:p>
        </p:txBody>
      </p:sp>
      <p:sp>
        <p:nvSpPr>
          <p:cNvPr id="5" name="Text Box 6"/>
          <p:cNvSpPr txBox="1">
            <a:spLocks noChangeArrowheads="1"/>
          </p:cNvSpPr>
          <p:nvPr/>
        </p:nvSpPr>
        <p:spPr bwMode="auto">
          <a:xfrm>
            <a:off x="533400" y="1752600"/>
            <a:ext cx="8001000" cy="2263775"/>
          </a:xfrm>
          <a:prstGeom prst="rect">
            <a:avLst/>
          </a:prstGeom>
          <a:noFill/>
          <a:ln w="38100" cap="rnd">
            <a:solidFill>
              <a:srgbClr val="00FF00"/>
            </a:solidFill>
            <a:prstDash val="sysDot"/>
            <a:miter lim="800000"/>
            <a:headEnd/>
            <a:tailEnd/>
          </a:ln>
        </p:spPr>
        <p:txBody>
          <a:bodyPr>
            <a:prstTxWarp prst="textNoShape">
              <a:avLst/>
            </a:prstTxWarp>
            <a:spAutoFit/>
          </a:bodyPr>
          <a:lstStyle/>
          <a:p>
            <a:pPr eaLnBrk="1" hangingPunct="1">
              <a:spcBef>
                <a:spcPct val="50000"/>
              </a:spcBef>
            </a:pPr>
            <a:r>
              <a:rPr lang="en-US" sz="2000" b="1" i="1" dirty="0">
                <a:solidFill>
                  <a:srgbClr val="000066"/>
                </a:solidFill>
              </a:rPr>
              <a:t>Canadian Best Practice Recommendations for Stroke Care 3.2: </a:t>
            </a:r>
            <a:r>
              <a:rPr lang="en-US" sz="2000" i="1" dirty="0">
                <a:solidFill>
                  <a:srgbClr val="000066"/>
                </a:solidFill>
              </a:rPr>
              <a:t> Patients with suspected transient ischemic attack or minor stroke should be referred to a designated stroke prevention clinic with an </a:t>
            </a:r>
            <a:r>
              <a:rPr lang="en-US" sz="2000" i="1" dirty="0" err="1">
                <a:solidFill>
                  <a:srgbClr val="000066"/>
                </a:solidFill>
              </a:rPr>
              <a:t>interprofessional</a:t>
            </a:r>
            <a:r>
              <a:rPr lang="en-US" sz="2000" i="1" dirty="0">
                <a:solidFill>
                  <a:srgbClr val="000066"/>
                </a:solidFill>
              </a:rPr>
              <a:t> stroke team, or to a physician with expertise in stroke assessment and management.  If these options are not available, to an emergency department that has access to neurovascular imaging facilities and stroke expertise.</a:t>
            </a:r>
            <a:r>
              <a:rPr lang="en-US" sz="2000" dirty="0">
                <a:solidFill>
                  <a:srgbClr val="000066"/>
                </a:solidFill>
              </a:rPr>
              <a:t> </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066800"/>
            <a:ext cx="8229600" cy="685800"/>
          </a:xfrm>
        </p:spPr>
        <p:txBody>
          <a:bodyPr>
            <a:normAutofit fontScale="90000"/>
          </a:bodyPr>
          <a:lstStyle/>
          <a:p>
            <a:r>
              <a:rPr lang="en-US" dirty="0" smtClean="0"/>
              <a:t>Referral to Stroke Prevention Services/Clinic at Discharge from the ED</a:t>
            </a:r>
            <a:br>
              <a:rPr lang="en-US" dirty="0" smtClean="0"/>
            </a:br>
            <a:endParaRPr lang="en-US" dirty="0"/>
          </a:p>
        </p:txBody>
      </p:sp>
      <p:sp>
        <p:nvSpPr>
          <p:cNvPr id="3" name="Content Placeholder 2"/>
          <p:cNvSpPr>
            <a:spLocks noGrp="1"/>
          </p:cNvSpPr>
          <p:nvPr>
            <p:ph idx="1"/>
          </p:nvPr>
        </p:nvSpPr>
        <p:spPr>
          <a:xfrm>
            <a:off x="381000" y="1828800"/>
            <a:ext cx="8229600" cy="4325112"/>
          </a:xfrm>
        </p:spPr>
        <p:txBody>
          <a:bodyPr>
            <a:normAutofit fontScale="92500" lnSpcReduction="20000"/>
          </a:bodyPr>
          <a:lstStyle/>
          <a:p>
            <a:pPr>
              <a:spcAft>
                <a:spcPct val="20000"/>
              </a:spcAft>
              <a:buNone/>
            </a:pPr>
            <a:r>
              <a:rPr lang="en-US" b="1" i="1" u="sng" dirty="0" smtClean="0">
                <a:solidFill>
                  <a:srgbClr val="800000"/>
                </a:solidFill>
              </a:rPr>
              <a:t>Who</a:t>
            </a:r>
          </a:p>
          <a:p>
            <a:pPr>
              <a:spcAft>
                <a:spcPct val="20000"/>
              </a:spcAft>
            </a:pPr>
            <a:r>
              <a:rPr lang="en-US" dirty="0" smtClean="0"/>
              <a:t>All Stroke and TIA patients discharged directly from the ED</a:t>
            </a:r>
          </a:p>
          <a:p>
            <a:pPr>
              <a:spcAft>
                <a:spcPct val="20000"/>
              </a:spcAft>
              <a:buNone/>
            </a:pPr>
            <a:endParaRPr lang="en-US" sz="1400" dirty="0" smtClean="0"/>
          </a:p>
          <a:p>
            <a:pPr>
              <a:spcAft>
                <a:spcPct val="20000"/>
              </a:spcAft>
              <a:buNone/>
            </a:pPr>
            <a:r>
              <a:rPr lang="en-US" b="1" i="1" u="sng" dirty="0" smtClean="0">
                <a:solidFill>
                  <a:srgbClr val="800000"/>
                </a:solidFill>
              </a:rPr>
              <a:t>What</a:t>
            </a:r>
          </a:p>
          <a:p>
            <a:pPr>
              <a:spcAft>
                <a:spcPct val="20000"/>
              </a:spcAft>
            </a:pPr>
            <a:r>
              <a:rPr lang="en-US" dirty="0" smtClean="0"/>
              <a:t>Was the patient given a referral appointment by the ED staff for an appointment with stroke prevention services (at a prevention clinic or stroke specialist)?</a:t>
            </a:r>
          </a:p>
          <a:p>
            <a:pPr>
              <a:spcAft>
                <a:spcPct val="20000"/>
              </a:spcAft>
              <a:buNone/>
            </a:pPr>
            <a:endParaRPr lang="en-US" sz="1050" dirty="0" smtClean="0"/>
          </a:p>
          <a:p>
            <a:pPr>
              <a:spcAft>
                <a:spcPct val="20000"/>
              </a:spcAft>
              <a:buNone/>
            </a:pPr>
            <a:r>
              <a:rPr lang="en-US" b="1" i="1" u="sng" dirty="0" smtClean="0">
                <a:solidFill>
                  <a:srgbClr val="800000"/>
                </a:solidFill>
              </a:rPr>
              <a:t>When</a:t>
            </a:r>
          </a:p>
          <a:p>
            <a:pPr>
              <a:spcAft>
                <a:spcPct val="20000"/>
              </a:spcAft>
            </a:pPr>
            <a:r>
              <a:rPr lang="en-US" dirty="0" smtClean="0"/>
              <a:t>At discharge from the ED</a:t>
            </a:r>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55</a:t>
            </a:fld>
            <a:endParaRPr lang="en-CA"/>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8229600" cy="1219200"/>
          </a:xfrm>
        </p:spPr>
        <p:txBody>
          <a:bodyPr>
            <a:normAutofit fontScale="90000"/>
          </a:bodyPr>
          <a:lstStyle/>
          <a:p>
            <a:r>
              <a:rPr lang="en-US" dirty="0" smtClean="0"/>
              <a:t>Referral to Stroke Prevention Services/Clinic at Discharge from the ED</a:t>
            </a:r>
            <a:br>
              <a:rPr lang="en-US" dirty="0" smtClean="0"/>
            </a:br>
            <a:endParaRPr lang="en-US" dirty="0"/>
          </a:p>
        </p:txBody>
      </p:sp>
      <p:sp>
        <p:nvSpPr>
          <p:cNvPr id="3" name="Content Placeholder 2"/>
          <p:cNvSpPr>
            <a:spLocks noGrp="1"/>
          </p:cNvSpPr>
          <p:nvPr>
            <p:ph idx="1"/>
          </p:nvPr>
        </p:nvSpPr>
        <p:spPr>
          <a:xfrm>
            <a:off x="381000" y="2514600"/>
            <a:ext cx="8229600" cy="3410712"/>
          </a:xfrm>
        </p:spPr>
        <p:txBody>
          <a:bodyPr>
            <a:normAutofit/>
          </a:bodyPr>
          <a:lstStyle/>
          <a:p>
            <a:pPr marL="342900" indent="-342900">
              <a:spcBef>
                <a:spcPct val="20000"/>
              </a:spcBef>
              <a:buClr>
                <a:srgbClr val="800000"/>
              </a:buClr>
              <a:buSzPct val="75000"/>
              <a:buNone/>
            </a:pPr>
            <a:r>
              <a:rPr lang="en-US" sz="3200" b="1" i="1" u="sng" dirty="0" smtClean="0">
                <a:solidFill>
                  <a:srgbClr val="800000"/>
                </a:solidFill>
              </a:rPr>
              <a:t>Where</a:t>
            </a:r>
            <a:r>
              <a:rPr lang="en-US" sz="3200" i="1" u="sng" dirty="0" smtClean="0">
                <a:solidFill>
                  <a:srgbClr val="800000"/>
                </a:solidFill>
              </a:rPr>
              <a:t> </a:t>
            </a:r>
            <a:r>
              <a:rPr lang="en-US" sz="3200" dirty="0" smtClean="0">
                <a:solidFill>
                  <a:srgbClr val="000066"/>
                </a:solidFill>
              </a:rPr>
              <a:t>you will find it:</a:t>
            </a:r>
            <a:endParaRPr lang="en-US" dirty="0" smtClean="0"/>
          </a:p>
          <a:p>
            <a:r>
              <a:rPr lang="en-US" dirty="0" smtClean="0"/>
              <a:t>Physician notes</a:t>
            </a:r>
          </a:p>
          <a:p>
            <a:r>
              <a:rPr lang="en-US" dirty="0" smtClean="0"/>
              <a:t>Nurses notes</a:t>
            </a:r>
          </a:p>
          <a:p>
            <a:r>
              <a:rPr lang="en-US" dirty="0" smtClean="0"/>
              <a:t>MD order sheet</a:t>
            </a:r>
          </a:p>
          <a:p>
            <a:r>
              <a:rPr lang="en-US" dirty="0" smtClean="0"/>
              <a:t>Copy of referral on chart</a:t>
            </a:r>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56</a:t>
            </a:fld>
            <a:endParaRPr lang="en-CA"/>
          </a:p>
        </p:txBody>
      </p:sp>
      <p:pic>
        <p:nvPicPr>
          <p:cNvPr id="5" name="Picture 4" descr="MPj04096680000[1]"/>
          <p:cNvPicPr>
            <a:picLocks noChangeAspect="1" noChangeArrowheads="1"/>
          </p:cNvPicPr>
          <p:nvPr/>
        </p:nvPicPr>
        <p:blipFill>
          <a:blip r:embed="rId3"/>
          <a:srcRect/>
          <a:stretch>
            <a:fillRect/>
          </a:stretch>
        </p:blipFill>
        <p:spPr bwMode="auto">
          <a:xfrm>
            <a:off x="5181600" y="2514600"/>
            <a:ext cx="2971800"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67559"/>
            <a:ext cx="8229600" cy="1185041"/>
          </a:xfrm>
        </p:spPr>
        <p:txBody>
          <a:bodyPr>
            <a:normAutofit fontScale="90000"/>
          </a:bodyPr>
          <a:lstStyle/>
          <a:p>
            <a:r>
              <a:rPr lang="en-US" dirty="0" smtClean="0"/>
              <a:t>Referral to Stroke Prevention Services/Clinic at Discharge from the ED</a:t>
            </a:r>
            <a:endParaRPr lang="en-US" dirty="0"/>
          </a:p>
        </p:txBody>
      </p:sp>
      <p:sp>
        <p:nvSpPr>
          <p:cNvPr id="3" name="Content Placeholder 2"/>
          <p:cNvSpPr>
            <a:spLocks noGrp="1"/>
          </p:cNvSpPr>
          <p:nvPr>
            <p:ph idx="1"/>
          </p:nvPr>
        </p:nvSpPr>
        <p:spPr>
          <a:xfrm>
            <a:off x="381000" y="2135101"/>
            <a:ext cx="8229600" cy="2378341"/>
          </a:xfrm>
        </p:spPr>
        <p:txBody>
          <a:bodyPr/>
          <a:lstStyle/>
          <a:p>
            <a:pPr>
              <a:lnSpc>
                <a:spcPct val="90000"/>
              </a:lnSpc>
              <a:spcAft>
                <a:spcPts val="600"/>
              </a:spcAft>
              <a:buNone/>
            </a:pPr>
            <a:r>
              <a:rPr lang="en-US" sz="3200" b="1" dirty="0" smtClean="0"/>
              <a:t>CIHI Data Entry (Field 81):  Yes / No</a:t>
            </a:r>
          </a:p>
          <a:p>
            <a:pPr>
              <a:lnSpc>
                <a:spcPct val="90000"/>
              </a:lnSpc>
              <a:spcAft>
                <a:spcPts val="600"/>
              </a:spcAft>
            </a:pPr>
            <a:r>
              <a:rPr lang="en-US" b="1" dirty="0" smtClean="0"/>
              <a:t>Y </a:t>
            </a:r>
            <a:r>
              <a:rPr lang="en-US" dirty="0" smtClean="0"/>
              <a:t>if there is documentation that the patient was given a referral for prevention clinic follow-up</a:t>
            </a:r>
          </a:p>
          <a:p>
            <a:pPr>
              <a:lnSpc>
                <a:spcPct val="90000"/>
              </a:lnSpc>
              <a:spcAft>
                <a:spcPts val="600"/>
              </a:spcAft>
            </a:pPr>
            <a:r>
              <a:rPr lang="en-US" b="1" dirty="0" smtClean="0"/>
              <a:t>N</a:t>
            </a:r>
            <a:r>
              <a:rPr lang="en-US" dirty="0" smtClean="0"/>
              <a:t> if there is no documentation for a referral to any stroke follow-up clinic</a:t>
            </a:r>
          </a:p>
          <a:p>
            <a:pPr>
              <a:buNone/>
            </a:pPr>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57</a:t>
            </a:fld>
            <a:endParaRPr lang="en-CA"/>
          </a:p>
        </p:txBody>
      </p:sp>
      <p:graphicFrame>
        <p:nvGraphicFramePr>
          <p:cNvPr id="7" name="Group 205"/>
          <p:cNvGraphicFramePr>
            <a:graphicFrameLocks noGrp="1"/>
          </p:cNvGraphicFramePr>
          <p:nvPr/>
        </p:nvGraphicFramePr>
        <p:xfrm>
          <a:off x="323850" y="5162082"/>
          <a:ext cx="8496300" cy="915822"/>
        </p:xfrm>
        <a:graphic>
          <a:graphicData uri="http://schemas.openxmlformats.org/drawingml/2006/table">
            <a:tbl>
              <a:tblPr/>
              <a:tblGrid>
                <a:gridCol w="927100"/>
                <a:gridCol w="384175"/>
                <a:gridCol w="384175"/>
                <a:gridCol w="384175"/>
                <a:gridCol w="382588"/>
                <a:gridCol w="384175"/>
                <a:gridCol w="384175"/>
                <a:gridCol w="384175"/>
                <a:gridCol w="384175"/>
                <a:gridCol w="384175"/>
                <a:gridCol w="382587"/>
                <a:gridCol w="384175"/>
                <a:gridCol w="384175"/>
                <a:gridCol w="468313"/>
                <a:gridCol w="455612"/>
                <a:gridCol w="557213"/>
                <a:gridCol w="557212"/>
                <a:gridCol w="923925"/>
              </a:tblGrid>
              <a:tr h="457316">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340</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X</a:t>
                      </a:r>
                      <a:endParaRPr kumimoji="0" lang="en-CA" sz="2400" b="0"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D</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D</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H</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H</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M</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X</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dirty="0" smtClean="0">
                          <a:ln>
                            <a:noFill/>
                          </a:ln>
                          <a:solidFill>
                            <a:schemeClr val="tx1"/>
                          </a:solidFill>
                          <a:effectLst/>
                          <a:latin typeface="Univers" pitchFamily="34" charset="0"/>
                          <a:ea typeface="Times New Roman" pitchFamily="-84" charset="0"/>
                          <a:cs typeface="Times New Roman" pitchFamily="-84" charset="0"/>
                        </a:rPr>
                        <a:t>YY</a:t>
                      </a:r>
                      <a:endParaRPr kumimoji="0" lang="en-CA" sz="2400" b="0"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YY</a:t>
                      </a:r>
                      <a:endParaRPr kumimoji="0" lang="en-CA" sz="2400" b="0"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dirty="0" smtClean="0">
                          <a:ln>
                            <a:noFill/>
                          </a:ln>
                          <a:solidFill>
                            <a:schemeClr val="tx1"/>
                          </a:solidFill>
                          <a:effectLst/>
                          <a:latin typeface="Univers" pitchFamily="34" charset="0"/>
                          <a:ea typeface="Times New Roman" pitchFamily="-84" charset="0"/>
                          <a:cs typeface="Times New Roman" pitchFamily="-84" charset="0"/>
                        </a:rPr>
                        <a:t>MM</a:t>
                      </a:r>
                      <a:endParaRPr kumimoji="0" lang="en-CA" sz="2400" b="0"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dirty="0" smtClean="0">
                          <a:ln>
                            <a:noFill/>
                          </a:ln>
                          <a:solidFill>
                            <a:schemeClr val="tx1"/>
                          </a:solidFill>
                          <a:effectLst/>
                          <a:latin typeface="Univers" pitchFamily="34" charset="0"/>
                          <a:ea typeface="Times New Roman" pitchFamily="-84" charset="0"/>
                          <a:cs typeface="Times New Roman" pitchFamily="-84" charset="0"/>
                        </a:rPr>
                        <a:t>DD</a:t>
                      </a:r>
                      <a:endParaRPr kumimoji="0" lang="en-CA" sz="2400" b="0"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1" i="0" u="none" strike="noStrike" cap="none" normalizeH="0" baseline="0">
                          <a:ln>
                            <a:noFill/>
                          </a:ln>
                          <a:solidFill>
                            <a:schemeClr val="tx1"/>
                          </a:solidFill>
                          <a:effectLst/>
                          <a:latin typeface="Univers" pitchFamily="34" charset="0"/>
                          <a:ea typeface="Times New Roman" pitchFamily="-84" charset="0"/>
                          <a:cs typeface="Times New Roman" pitchFamily="-84" charset="0"/>
                        </a:rPr>
                        <a:t>HHMM</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noFill/>
                  </a:tcPr>
                </a:tc>
              </a:tr>
              <a:tr h="458506">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79</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80</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81</a:t>
                      </a:r>
                      <a:endParaRPr kumimoji="0" lang="en-CA" sz="2400" b="0"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82</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83</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84</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85</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86</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87</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88</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89</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90</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91</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92</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93</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94</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a:ln>
                            <a:noFill/>
                          </a:ln>
                          <a:solidFill>
                            <a:schemeClr val="tx1"/>
                          </a:solidFill>
                          <a:effectLst/>
                          <a:latin typeface="Univers" pitchFamily="34" charset="0"/>
                          <a:ea typeface="Times New Roman" pitchFamily="-84" charset="0"/>
                          <a:cs typeface="Times New Roman" pitchFamily="-84" charset="0"/>
                        </a:rPr>
                        <a:t>95</a:t>
                      </a:r>
                      <a:endParaRPr kumimoji="0" lang="en-CA" sz="24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sz="1000" b="0" i="0" u="none" strike="noStrike" cap="none" normalizeH="0" baseline="0" dirty="0">
                          <a:ln>
                            <a:noFill/>
                          </a:ln>
                          <a:solidFill>
                            <a:schemeClr val="tx1"/>
                          </a:solidFill>
                          <a:effectLst/>
                          <a:latin typeface="Univers" pitchFamily="34" charset="0"/>
                          <a:ea typeface="Times New Roman" pitchFamily="-84" charset="0"/>
                          <a:cs typeface="Times New Roman" pitchFamily="-84" charset="0"/>
                        </a:rPr>
                        <a:t>96</a:t>
                      </a:r>
                      <a:endParaRPr kumimoji="0" lang="en-CA" sz="2400" b="0"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181100" y="762000"/>
            <a:ext cx="6781800" cy="1371600"/>
          </a:xfrm>
        </p:spPr>
        <p:txBody>
          <a:bodyPr>
            <a:normAutofit/>
          </a:bodyPr>
          <a:lstStyle/>
          <a:p>
            <a:pPr algn="ctr"/>
            <a:r>
              <a:rPr lang="en-US" dirty="0" smtClean="0"/>
              <a:t>The Elements in Special Project 340 …</a:t>
            </a:r>
            <a:endParaRPr lang="en-US" dirty="0"/>
          </a:p>
        </p:txBody>
      </p:sp>
      <p:sp>
        <p:nvSpPr>
          <p:cNvPr id="3" name="Content Placeholder 2"/>
          <p:cNvSpPr>
            <a:spLocks noGrp="1"/>
          </p:cNvSpPr>
          <p:nvPr>
            <p:ph idx="1"/>
          </p:nvPr>
        </p:nvSpPr>
        <p:spPr>
          <a:xfrm>
            <a:off x="381000" y="2362200"/>
            <a:ext cx="8229600" cy="3657600"/>
          </a:xfrm>
        </p:spPr>
        <p:txBody>
          <a:bodyPr>
            <a:normAutofit/>
          </a:bodyPr>
          <a:lstStyle/>
          <a:p>
            <a:pPr>
              <a:lnSpc>
                <a:spcPct val="90000"/>
              </a:lnSpc>
              <a:spcAft>
                <a:spcPts val="600"/>
              </a:spcAft>
            </a:pPr>
            <a:r>
              <a:rPr lang="en-US" dirty="0" smtClean="0"/>
              <a:t>measure how we deliver stroke care</a:t>
            </a:r>
          </a:p>
          <a:p>
            <a:pPr>
              <a:lnSpc>
                <a:spcPct val="90000"/>
              </a:lnSpc>
              <a:spcAft>
                <a:spcPts val="600"/>
              </a:spcAft>
            </a:pPr>
            <a:r>
              <a:rPr lang="en-US" dirty="0" smtClean="0"/>
              <a:t>are very important clinically </a:t>
            </a:r>
          </a:p>
          <a:p>
            <a:pPr>
              <a:lnSpc>
                <a:spcPct val="90000"/>
              </a:lnSpc>
              <a:spcAft>
                <a:spcPts val="600"/>
              </a:spcAft>
            </a:pPr>
            <a:r>
              <a:rPr lang="en-US" dirty="0" smtClean="0"/>
              <a:t>will drive quality improvement efforts</a:t>
            </a:r>
          </a:p>
          <a:p>
            <a:pPr>
              <a:lnSpc>
                <a:spcPct val="90000"/>
              </a:lnSpc>
              <a:spcAft>
                <a:spcPts val="600"/>
              </a:spcAft>
            </a:pPr>
            <a:r>
              <a:rPr lang="en-US" dirty="0" smtClean="0"/>
              <a:t>are linked to best practice stroke care performance and Accreditation Stroke Distinction performance</a:t>
            </a:r>
          </a:p>
          <a:p>
            <a:pPr>
              <a:lnSpc>
                <a:spcPct val="90000"/>
              </a:lnSpc>
              <a:spcAft>
                <a:spcPts val="600"/>
              </a:spcAft>
            </a:pPr>
            <a:r>
              <a:rPr lang="en-US" dirty="0" smtClean="0"/>
              <a:t>should be captured by all acute care hospitals in Canada</a:t>
            </a:r>
          </a:p>
          <a:p>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58</a:t>
            </a:fld>
            <a:endParaRPr lang="en-CA"/>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77334" y="414532"/>
            <a:ext cx="8229600" cy="685800"/>
          </a:xfrm>
        </p:spPr>
        <p:txBody>
          <a:bodyPr/>
          <a:lstStyle/>
          <a:p>
            <a:r>
              <a:rPr lang="en-US" dirty="0" smtClean="0"/>
              <a:t>Recap – Inclusions and Exclusions</a:t>
            </a:r>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59</a:t>
            </a:fld>
            <a:endParaRPr lang="en-CA"/>
          </a:p>
        </p:txBody>
      </p:sp>
      <p:pic>
        <p:nvPicPr>
          <p:cNvPr id="5" name="Picture 4"/>
          <p:cNvPicPr>
            <a:picLocks noChangeAspect="1"/>
          </p:cNvPicPr>
          <p:nvPr/>
        </p:nvPicPr>
        <p:blipFill>
          <a:blip r:embed="rId2"/>
          <a:stretch>
            <a:fillRect/>
          </a:stretch>
        </p:blipFill>
        <p:spPr>
          <a:xfrm>
            <a:off x="143765" y="1966946"/>
            <a:ext cx="8454981" cy="4633625"/>
          </a:xfrm>
          <a:prstGeom prst="rect">
            <a:avLst/>
          </a:prstGeom>
        </p:spPr>
      </p:pic>
      <p:pic>
        <p:nvPicPr>
          <p:cNvPr id="6" name="Picture 5"/>
          <p:cNvPicPr>
            <a:picLocks noChangeAspect="1"/>
          </p:cNvPicPr>
          <p:nvPr/>
        </p:nvPicPr>
        <p:blipFill>
          <a:blip r:embed="rId3"/>
          <a:stretch>
            <a:fillRect/>
          </a:stretch>
        </p:blipFill>
        <p:spPr>
          <a:xfrm>
            <a:off x="2112984" y="1092720"/>
            <a:ext cx="5181600" cy="105410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FAQs</a:t>
            </a:r>
            <a:endParaRPr lang="en-US" dirty="0"/>
          </a:p>
        </p:txBody>
      </p:sp>
      <p:sp>
        <p:nvSpPr>
          <p:cNvPr id="3" name="Content Placeholder 2"/>
          <p:cNvSpPr>
            <a:spLocks noGrp="1"/>
          </p:cNvSpPr>
          <p:nvPr>
            <p:ph idx="1"/>
          </p:nvPr>
        </p:nvSpPr>
        <p:spPr/>
        <p:txBody>
          <a:bodyPr>
            <a:normAutofit fontScale="70000" lnSpcReduction="20000"/>
          </a:bodyPr>
          <a:lstStyle/>
          <a:p>
            <a:pPr>
              <a:spcBef>
                <a:spcPts val="600"/>
              </a:spcBef>
              <a:spcAft>
                <a:spcPts val="600"/>
              </a:spcAft>
            </a:pPr>
            <a:r>
              <a:rPr lang="en-US" b="1" dirty="0"/>
              <a:t>For Patients Seen </a:t>
            </a:r>
            <a:r>
              <a:rPr lang="en-US" b="1" dirty="0" smtClean="0"/>
              <a:t>in the emergency department and then admitted </a:t>
            </a:r>
            <a:r>
              <a:rPr lang="en-US" b="1" dirty="0"/>
              <a:t>to same facility acute Inpatient bed – is Project 340 only captured on the DAD?</a:t>
            </a:r>
            <a:endParaRPr lang="en-US" dirty="0" smtClean="0"/>
          </a:p>
          <a:p>
            <a:pPr lvl="2">
              <a:spcBef>
                <a:spcPts val="600"/>
              </a:spcBef>
              <a:spcAft>
                <a:spcPts val="600"/>
              </a:spcAft>
            </a:pPr>
            <a:r>
              <a:rPr lang="en-US" dirty="0" smtClean="0"/>
              <a:t>Yes, a facility only needs to capture it once.  If the patient is admitted then the DAD record should be completed.  Only use the NACRS SP340fields if there was no inpatient admission.</a:t>
            </a:r>
          </a:p>
          <a:p>
            <a:pPr lvl="2">
              <a:spcBef>
                <a:spcPts val="600"/>
              </a:spcBef>
              <a:spcAft>
                <a:spcPts val="600"/>
              </a:spcAft>
              <a:buNone/>
            </a:pPr>
            <a:endParaRPr lang="en-US" dirty="0" smtClean="0"/>
          </a:p>
          <a:p>
            <a:pPr>
              <a:spcBef>
                <a:spcPts val="600"/>
              </a:spcBef>
              <a:spcAft>
                <a:spcPts val="600"/>
              </a:spcAft>
            </a:pPr>
            <a:r>
              <a:rPr lang="en-US" b="1" dirty="0"/>
              <a:t>If a patient is being transferred back to an acute local hospital (from another acute hospital) and the most responsible diagnosis is still being coded as a qualifying stroke diagnosis, should this admission be included or excluded from project 340? </a:t>
            </a:r>
            <a:endParaRPr lang="en-US" b="1" dirty="0" smtClean="0"/>
          </a:p>
          <a:p>
            <a:pPr lvl="2">
              <a:spcBef>
                <a:spcPts val="600"/>
              </a:spcBef>
              <a:spcAft>
                <a:spcPts val="600"/>
              </a:spcAft>
            </a:pPr>
            <a:r>
              <a:rPr lang="en-US" dirty="0" smtClean="0"/>
              <a:t>Yes</a:t>
            </a:r>
            <a:r>
              <a:rPr lang="en-US" dirty="0"/>
              <a:t>, the original admitting hospital should complete project 340.  The receiving hospital may choose to do 340 as well to track their stroke cases, but some of the fields may no longer be applicable to the second hospital.</a:t>
            </a:r>
          </a:p>
          <a:p>
            <a:endParaRPr lang="en-US" dirty="0"/>
          </a:p>
          <a:p>
            <a:pPr marL="109538" indent="0">
              <a:buNone/>
            </a:pPr>
            <a:endParaRPr lang="en-US" dirty="0" smtClean="0"/>
          </a:p>
        </p:txBody>
      </p:sp>
      <p:sp>
        <p:nvSpPr>
          <p:cNvPr id="4" name="Slide Number Placeholder 3"/>
          <p:cNvSpPr>
            <a:spLocks noGrp="1"/>
          </p:cNvSpPr>
          <p:nvPr>
            <p:ph type="sldNum" sz="quarter" idx="12"/>
          </p:nvPr>
        </p:nvSpPr>
        <p:spPr/>
        <p:txBody>
          <a:bodyPr/>
          <a:lstStyle/>
          <a:p>
            <a:fld id="{1A845F49-7BDB-447F-AFAB-B94578827E97}" type="slidenum">
              <a:rPr lang="en-CA" smtClean="0"/>
              <a:pPr/>
              <a:t>60</a:t>
            </a:fld>
            <a:endParaRPr lang="en-CA"/>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FAQs</a:t>
            </a:r>
            <a:endParaRPr lang="en-US" dirty="0"/>
          </a:p>
        </p:txBody>
      </p:sp>
      <p:sp>
        <p:nvSpPr>
          <p:cNvPr id="3" name="Content Placeholder 2"/>
          <p:cNvSpPr>
            <a:spLocks noGrp="1"/>
          </p:cNvSpPr>
          <p:nvPr>
            <p:ph idx="1"/>
          </p:nvPr>
        </p:nvSpPr>
        <p:spPr>
          <a:xfrm>
            <a:off x="381000" y="1600200"/>
            <a:ext cx="8229600" cy="4637112"/>
          </a:xfrm>
        </p:spPr>
        <p:txBody>
          <a:bodyPr>
            <a:normAutofit fontScale="92500" lnSpcReduction="20000"/>
          </a:bodyPr>
          <a:lstStyle/>
          <a:p>
            <a:pPr>
              <a:spcBef>
                <a:spcPts val="600"/>
              </a:spcBef>
              <a:spcAft>
                <a:spcPts val="600"/>
              </a:spcAft>
            </a:pPr>
            <a:r>
              <a:rPr lang="en-US" b="1" dirty="0"/>
              <a:t>Do patients</a:t>
            </a:r>
            <a:r>
              <a:rPr lang="en-US" b="1" dirty="0" smtClean="0"/>
              <a:t> have </a:t>
            </a:r>
            <a:r>
              <a:rPr lang="en-US" b="1" dirty="0"/>
              <a:t>to be admitted</a:t>
            </a:r>
            <a:r>
              <a:rPr lang="en-US" b="1" dirty="0" smtClean="0"/>
              <a:t> from </a:t>
            </a:r>
            <a:r>
              <a:rPr lang="en-US" b="1" dirty="0"/>
              <a:t>the</a:t>
            </a:r>
            <a:r>
              <a:rPr lang="en-US" b="1" dirty="0" smtClean="0"/>
              <a:t> emergency department </a:t>
            </a:r>
            <a:r>
              <a:rPr lang="en-US" b="1" dirty="0"/>
              <a:t>in order for them to be included in</a:t>
            </a:r>
            <a:r>
              <a:rPr lang="en-US" b="1" dirty="0" smtClean="0"/>
              <a:t> the DAD special project </a:t>
            </a:r>
            <a:r>
              <a:rPr lang="en-US" b="1" dirty="0"/>
              <a:t>340 data collection?</a:t>
            </a:r>
            <a:endParaRPr lang="en-US" dirty="0"/>
          </a:p>
          <a:p>
            <a:pPr lvl="2">
              <a:spcBef>
                <a:spcPts val="600"/>
              </a:spcBef>
              <a:spcAft>
                <a:spcPts val="600"/>
              </a:spcAft>
            </a:pPr>
            <a:r>
              <a:rPr lang="en-US" dirty="0"/>
              <a:t>No, any stroke admission to inpatient care is valid. </a:t>
            </a:r>
            <a:endParaRPr lang="en-US" dirty="0" smtClean="0"/>
          </a:p>
          <a:p>
            <a:pPr>
              <a:spcBef>
                <a:spcPts val="600"/>
              </a:spcBef>
              <a:spcAft>
                <a:spcPts val="600"/>
              </a:spcAft>
            </a:pPr>
            <a:r>
              <a:rPr lang="en-US" b="1" dirty="0"/>
              <a:t>For sites that do not administer</a:t>
            </a:r>
            <a:r>
              <a:rPr lang="en-US" b="1" dirty="0" smtClean="0"/>
              <a:t> acute thrombolysis (tPA), </a:t>
            </a:r>
            <a:r>
              <a:rPr lang="en-US" b="1" dirty="0"/>
              <a:t>should the field for tPA administration be coded as ‘N’ (No- the patients did not receive tPA) or ‘8’ (the facility does not provide tPA)?</a:t>
            </a:r>
            <a:endParaRPr lang="en-US" dirty="0"/>
          </a:p>
          <a:p>
            <a:pPr lvl="2">
              <a:spcBef>
                <a:spcPts val="600"/>
              </a:spcBef>
              <a:spcAft>
                <a:spcPts val="600"/>
              </a:spcAft>
            </a:pPr>
            <a:r>
              <a:rPr lang="en-US" dirty="0"/>
              <a:t>If the hospital caring for the patient </a:t>
            </a:r>
            <a:r>
              <a:rPr lang="en-US" b="1" u="sng" dirty="0"/>
              <a:t>does administer tPA</a:t>
            </a:r>
            <a:r>
              <a:rPr lang="en-US" dirty="0"/>
              <a:t> and the patient had an ischemic stroke but did not receive tPA code ‘N’ for No. </a:t>
            </a:r>
          </a:p>
          <a:p>
            <a:pPr lvl="2">
              <a:spcBef>
                <a:spcPts val="600"/>
              </a:spcBef>
              <a:spcAft>
                <a:spcPts val="600"/>
              </a:spcAft>
            </a:pPr>
            <a:r>
              <a:rPr lang="en-US" dirty="0"/>
              <a:t>If the hospital </a:t>
            </a:r>
            <a:r>
              <a:rPr lang="en-US" b="1" u="sng" dirty="0"/>
              <a:t>does not administer tPA</a:t>
            </a:r>
            <a:r>
              <a:rPr lang="en-US" dirty="0"/>
              <a:t> then</a:t>
            </a:r>
            <a:r>
              <a:rPr lang="en-US" dirty="0" smtClean="0"/>
              <a:t> code </a:t>
            </a:r>
            <a:r>
              <a:rPr lang="en-US" dirty="0"/>
              <a:t>‘8’. </a:t>
            </a:r>
          </a:p>
          <a:p>
            <a:endParaRPr lang="en-US" dirty="0"/>
          </a:p>
          <a:p>
            <a:pPr marL="109538" indent="0">
              <a:buNone/>
            </a:pPr>
            <a:endParaRPr lang="en-US" dirty="0" smtClean="0"/>
          </a:p>
        </p:txBody>
      </p:sp>
      <p:sp>
        <p:nvSpPr>
          <p:cNvPr id="4" name="Slide Number Placeholder 3"/>
          <p:cNvSpPr>
            <a:spLocks noGrp="1"/>
          </p:cNvSpPr>
          <p:nvPr>
            <p:ph type="sldNum" sz="quarter" idx="12"/>
          </p:nvPr>
        </p:nvSpPr>
        <p:spPr/>
        <p:txBody>
          <a:bodyPr/>
          <a:lstStyle/>
          <a:p>
            <a:fld id="{1A845F49-7BDB-447F-AFAB-B94578827E97}" type="slidenum">
              <a:rPr lang="en-CA" smtClean="0"/>
              <a:pPr/>
              <a:t>61</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52510243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FAQs</a:t>
            </a:r>
            <a:endParaRPr lang="en-US" dirty="0"/>
          </a:p>
        </p:txBody>
      </p:sp>
      <p:sp>
        <p:nvSpPr>
          <p:cNvPr id="3" name="Content Placeholder 2"/>
          <p:cNvSpPr>
            <a:spLocks noGrp="1"/>
          </p:cNvSpPr>
          <p:nvPr>
            <p:ph idx="1"/>
          </p:nvPr>
        </p:nvSpPr>
        <p:spPr>
          <a:xfrm>
            <a:off x="381000" y="1600200"/>
            <a:ext cx="8229600" cy="4637112"/>
          </a:xfrm>
        </p:spPr>
        <p:txBody>
          <a:bodyPr>
            <a:normAutofit/>
          </a:bodyPr>
          <a:lstStyle/>
          <a:p>
            <a:r>
              <a:rPr lang="en-CA" b="1" dirty="0"/>
              <a:t>If a CT scan was done at hospital A and the patient is transferred to hospital B and another scan is performed (both within the 24 hour period), two values would apply:</a:t>
            </a:r>
            <a:endParaRPr lang="en-US" dirty="0"/>
          </a:p>
          <a:p>
            <a:pPr marL="109538" indent="0">
              <a:buNone/>
            </a:pPr>
            <a:r>
              <a:rPr lang="en-CA" b="1" dirty="0"/>
              <a:t>Y = at this institution </a:t>
            </a:r>
            <a:br>
              <a:rPr lang="en-CA" b="1" dirty="0"/>
            </a:br>
            <a:r>
              <a:rPr lang="en-CA" b="1" dirty="0"/>
              <a:t>P = completed prior to transfer </a:t>
            </a:r>
            <a:endParaRPr lang="en-US" dirty="0"/>
          </a:p>
          <a:p>
            <a:pPr marL="109538" indent="0">
              <a:buNone/>
            </a:pPr>
            <a:r>
              <a:rPr lang="en-CA" b="1" dirty="0"/>
              <a:t>Does "Y" take precedence over "P”?</a:t>
            </a:r>
            <a:r>
              <a:rPr lang="en-CA" dirty="0"/>
              <a:t>   </a:t>
            </a:r>
            <a:endParaRPr lang="en-US" dirty="0"/>
          </a:p>
          <a:p>
            <a:pPr lvl="2"/>
            <a:r>
              <a:rPr lang="en-CA" dirty="0"/>
              <a:t>Correct.  The response to this should be ‘Y</a:t>
            </a:r>
            <a:r>
              <a:rPr lang="en-CA" dirty="0" smtClean="0"/>
              <a:t>’</a:t>
            </a:r>
          </a:p>
          <a:p>
            <a:pPr marL="109538" indent="0">
              <a:buNone/>
            </a:pPr>
            <a:endParaRPr lang="en-US" dirty="0"/>
          </a:p>
          <a:p>
            <a:endParaRPr lang="en-US" dirty="0"/>
          </a:p>
          <a:p>
            <a:pPr marL="109538" indent="0">
              <a:buNone/>
            </a:pPr>
            <a:endParaRPr lang="en-US" dirty="0" smtClean="0"/>
          </a:p>
        </p:txBody>
      </p:sp>
      <p:sp>
        <p:nvSpPr>
          <p:cNvPr id="4" name="Slide Number Placeholder 3"/>
          <p:cNvSpPr>
            <a:spLocks noGrp="1"/>
          </p:cNvSpPr>
          <p:nvPr>
            <p:ph type="sldNum" sz="quarter" idx="12"/>
          </p:nvPr>
        </p:nvSpPr>
        <p:spPr/>
        <p:txBody>
          <a:bodyPr/>
          <a:lstStyle/>
          <a:p>
            <a:fld id="{1A845F49-7BDB-447F-AFAB-B94578827E97}" type="slidenum">
              <a:rPr lang="en-CA" smtClean="0"/>
              <a:pPr/>
              <a:t>62</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0114388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FAQs</a:t>
            </a:r>
            <a:endParaRPr lang="en-US" dirty="0"/>
          </a:p>
        </p:txBody>
      </p:sp>
      <p:sp>
        <p:nvSpPr>
          <p:cNvPr id="3" name="Content Placeholder 2"/>
          <p:cNvSpPr>
            <a:spLocks noGrp="1"/>
          </p:cNvSpPr>
          <p:nvPr>
            <p:ph idx="1"/>
          </p:nvPr>
        </p:nvSpPr>
        <p:spPr>
          <a:xfrm>
            <a:off x="381000" y="1484784"/>
            <a:ext cx="8229600" cy="4896544"/>
          </a:xfrm>
        </p:spPr>
        <p:txBody>
          <a:bodyPr>
            <a:normAutofit fontScale="85000" lnSpcReduction="10000"/>
          </a:bodyPr>
          <a:lstStyle/>
          <a:p>
            <a:pPr>
              <a:spcBef>
                <a:spcPts val="600"/>
              </a:spcBef>
              <a:spcAft>
                <a:spcPts val="600"/>
              </a:spcAft>
            </a:pPr>
            <a:r>
              <a:rPr lang="en-CA" b="1" dirty="0"/>
              <a:t>If the patient is admitted with an ischemic stroke and then goes on to suffer a subsequent hemorrhagic stroke during the same</a:t>
            </a:r>
            <a:r>
              <a:rPr lang="en-CA" b="1" dirty="0" smtClean="0"/>
              <a:t> admission, would the </a:t>
            </a:r>
            <a:r>
              <a:rPr lang="en-CA" b="1" dirty="0"/>
              <a:t>stroke project would refer only to the </a:t>
            </a:r>
            <a:r>
              <a:rPr lang="en-CA" b="1" u="sng" dirty="0"/>
              <a:t>initial</a:t>
            </a:r>
            <a:r>
              <a:rPr lang="en-CA" b="1" dirty="0"/>
              <a:t> </a:t>
            </a:r>
            <a:r>
              <a:rPr lang="en-CA" b="1" dirty="0" smtClean="0"/>
              <a:t>stroke?</a:t>
            </a:r>
            <a:endParaRPr lang="en-US" dirty="0"/>
          </a:p>
          <a:p>
            <a:pPr lvl="2">
              <a:spcBef>
                <a:spcPts val="600"/>
              </a:spcBef>
              <a:spcAft>
                <a:spcPts val="600"/>
              </a:spcAft>
            </a:pPr>
            <a:r>
              <a:rPr lang="en-CA" dirty="0"/>
              <a:t>In this case it is the initial stroke that is the one to track.  The hemorrhage at that point is considered a complication.  </a:t>
            </a:r>
            <a:r>
              <a:rPr lang="en-CA" dirty="0" smtClean="0"/>
              <a:t>The antithrombotic medication at discharge, however, becomes 8 (not applicable) if it is not prescribed.</a:t>
            </a:r>
            <a:endParaRPr lang="en-US" dirty="0" smtClean="0"/>
          </a:p>
          <a:p>
            <a:pPr>
              <a:spcBef>
                <a:spcPts val="600"/>
              </a:spcBef>
              <a:spcAft>
                <a:spcPts val="600"/>
              </a:spcAft>
            </a:pPr>
            <a:r>
              <a:rPr lang="en-CA" b="1" dirty="0" smtClean="0"/>
              <a:t>What </a:t>
            </a:r>
            <a:r>
              <a:rPr lang="en-CA" b="1" dirty="0"/>
              <a:t>if the patient suffers a second stroke while in-hospital?  Are participating hospitals expected to collect the project multiple times if applicable?  </a:t>
            </a:r>
            <a:endParaRPr lang="en-US" dirty="0"/>
          </a:p>
          <a:p>
            <a:pPr lvl="2">
              <a:spcBef>
                <a:spcPts val="600"/>
              </a:spcBef>
              <a:spcAft>
                <a:spcPts val="600"/>
              </a:spcAft>
            </a:pPr>
            <a:r>
              <a:rPr lang="en-CA" dirty="0"/>
              <a:t>If a person has a second stroke in hospital, you only complete the data once.  Onset time should be for the first stroke as well as CT.  Stroke unit, antithrombotics and tPA can be based on</a:t>
            </a:r>
            <a:r>
              <a:rPr lang="en-CA" dirty="0" smtClean="0"/>
              <a:t> either or both</a:t>
            </a:r>
            <a:r>
              <a:rPr lang="en-CA" dirty="0"/>
              <a:t>.</a:t>
            </a:r>
            <a:endParaRPr lang="en-US" dirty="0"/>
          </a:p>
          <a:p>
            <a:endParaRPr lang="en-US" dirty="0"/>
          </a:p>
          <a:p>
            <a:endParaRPr lang="en-US" dirty="0"/>
          </a:p>
          <a:p>
            <a:pPr marL="109538" indent="0">
              <a:buNone/>
            </a:pPr>
            <a:endParaRPr lang="en-US" dirty="0" smtClean="0"/>
          </a:p>
        </p:txBody>
      </p:sp>
      <p:sp>
        <p:nvSpPr>
          <p:cNvPr id="4" name="Slide Number Placeholder 3"/>
          <p:cNvSpPr>
            <a:spLocks noGrp="1"/>
          </p:cNvSpPr>
          <p:nvPr>
            <p:ph type="sldNum" sz="quarter" idx="12"/>
          </p:nvPr>
        </p:nvSpPr>
        <p:spPr/>
        <p:txBody>
          <a:bodyPr/>
          <a:lstStyle/>
          <a:p>
            <a:fld id="{1A845F49-7BDB-447F-AFAB-B94578827E97}" type="slidenum">
              <a:rPr lang="en-CA" smtClean="0"/>
              <a:pPr/>
              <a:t>63</a:t>
            </a:fld>
            <a:endParaRPr lang="en-CA"/>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6102023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14400"/>
            <a:ext cx="8229600" cy="1752600"/>
          </a:xfrm>
        </p:spPr>
        <p:txBody>
          <a:bodyPr>
            <a:normAutofit/>
          </a:bodyPr>
          <a:lstStyle/>
          <a:p>
            <a:pPr algn="ctr"/>
            <a:r>
              <a:rPr lang="en-US" dirty="0" smtClean="0"/>
              <a:t>Tracking and Improving Stroke Care </a:t>
            </a:r>
            <a:br>
              <a:rPr lang="en-US" dirty="0" smtClean="0"/>
            </a:br>
            <a:r>
              <a:rPr lang="en-US" dirty="0" smtClean="0"/>
              <a:t>DOES Make a Difference</a:t>
            </a:r>
            <a:endParaRPr lang="en-US"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64</a:t>
            </a:fld>
            <a:endParaRPr lang="en-CA"/>
          </a:p>
        </p:txBody>
      </p:sp>
      <p:pic>
        <p:nvPicPr>
          <p:cNvPr id="5" name="Picture 4" descr="061211gre"/>
          <p:cNvPicPr>
            <a:picLocks noChangeAspect="1" noChangeArrowheads="1" noCrop="1"/>
          </p:cNvPicPr>
          <p:nvPr/>
        </p:nvPicPr>
        <p:blipFill>
          <a:blip r:embed="rId3"/>
          <a:srcRect/>
          <a:stretch>
            <a:fillRect/>
          </a:stretch>
        </p:blipFill>
        <p:spPr bwMode="auto">
          <a:xfrm>
            <a:off x="277813" y="2940050"/>
            <a:ext cx="8689975" cy="2900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3048000"/>
            <a:ext cx="5181600" cy="1676400"/>
          </a:xfrm>
        </p:spPr>
        <p:txBody>
          <a:bodyPr>
            <a:normAutofit/>
          </a:bodyPr>
          <a:lstStyle/>
          <a:p>
            <a:pPr algn="ctr"/>
            <a:r>
              <a:rPr lang="en-CA" sz="5400" dirty="0" smtClean="0"/>
              <a:t>Thank You!</a:t>
            </a:r>
            <a:endParaRPr lang="en-US" sz="5400" dirty="0"/>
          </a:p>
        </p:txBody>
      </p:sp>
      <p:sp>
        <p:nvSpPr>
          <p:cNvPr id="4" name="Slide Number Placeholder 3"/>
          <p:cNvSpPr>
            <a:spLocks noGrp="1"/>
          </p:cNvSpPr>
          <p:nvPr>
            <p:ph type="sldNum" sz="quarter" idx="12"/>
          </p:nvPr>
        </p:nvSpPr>
        <p:spPr/>
        <p:txBody>
          <a:bodyPr/>
          <a:lstStyle/>
          <a:p>
            <a:fld id="{1A845F49-7BDB-447F-AFAB-B94578827E97}" type="slidenum">
              <a:rPr lang="en-CA" smtClean="0"/>
              <a:pPr/>
              <a:t>65</a:t>
            </a:fld>
            <a:endParaRPr lang="en-CA"/>
          </a:p>
        </p:txBody>
      </p:sp>
      <p:sp>
        <p:nvSpPr>
          <p:cNvPr id="7" name="Text Box 3"/>
          <p:cNvSpPr txBox="1">
            <a:spLocks noChangeArrowheads="1"/>
          </p:cNvSpPr>
          <p:nvPr/>
        </p:nvSpPr>
        <p:spPr bwMode="auto">
          <a:xfrm>
            <a:off x="609600" y="4724401"/>
            <a:ext cx="8027987" cy="1446550"/>
          </a:xfrm>
          <a:prstGeom prst="rect">
            <a:avLst/>
          </a:prstGeom>
          <a:noFill/>
          <a:ln w="9525">
            <a:noFill/>
            <a:miter lim="800000"/>
            <a:headEnd/>
            <a:tailEnd/>
          </a:ln>
        </p:spPr>
        <p:txBody>
          <a:bodyPr wrap="square">
            <a:prstTxWarp prst="textNoShape">
              <a:avLst/>
            </a:prstTxWarp>
            <a:spAutoFit/>
          </a:bodyPr>
          <a:lstStyle/>
          <a:p>
            <a:pPr algn="ctr" eaLnBrk="1" hangingPunct="1">
              <a:spcAft>
                <a:spcPct val="60000"/>
              </a:spcAft>
            </a:pPr>
            <a:r>
              <a:rPr lang="en-CA" sz="2800" b="1" i="1" dirty="0" smtClean="0">
                <a:hlinkClick r:id="rId3"/>
              </a:rPr>
              <a:t>For additional questions or guidance, please contact Dr. Patrice Lindsay:  </a:t>
            </a:r>
            <a:r>
              <a:rPr lang="en-CA" sz="3200" b="1" dirty="0" smtClean="0">
                <a:hlinkClick r:id="rId3"/>
              </a:rPr>
              <a:t>patty</a:t>
            </a:r>
            <a:r>
              <a:rPr lang="en-CA" sz="3200" b="1" dirty="0">
                <a:hlinkClick r:id="rId3"/>
              </a:rPr>
              <a:t>@</a:t>
            </a:r>
            <a:r>
              <a:rPr lang="en-CA" sz="3200" b="1" dirty="0" smtClean="0">
                <a:hlinkClick r:id="rId3"/>
              </a:rPr>
              <a:t>canadianstrokenetwork.ca</a:t>
            </a:r>
            <a:endParaRPr lang="en-CA" b="1" dirty="0"/>
          </a:p>
        </p:txBody>
      </p:sp>
      <p:pic>
        <p:nvPicPr>
          <p:cNvPr id="8" name="Picture 4" descr="MPj04394070000[1]"/>
          <p:cNvPicPr>
            <a:picLocks noChangeAspect="1" noChangeArrowheads="1"/>
          </p:cNvPicPr>
          <p:nvPr/>
        </p:nvPicPr>
        <p:blipFill>
          <a:blip r:embed="rId4"/>
          <a:srcRect/>
          <a:stretch>
            <a:fillRect/>
          </a:stretch>
        </p:blipFill>
        <p:spPr bwMode="auto">
          <a:xfrm>
            <a:off x="323850" y="836613"/>
            <a:ext cx="2273300" cy="2447925"/>
          </a:xfrm>
          <a:prstGeom prst="rect">
            <a:avLst/>
          </a:prstGeom>
          <a:noFill/>
          <a:ln w="9525">
            <a:noFill/>
            <a:miter lim="800000"/>
            <a:headEnd/>
            <a:tailEnd/>
          </a:ln>
        </p:spPr>
      </p:pic>
      <p:pic>
        <p:nvPicPr>
          <p:cNvPr id="9" name="Picture 5" descr="MCj04344030000[1]"/>
          <p:cNvPicPr>
            <a:picLocks noChangeAspect="1" noChangeArrowheads="1"/>
          </p:cNvPicPr>
          <p:nvPr/>
        </p:nvPicPr>
        <p:blipFill>
          <a:blip r:embed="rId5"/>
          <a:srcRect/>
          <a:stretch>
            <a:fillRect/>
          </a:stretch>
        </p:blipFill>
        <p:spPr bwMode="auto">
          <a:xfrm>
            <a:off x="7092950" y="1052513"/>
            <a:ext cx="1362075" cy="1908175"/>
          </a:xfrm>
          <a:prstGeom prst="rect">
            <a:avLst/>
          </a:prstGeom>
          <a:noFill/>
          <a:ln w="9525">
            <a:noFill/>
            <a:miter lim="800000"/>
            <a:headEnd/>
            <a:tailEnd/>
          </a:ln>
        </p:spPr>
      </p:pic>
      <p:pic>
        <p:nvPicPr>
          <p:cNvPr id="10" name="Picture 6" descr="MCj03118140000[1]"/>
          <p:cNvPicPr>
            <a:picLocks noChangeAspect="1" noChangeArrowheads="1"/>
          </p:cNvPicPr>
          <p:nvPr/>
        </p:nvPicPr>
        <p:blipFill>
          <a:blip r:embed="rId6"/>
          <a:srcRect/>
          <a:stretch>
            <a:fillRect/>
          </a:stretch>
        </p:blipFill>
        <p:spPr bwMode="auto">
          <a:xfrm>
            <a:off x="3635375" y="1916113"/>
            <a:ext cx="2089150" cy="1457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CSN">
      <a:dk1>
        <a:sysClr val="windowText" lastClr="000000"/>
      </a:dk1>
      <a:lt1>
        <a:sysClr val="window" lastClr="FFFFFF"/>
      </a:lt1>
      <a:dk2>
        <a:srgbClr val="1C4088"/>
      </a:dk2>
      <a:lt2>
        <a:srgbClr val="C7C7C7"/>
      </a:lt2>
      <a:accent1>
        <a:srgbClr val="8588A1"/>
      </a:accent1>
      <a:accent2>
        <a:srgbClr val="962626"/>
      </a:accent2>
      <a:accent3>
        <a:srgbClr val="428A98"/>
      </a:accent3>
      <a:accent4>
        <a:srgbClr val="E0A17B"/>
      </a:accent4>
      <a:accent5>
        <a:srgbClr val="8B5D3D"/>
      </a:accent5>
      <a:accent6>
        <a:srgbClr val="214043"/>
      </a:accent6>
      <a:hlink>
        <a:srgbClr val="2C5C65"/>
      </a:hlink>
      <a:folHlink>
        <a:srgbClr val="50265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5184</TotalTime>
  <Words>9388</Words>
  <Application>Microsoft Macintosh PowerPoint</Application>
  <PresentationFormat>On-screen Show (4:3)</PresentationFormat>
  <Paragraphs>1233</Paragraphs>
  <Slides>65</Slides>
  <Notes>63</Notes>
  <HiddenSlides>0</HiddenSlides>
  <MMClips>0</MMClips>
  <ScaleCrop>false</ScaleCrop>
  <HeadingPairs>
    <vt:vector size="4" baseType="variant">
      <vt:variant>
        <vt:lpstr>Design Template</vt:lpstr>
      </vt:variant>
      <vt:variant>
        <vt:i4>1</vt:i4>
      </vt:variant>
      <vt:variant>
        <vt:lpstr>Slide Titles</vt:lpstr>
      </vt:variant>
      <vt:variant>
        <vt:i4>65</vt:i4>
      </vt:variant>
    </vt:vector>
  </HeadingPairs>
  <TitlesOfParts>
    <vt:vector size="66" baseType="lpstr">
      <vt:lpstr>Urban</vt:lpstr>
      <vt:lpstr>CSN INFORMATION AND EVALUATION RESOURCE  </vt:lpstr>
      <vt:lpstr>Objectives of Presentation</vt:lpstr>
      <vt:lpstr>CSN Transitions of Care Model</vt:lpstr>
      <vt:lpstr>Results- Viewing the  Recommendations on the Website</vt:lpstr>
      <vt:lpstr>CSN Core Indicators</vt:lpstr>
      <vt:lpstr>Stroke audit volumes by province</vt:lpstr>
      <vt:lpstr>Goals of Special Project 340</vt:lpstr>
      <vt:lpstr>Why Special Project 340?</vt:lpstr>
      <vt:lpstr>Slide 9</vt:lpstr>
      <vt:lpstr>Development of Project 340</vt:lpstr>
      <vt:lpstr>Determining  Feasibility</vt:lpstr>
      <vt:lpstr>Who is participating in SQC_ SP 340?</vt:lpstr>
      <vt:lpstr>CIHI Special Project 340_DAD: Stroke Performance Improvement</vt:lpstr>
      <vt:lpstr>CIHI Special Project 340_NACRS : Stroke Performance Improvement</vt:lpstr>
      <vt:lpstr>Slide 15</vt:lpstr>
      <vt:lpstr>Looking at CIHI 340 Elements</vt:lpstr>
      <vt:lpstr>Identification of Appropriate Stroke Cases</vt:lpstr>
      <vt:lpstr>Slide 18</vt:lpstr>
      <vt:lpstr>Inclusions and Exclusions</vt:lpstr>
      <vt:lpstr>Stroke Symptom Onset Date and Time</vt:lpstr>
      <vt:lpstr>Stroke Symptom Onset Date and Time</vt:lpstr>
      <vt:lpstr>Stroke Symptom Onset Date and Time</vt:lpstr>
      <vt:lpstr>Stroke Symptom Onset Date and Time </vt:lpstr>
      <vt:lpstr>Approximating Times of Stroke Onset  When Exact Time Not Known  ( 24 hour clock format)</vt:lpstr>
      <vt:lpstr>Stroke Symptom Onset Date and Time </vt:lpstr>
      <vt:lpstr>CT Scan/MRI within 24 Hours</vt:lpstr>
      <vt:lpstr>CT Scan/MRI within 24 Hours</vt:lpstr>
      <vt:lpstr>CT Scan/MRI within 24 Hrs</vt:lpstr>
      <vt:lpstr>CT Scan/MRI within 24 Hours</vt:lpstr>
      <vt:lpstr>CT Scan/MRI within 24 Hours </vt:lpstr>
      <vt:lpstr>Admission to a Stroke Unit</vt:lpstr>
      <vt:lpstr>Admission to a Stroke Unit</vt:lpstr>
      <vt:lpstr>Special Notes about Stroke Units:</vt:lpstr>
      <vt:lpstr>Admission to a Stroke Unit</vt:lpstr>
      <vt:lpstr>Admission to a Stroke Unit</vt:lpstr>
      <vt:lpstr>Administration of Acute Thrombolysis</vt:lpstr>
      <vt:lpstr>Administration of Acute Thrombolysis</vt:lpstr>
      <vt:lpstr>Administration of Acute Thrombolysis</vt:lpstr>
      <vt:lpstr>Administration of Acute Thrombolysis </vt:lpstr>
      <vt:lpstr>Administration of Acute Thrombolysis </vt:lpstr>
      <vt:lpstr>Date and Time of Administration of Acute Thrombolysis </vt:lpstr>
      <vt:lpstr>Administration Time for Acute Thrombolysis </vt:lpstr>
      <vt:lpstr>Administration Time for Acute Thrombolysis </vt:lpstr>
      <vt:lpstr>Administration Time for Acute Thrombolysis </vt:lpstr>
      <vt:lpstr>Administration Time for Acute Thrombolysis </vt:lpstr>
      <vt:lpstr>Prescription for Antithrombotic   Medication at Discharge </vt:lpstr>
      <vt:lpstr>Prescription for Antithrombotic   Medication at Discharge </vt:lpstr>
      <vt:lpstr>Prescription for Antithrombotic   Medication at Discharge </vt:lpstr>
      <vt:lpstr>Prescription for Antithrombotic   Medication at Discharge</vt:lpstr>
      <vt:lpstr>Common Antithrombotic Agents</vt:lpstr>
      <vt:lpstr>Prescription for Antithrombotic   Medication at Discharge </vt:lpstr>
      <vt:lpstr>Prescription for Antithrombotic   Medication at Discharge </vt:lpstr>
      <vt:lpstr>Referral to Stroke Prevention Services/Clinic at Discharge from the ED </vt:lpstr>
      <vt:lpstr>Referral to Stroke Prevention Services/Clinic at Discharge from the ED </vt:lpstr>
      <vt:lpstr>Referral to Stroke Prevention Services/Clinic at Discharge from the ED </vt:lpstr>
      <vt:lpstr>Referral to Stroke Prevention Services/Clinic at Discharge from the ED </vt:lpstr>
      <vt:lpstr>Referral to Stroke Prevention Services/Clinic at Discharge from the ED</vt:lpstr>
      <vt:lpstr>The Elements in Special Project 340 …</vt:lpstr>
      <vt:lpstr>Recap – Inclusions and Exclusions</vt:lpstr>
      <vt:lpstr>FAQs</vt:lpstr>
      <vt:lpstr>FAQs</vt:lpstr>
      <vt:lpstr>FAQs</vt:lpstr>
      <vt:lpstr>FAQs</vt:lpstr>
      <vt:lpstr>Tracking and Improving Stroke Care  DOES Make a Difference</vt:lpstr>
      <vt:lpstr>Thank You!</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Corrine</dc:creator>
  <cp:lastModifiedBy>Lori Barron</cp:lastModifiedBy>
  <cp:revision>155</cp:revision>
  <cp:lastPrinted>2011-08-25T16:37:09Z</cp:lastPrinted>
  <dcterms:created xsi:type="dcterms:W3CDTF">2012-04-12T15:38:10Z</dcterms:created>
  <dcterms:modified xsi:type="dcterms:W3CDTF">2012-04-12T15:39:51Z</dcterms:modified>
</cp:coreProperties>
</file>